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392" r:id="rId2"/>
    <p:sldId id="394" r:id="rId3"/>
    <p:sldId id="422" r:id="rId4"/>
    <p:sldId id="410" r:id="rId5"/>
    <p:sldId id="396" r:id="rId6"/>
    <p:sldId id="411" r:id="rId7"/>
    <p:sldId id="397" r:id="rId8"/>
    <p:sldId id="412" r:id="rId9"/>
    <p:sldId id="419" r:id="rId10"/>
    <p:sldId id="420" r:id="rId11"/>
    <p:sldId id="421" r:id="rId12"/>
    <p:sldId id="407" r:id="rId13"/>
    <p:sldId id="415" r:id="rId14"/>
    <p:sldId id="417" r:id="rId15"/>
    <p:sldId id="416" r:id="rId16"/>
    <p:sldId id="418" r:id="rId17"/>
    <p:sldId id="40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62" autoAdjust="0"/>
    <p:restoredTop sz="93036" autoAdjust="0"/>
  </p:normalViewPr>
  <p:slideViewPr>
    <p:cSldViewPr showGuides="1">
      <p:cViewPr varScale="1">
        <p:scale>
          <a:sx n="48" d="100"/>
          <a:sy n="48" d="100"/>
        </p:scale>
        <p:origin x="1428" y="40"/>
      </p:cViewPr>
      <p:guideLst>
        <p:guide orient="horz" pos="196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67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30BF59-1FF7-4E73-AAFC-183397440FB2}" type="datetimeFigureOut">
              <a:rPr lang="en-US" smtClean="0"/>
              <a:t>9/16/2020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A276D-55C4-4768-B0C5-ECBE1E0BBFA8}" type="slidenum">
              <a:rPr lang="en-US" smtClean="0"/>
              <a:t>‹#›</a:t>
            </a:fld>
            <a:endParaRPr lang="en-US" dirty="0"/>
          </a:p>
        </p:txBody>
      </p:sp>
    </p:spTree>
    <p:extLst>
      <p:ext uri="{BB962C8B-B14F-4D97-AF65-F5344CB8AC3E}">
        <p14:creationId xmlns:p14="http://schemas.microsoft.com/office/powerpoint/2010/main" val="43266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463A276D-55C4-4768-B0C5-ECBE1E0BBFA8}" type="slidenum">
              <a:rPr lang="en-US" smtClean="0"/>
              <a:t>1</a:t>
            </a:fld>
            <a:endParaRPr lang="en-US" dirty="0"/>
          </a:p>
        </p:txBody>
      </p:sp>
    </p:spTree>
    <p:extLst>
      <p:ext uri="{BB962C8B-B14F-4D97-AF65-F5344CB8AC3E}">
        <p14:creationId xmlns:p14="http://schemas.microsoft.com/office/powerpoint/2010/main" val="2711185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during audience</a:t>
            </a:r>
            <a:r>
              <a:rPr lang="en-US" baseline="0" dirty="0" smtClean="0"/>
              <a:t> Q&amp;A to remind them of speakers and to whom they may want to direct questions</a:t>
            </a:r>
            <a:endParaRPr lang="en-US" dirty="0"/>
          </a:p>
        </p:txBody>
      </p:sp>
      <p:sp>
        <p:nvSpPr>
          <p:cNvPr id="4" name="Slide Number Placeholder 3"/>
          <p:cNvSpPr>
            <a:spLocks noGrp="1"/>
          </p:cNvSpPr>
          <p:nvPr>
            <p:ph type="sldNum" sz="quarter" idx="10"/>
          </p:nvPr>
        </p:nvSpPr>
        <p:spPr/>
        <p:txBody>
          <a:bodyPr/>
          <a:lstStyle/>
          <a:p>
            <a:fld id="{463A276D-55C4-4768-B0C5-ECBE1E0BBFA8}" type="slidenum">
              <a:rPr lang="en-US" smtClean="0"/>
              <a:t>13</a:t>
            </a:fld>
            <a:endParaRPr lang="en-US" dirty="0"/>
          </a:p>
        </p:txBody>
      </p:sp>
    </p:spTree>
    <p:extLst>
      <p:ext uri="{BB962C8B-B14F-4D97-AF65-F5344CB8AC3E}">
        <p14:creationId xmlns:p14="http://schemas.microsoft.com/office/powerpoint/2010/main" val="1061660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604635a19_1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smtClean="0"/>
              <a:t>Display during audience</a:t>
            </a:r>
            <a:r>
              <a:rPr lang="en-US" baseline="0" dirty="0" smtClean="0"/>
              <a:t> Q&amp;A to remind them of speakers and to whom they may want to direct questions</a:t>
            </a:r>
            <a:endParaRPr lang="en-US" dirty="0" smtClean="0"/>
          </a:p>
          <a:p>
            <a:pPr marL="0" lvl="0" indent="0" algn="l" rtl="0">
              <a:lnSpc>
                <a:spcPct val="100000"/>
              </a:lnSpc>
              <a:spcBef>
                <a:spcPts val="0"/>
              </a:spcBef>
              <a:spcAft>
                <a:spcPts val="0"/>
              </a:spcAft>
              <a:buSzPts val="1400"/>
              <a:buNone/>
            </a:pPr>
            <a:endParaRPr dirty="0"/>
          </a:p>
        </p:txBody>
      </p:sp>
      <p:sp>
        <p:nvSpPr>
          <p:cNvPr id="56" name="Google Shape;56;g8604635a19_13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0108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604635a19_1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Display while Carol is talking</a:t>
            </a:r>
            <a:endParaRPr dirty="0"/>
          </a:p>
        </p:txBody>
      </p:sp>
      <p:sp>
        <p:nvSpPr>
          <p:cNvPr id="56" name="Google Shape;56;g8604635a19_13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56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during final audience</a:t>
            </a:r>
            <a:r>
              <a:rPr lang="en-US" baseline="0" dirty="0" smtClean="0"/>
              <a:t> Q&amp;A to remind them of speakers and to whom they may want to direct questions</a:t>
            </a:r>
            <a:endParaRPr lang="en-US" dirty="0"/>
          </a:p>
        </p:txBody>
      </p:sp>
      <p:sp>
        <p:nvSpPr>
          <p:cNvPr id="4" name="Slide Number Placeholder 3"/>
          <p:cNvSpPr>
            <a:spLocks noGrp="1"/>
          </p:cNvSpPr>
          <p:nvPr>
            <p:ph type="sldNum" sz="quarter" idx="10"/>
          </p:nvPr>
        </p:nvSpPr>
        <p:spPr/>
        <p:txBody>
          <a:bodyPr/>
          <a:lstStyle/>
          <a:p>
            <a:fld id="{463A276D-55C4-4768-B0C5-ECBE1E0BBFA8}" type="slidenum">
              <a:rPr lang="en-US" smtClean="0"/>
              <a:t>16</a:t>
            </a:fld>
            <a:endParaRPr lang="en-US" dirty="0"/>
          </a:p>
        </p:txBody>
      </p:sp>
    </p:spTree>
    <p:extLst>
      <p:ext uri="{BB962C8B-B14F-4D97-AF65-F5344CB8AC3E}">
        <p14:creationId xmlns:p14="http://schemas.microsoft.com/office/powerpoint/2010/main" val="2276402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 to say some summary</a:t>
            </a:r>
            <a:r>
              <a:rPr lang="en-US" baseline="0" dirty="0" smtClean="0"/>
              <a:t> remarks, as time permits</a:t>
            </a:r>
          </a:p>
          <a:p>
            <a:r>
              <a:rPr lang="en-US" baseline="0" dirty="0" smtClean="0"/>
              <a:t>Thank presenters, audience and provide closing reminders</a:t>
            </a:r>
            <a:endParaRPr lang="en-US" dirty="0"/>
          </a:p>
        </p:txBody>
      </p:sp>
      <p:sp>
        <p:nvSpPr>
          <p:cNvPr id="4" name="Slide Number Placeholder 3"/>
          <p:cNvSpPr>
            <a:spLocks noGrp="1"/>
          </p:cNvSpPr>
          <p:nvPr>
            <p:ph type="sldNum" sz="quarter" idx="10"/>
          </p:nvPr>
        </p:nvSpPr>
        <p:spPr/>
        <p:txBody>
          <a:bodyPr/>
          <a:lstStyle/>
          <a:p>
            <a:fld id="{463A276D-55C4-4768-B0C5-ECBE1E0BBFA8}" type="slidenum">
              <a:rPr lang="en-US" smtClean="0"/>
              <a:t>17</a:t>
            </a:fld>
            <a:endParaRPr lang="en-US" dirty="0"/>
          </a:p>
        </p:txBody>
      </p:sp>
    </p:spTree>
    <p:extLst>
      <p:ext uri="{BB962C8B-B14F-4D97-AF65-F5344CB8AC3E}">
        <p14:creationId xmlns:p14="http://schemas.microsoft.com/office/powerpoint/2010/main" val="159569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876f972ee5_6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Chuck to open webinar with housekeeping slide</a:t>
            </a:r>
            <a:r>
              <a:rPr lang="en-US" baseline="0" dirty="0" smtClean="0"/>
              <a:t> &amp; remarks</a:t>
            </a:r>
            <a:endParaRPr dirty="0"/>
          </a:p>
        </p:txBody>
      </p:sp>
      <p:sp>
        <p:nvSpPr>
          <p:cNvPr id="45" name="Google Shape;45;g876f972ee5_6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966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C704D4A0-817F-4D90-9825-845B3AEA2BD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3</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endParaRPr>
          </a:p>
        </p:txBody>
      </p:sp>
      <p:sp>
        <p:nvSpPr>
          <p:cNvPr id="4099"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09591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604635a19_1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Chuck to</a:t>
            </a:r>
            <a:r>
              <a:rPr lang="en-US" baseline="0" dirty="0" smtClean="0"/>
              <a:t> welcome everyone back to the 2020-2021 LHS Collaboratory Seminar Series</a:t>
            </a:r>
            <a:br>
              <a:rPr lang="en-US" baseline="0" dirty="0" smtClean="0"/>
            </a:br>
            <a:r>
              <a:rPr lang="en-US" baseline="0" dirty="0" smtClean="0"/>
              <a:t>Review upcoming schedule</a:t>
            </a:r>
            <a:endParaRPr dirty="0"/>
          </a:p>
        </p:txBody>
      </p:sp>
      <p:sp>
        <p:nvSpPr>
          <p:cNvPr id="56" name="Google Shape;56;g8604635a19_13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940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604635a19_1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Chuck to review today’s program and speakers</a:t>
            </a:r>
          </a:p>
          <a:p>
            <a:pPr marL="0" lvl="0" indent="0" algn="l" rtl="0">
              <a:lnSpc>
                <a:spcPct val="100000"/>
              </a:lnSpc>
              <a:spcBef>
                <a:spcPts val="0"/>
              </a:spcBef>
              <a:spcAft>
                <a:spcPts val="0"/>
              </a:spcAft>
              <a:buSzPts val="1400"/>
              <a:buNone/>
            </a:pPr>
            <a:r>
              <a:rPr lang="en-US" dirty="0" smtClean="0"/>
              <a:t>Introduce himself and Doug – as Co-Chairs of LHS Collaboratory</a:t>
            </a:r>
            <a:r>
              <a:rPr lang="en-US" baseline="0" dirty="0" smtClean="0"/>
              <a:t> </a:t>
            </a:r>
            <a:endParaRPr dirty="0"/>
          </a:p>
        </p:txBody>
      </p:sp>
      <p:sp>
        <p:nvSpPr>
          <p:cNvPr id="56" name="Google Shape;56;g8604635a19_13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642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604635a19_1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Speakers from Duke:  Michael,</a:t>
            </a:r>
            <a:r>
              <a:rPr lang="en-US" baseline="0" dirty="0" smtClean="0"/>
              <a:t> then Eric</a:t>
            </a:r>
            <a:endParaRPr dirty="0"/>
          </a:p>
        </p:txBody>
      </p:sp>
      <p:sp>
        <p:nvSpPr>
          <p:cNvPr id="56" name="Google Shape;56;g8604635a19_13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24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604635a19_1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Speakers from Vanderbilt:  Kevin, then Christopher</a:t>
            </a:r>
            <a:endParaRPr dirty="0"/>
          </a:p>
        </p:txBody>
      </p:sp>
      <p:sp>
        <p:nvSpPr>
          <p:cNvPr id="56" name="Google Shape;56;g8604635a19_13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42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604635a19_1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Speaker from Wash U - Philip</a:t>
            </a:r>
            <a:br>
              <a:rPr lang="en-US" dirty="0" smtClean="0"/>
            </a:br>
            <a:r>
              <a:rPr lang="en-US" dirty="0" smtClean="0"/>
              <a:t>Discussant from UM - Carol</a:t>
            </a:r>
            <a:endParaRPr dirty="0"/>
          </a:p>
        </p:txBody>
      </p:sp>
      <p:sp>
        <p:nvSpPr>
          <p:cNvPr id="56" name="Google Shape;56;g8604635a19_13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380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during audience</a:t>
            </a:r>
            <a:r>
              <a:rPr lang="en-US" baseline="0" dirty="0" smtClean="0"/>
              <a:t> Q&amp;A to remind them of speakers and to whom they may want to direct questions</a:t>
            </a:r>
            <a:endParaRPr lang="en-US" dirty="0"/>
          </a:p>
        </p:txBody>
      </p:sp>
      <p:sp>
        <p:nvSpPr>
          <p:cNvPr id="4" name="Slide Number Placeholder 3"/>
          <p:cNvSpPr>
            <a:spLocks noGrp="1"/>
          </p:cNvSpPr>
          <p:nvPr>
            <p:ph type="sldNum" sz="quarter" idx="10"/>
          </p:nvPr>
        </p:nvSpPr>
        <p:spPr/>
        <p:txBody>
          <a:bodyPr/>
          <a:lstStyle/>
          <a:p>
            <a:fld id="{463A276D-55C4-4768-B0C5-ECBE1E0BBFA8}" type="slidenum">
              <a:rPr lang="en-US" smtClean="0"/>
              <a:t>12</a:t>
            </a:fld>
            <a:endParaRPr lang="en-US" dirty="0"/>
          </a:p>
        </p:txBody>
      </p:sp>
    </p:spTree>
    <p:extLst>
      <p:ext uri="{BB962C8B-B14F-4D97-AF65-F5344CB8AC3E}">
        <p14:creationId xmlns:p14="http://schemas.microsoft.com/office/powerpoint/2010/main" val="81479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FD90FB-CCB5-4D91-B28A-35492E689B6B}" type="datetime1">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139EC-C750-4212-A4DA-72BDCC7CCDA4}" type="slidenum">
              <a:rPr lang="en-US" smtClean="0"/>
              <a:t>‹#›</a:t>
            </a:fld>
            <a:endParaRPr lang="en-US" dirty="0"/>
          </a:p>
        </p:txBody>
      </p:sp>
    </p:spTree>
    <p:extLst>
      <p:ext uri="{BB962C8B-B14F-4D97-AF65-F5344CB8AC3E}">
        <p14:creationId xmlns:p14="http://schemas.microsoft.com/office/powerpoint/2010/main" val="2314119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03816-D699-414C-A178-0A14C00ABFA6}" type="datetime1">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139EC-C750-4212-A4DA-72BDCC7CCDA4}" type="slidenum">
              <a:rPr lang="en-US" smtClean="0"/>
              <a:t>‹#›</a:t>
            </a:fld>
            <a:endParaRPr lang="en-US" dirty="0"/>
          </a:p>
        </p:txBody>
      </p:sp>
    </p:spTree>
    <p:extLst>
      <p:ext uri="{BB962C8B-B14F-4D97-AF65-F5344CB8AC3E}">
        <p14:creationId xmlns:p14="http://schemas.microsoft.com/office/powerpoint/2010/main" val="1133188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114B0-5704-40D3-B332-172DF73AC60F}" type="datetime1">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139EC-C750-4212-A4DA-72BDCC7CCDA4}" type="slidenum">
              <a:rPr lang="en-US" smtClean="0"/>
              <a:t>‹#›</a:t>
            </a:fld>
            <a:endParaRPr lang="en-US" dirty="0"/>
          </a:p>
        </p:txBody>
      </p:sp>
    </p:spTree>
    <p:extLst>
      <p:ext uri="{BB962C8B-B14F-4D97-AF65-F5344CB8AC3E}">
        <p14:creationId xmlns:p14="http://schemas.microsoft.com/office/powerpoint/2010/main" val="1552966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320" y="273050"/>
            <a:ext cx="8228171" cy="1143000"/>
          </a:xfrm>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ltLang="en-US"/>
          </a:p>
        </p:txBody>
      </p:sp>
      <p:sp>
        <p:nvSpPr>
          <p:cNvPr id="4" name="Rectangle 5"/>
          <p:cNvSpPr>
            <a:spLocks noGrp="1" noChangeArrowheads="1"/>
          </p:cNvSpPr>
          <p:nvPr>
            <p:ph type="ft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idx="12"/>
          </p:nvPr>
        </p:nvSpPr>
        <p:spPr>
          <a:ln/>
        </p:spPr>
        <p:txBody>
          <a:bodyPr/>
          <a:lstStyle>
            <a:lvl1pPr>
              <a:defRPr/>
            </a:lvl1pPr>
          </a:lstStyle>
          <a:p>
            <a:pPr>
              <a:defRPr/>
            </a:pPr>
            <a:fld id="{27DC6664-BBFC-496F-88D0-F14C9DB1835E}" type="slidenum">
              <a:rPr lang="en-US" altLang="en-US"/>
              <a:pPr>
                <a:defRPr/>
              </a:pPr>
              <a:t>‹#›</a:t>
            </a:fld>
            <a:endParaRPr lang="en-US" altLang="en-US"/>
          </a:p>
        </p:txBody>
      </p:sp>
    </p:spTree>
    <p:extLst>
      <p:ext uri="{BB962C8B-B14F-4D97-AF65-F5344CB8AC3E}">
        <p14:creationId xmlns:p14="http://schemas.microsoft.com/office/powerpoint/2010/main" val="2535947611"/>
      </p:ext>
    </p:extLst>
  </p:cSld>
  <p:clrMapOvr>
    <a:masterClrMapping/>
  </p:clrMapOvr>
  <mc:AlternateContent xmlns:mc="http://schemas.openxmlformats.org/markup-compatibility/2006">
    <mc:Choice xmlns:p14="http://schemas.microsoft.com/office/powerpoint/2010/main" Requires="p14">
      <p:transition spd="slow" p14:dur="3500" advClick="0" advTm="8000"/>
    </mc:Choice>
    <mc:Fallback>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6C100-5F7B-461D-A2CB-79D03378BB08}" type="datetime1">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139EC-C750-4212-A4DA-72BDCC7CCDA4}" type="slidenum">
              <a:rPr lang="en-US" smtClean="0"/>
              <a:t>‹#›</a:t>
            </a:fld>
            <a:endParaRPr lang="en-US" dirty="0"/>
          </a:p>
        </p:txBody>
      </p:sp>
    </p:spTree>
    <p:extLst>
      <p:ext uri="{BB962C8B-B14F-4D97-AF65-F5344CB8AC3E}">
        <p14:creationId xmlns:p14="http://schemas.microsoft.com/office/powerpoint/2010/main" val="2348227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95420-ADF6-407E-8B8E-F5889DEEC9DD}" type="datetime1">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139EC-C750-4212-A4DA-72BDCC7CCDA4}" type="slidenum">
              <a:rPr lang="en-US" smtClean="0"/>
              <a:t>‹#›</a:t>
            </a:fld>
            <a:endParaRPr lang="en-US" dirty="0"/>
          </a:p>
        </p:txBody>
      </p:sp>
    </p:spTree>
    <p:extLst>
      <p:ext uri="{BB962C8B-B14F-4D97-AF65-F5344CB8AC3E}">
        <p14:creationId xmlns:p14="http://schemas.microsoft.com/office/powerpoint/2010/main" val="2713231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32257-D0C3-49D1-9D3C-93FC0622305B}" type="datetime1">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139EC-C750-4212-A4DA-72BDCC7CCDA4}" type="slidenum">
              <a:rPr lang="en-US" smtClean="0"/>
              <a:t>‹#›</a:t>
            </a:fld>
            <a:endParaRPr lang="en-US" dirty="0"/>
          </a:p>
        </p:txBody>
      </p:sp>
    </p:spTree>
    <p:extLst>
      <p:ext uri="{BB962C8B-B14F-4D97-AF65-F5344CB8AC3E}">
        <p14:creationId xmlns:p14="http://schemas.microsoft.com/office/powerpoint/2010/main" val="3306320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AC6B75-ACB0-4EE3-AEAD-3537B9DEDEE2}" type="datetime1">
              <a:rPr lang="en-US" smtClean="0"/>
              <a:t>9/16/2020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6139EC-C750-4212-A4DA-72BDCC7CCDA4}" type="slidenum">
              <a:rPr lang="en-US" smtClean="0"/>
              <a:t>‹#›</a:t>
            </a:fld>
            <a:endParaRPr lang="en-US" dirty="0"/>
          </a:p>
        </p:txBody>
      </p:sp>
    </p:spTree>
    <p:extLst>
      <p:ext uri="{BB962C8B-B14F-4D97-AF65-F5344CB8AC3E}">
        <p14:creationId xmlns:p14="http://schemas.microsoft.com/office/powerpoint/2010/main" val="4286071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5C374-9288-45C5-93B9-113C1C77AB6E}" type="datetime1">
              <a:rPr lang="en-US" smtClean="0"/>
              <a:t>9/16/2020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6139EC-C750-4212-A4DA-72BDCC7CCDA4}" type="slidenum">
              <a:rPr lang="en-US" smtClean="0"/>
              <a:t>‹#›</a:t>
            </a:fld>
            <a:endParaRPr lang="en-US" dirty="0"/>
          </a:p>
        </p:txBody>
      </p:sp>
    </p:spTree>
    <p:extLst>
      <p:ext uri="{BB962C8B-B14F-4D97-AF65-F5344CB8AC3E}">
        <p14:creationId xmlns:p14="http://schemas.microsoft.com/office/powerpoint/2010/main" val="2578480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6E771-9B63-43D5-B054-0C5F42C86DB0}" type="datetime1">
              <a:rPr lang="en-US" smtClean="0"/>
              <a:t>9/16/2020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6139EC-C750-4212-A4DA-72BDCC7CCDA4}" type="slidenum">
              <a:rPr lang="en-US" smtClean="0"/>
              <a:t>‹#›</a:t>
            </a:fld>
            <a:endParaRPr lang="en-US" dirty="0"/>
          </a:p>
        </p:txBody>
      </p:sp>
    </p:spTree>
    <p:extLst>
      <p:ext uri="{BB962C8B-B14F-4D97-AF65-F5344CB8AC3E}">
        <p14:creationId xmlns:p14="http://schemas.microsoft.com/office/powerpoint/2010/main" val="3050036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84972-57C5-41FD-891B-C7ED67366E78}" type="datetime1">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139EC-C750-4212-A4DA-72BDCC7CCDA4}" type="slidenum">
              <a:rPr lang="en-US" smtClean="0"/>
              <a:t>‹#›</a:t>
            </a:fld>
            <a:endParaRPr lang="en-US" dirty="0"/>
          </a:p>
        </p:txBody>
      </p:sp>
    </p:spTree>
    <p:extLst>
      <p:ext uri="{BB962C8B-B14F-4D97-AF65-F5344CB8AC3E}">
        <p14:creationId xmlns:p14="http://schemas.microsoft.com/office/powerpoint/2010/main" val="1608616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FF3C0-62C9-492A-8D68-6E1147AB7A97}" type="datetime1">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139EC-C750-4212-A4DA-72BDCC7CCDA4}" type="slidenum">
              <a:rPr lang="en-US" smtClean="0"/>
              <a:t>‹#›</a:t>
            </a:fld>
            <a:endParaRPr lang="en-US" dirty="0"/>
          </a:p>
        </p:txBody>
      </p:sp>
    </p:spTree>
    <p:extLst>
      <p:ext uri="{BB962C8B-B14F-4D97-AF65-F5344CB8AC3E}">
        <p14:creationId xmlns:p14="http://schemas.microsoft.com/office/powerpoint/2010/main" val="3949691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A5290-7FFF-4512-81FF-14EAC81435EF}" type="datetime1">
              <a:rPr lang="en-US" smtClean="0"/>
              <a:t>9/16/2020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139EC-C750-4212-A4DA-72BDCC7CCDA4}" type="slidenum">
              <a:rPr lang="en-US" smtClean="0"/>
              <a:t>‹#›</a:t>
            </a:fld>
            <a:endParaRPr lang="en-US" dirty="0"/>
          </a:p>
        </p:txBody>
      </p:sp>
    </p:spTree>
    <p:extLst>
      <p:ext uri="{BB962C8B-B14F-4D97-AF65-F5344CB8AC3E}">
        <p14:creationId xmlns:p14="http://schemas.microsoft.com/office/powerpoint/2010/main" val="39698684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dlhs-umi.ch/lhs-collaborator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4070" y="1145526"/>
            <a:ext cx="7881730" cy="430887"/>
          </a:xfrm>
          <a:prstGeom prst="rect">
            <a:avLst/>
          </a:prstGeom>
          <a:noFill/>
        </p:spPr>
        <p:txBody>
          <a:bodyPr wrap="square" rtlCol="0">
            <a:spAutoFit/>
          </a:bodyPr>
          <a:lstStyle/>
          <a:p>
            <a:endParaRPr lang="en-US" sz="2200" dirty="0" smtClean="0">
              <a:solidFill>
                <a:schemeClr val="tx2"/>
              </a:solidFill>
            </a:endParaRPr>
          </a:p>
        </p:txBody>
      </p:sp>
      <p:sp>
        <p:nvSpPr>
          <p:cNvPr id="3" name="Slide Number Placeholder 2"/>
          <p:cNvSpPr>
            <a:spLocks noGrp="1"/>
          </p:cNvSpPr>
          <p:nvPr>
            <p:ph type="sldNum" sz="quarter" idx="12"/>
          </p:nvPr>
        </p:nvSpPr>
        <p:spPr/>
        <p:txBody>
          <a:bodyPr/>
          <a:lstStyle/>
          <a:p>
            <a:fld id="{ED6139EC-C750-4212-A4DA-72BDCC7CCDA4}" type="slidenum">
              <a:rPr lang="en-US" smtClean="0"/>
              <a:t>1</a:t>
            </a:fld>
            <a:endParaRPr lang="en-US" dirty="0"/>
          </a:p>
        </p:txBody>
      </p:sp>
      <p:sp>
        <p:nvSpPr>
          <p:cNvPr id="6" name="Rectangle 5"/>
          <p:cNvSpPr/>
          <p:nvPr/>
        </p:nvSpPr>
        <p:spPr>
          <a:xfrm>
            <a:off x="152400" y="999308"/>
            <a:ext cx="8791555" cy="1569660"/>
          </a:xfrm>
          <a:prstGeom prst="rect">
            <a:avLst/>
          </a:prstGeom>
        </p:spPr>
        <p:txBody>
          <a:bodyPr wrap="square">
            <a:spAutoFit/>
          </a:bodyPr>
          <a:lstStyle/>
          <a:p>
            <a:pPr algn="ctr"/>
            <a:r>
              <a:rPr lang="en-US" sz="4800" b="1" i="1" dirty="0" smtClean="0">
                <a:solidFill>
                  <a:srgbClr val="00274C"/>
                </a:solidFill>
                <a:latin typeface="Arial" panose="020B0604020202020204" pitchFamily="34" charset="0"/>
                <a:cs typeface="Arial" panose="020B0604020202020204" pitchFamily="34" charset="0"/>
              </a:rPr>
              <a:t>Academic </a:t>
            </a:r>
            <a:r>
              <a:rPr lang="en-US" sz="4800" b="1" i="1" dirty="0">
                <a:solidFill>
                  <a:srgbClr val="00274C"/>
                </a:solidFill>
                <a:latin typeface="Arial" panose="020B0604020202020204" pitchFamily="34" charset="0"/>
                <a:cs typeface="Arial" panose="020B0604020202020204" pitchFamily="34" charset="0"/>
              </a:rPr>
              <a:t>Medical Centers as Learning Health </a:t>
            </a:r>
            <a:r>
              <a:rPr lang="en-US" sz="4800" b="1" i="1" dirty="0" smtClean="0">
                <a:solidFill>
                  <a:srgbClr val="00274C"/>
                </a:solidFill>
                <a:latin typeface="Arial" panose="020B0604020202020204" pitchFamily="34" charset="0"/>
                <a:cs typeface="Arial" panose="020B0604020202020204" pitchFamily="34" charset="0"/>
              </a:rPr>
              <a:t>Systems</a:t>
            </a:r>
            <a:endParaRPr lang="en-US" sz="4000" b="1" i="0" dirty="0">
              <a:solidFill>
                <a:srgbClr val="00274C"/>
              </a:solidFill>
              <a:effectLst/>
              <a:latin typeface="urw-form"/>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855" y="3429000"/>
            <a:ext cx="7160644" cy="2651760"/>
          </a:xfrm>
          <a:prstGeom prst="rect">
            <a:avLst/>
          </a:prstGeom>
        </p:spPr>
      </p:pic>
    </p:spTree>
    <p:extLst>
      <p:ext uri="{BB962C8B-B14F-4D97-AF65-F5344CB8AC3E}">
        <p14:creationId xmlns:p14="http://schemas.microsoft.com/office/powerpoint/2010/main" val="3145395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Late Than Never</a:t>
            </a:r>
            <a:r>
              <a:rPr lang="mr-IN" dirty="0" smtClean="0"/>
              <a:t>…</a:t>
            </a:r>
            <a:endParaRPr lang="en-US" dirty="0"/>
          </a:p>
        </p:txBody>
      </p:sp>
      <p:sp>
        <p:nvSpPr>
          <p:cNvPr id="3" name="Content Placeholder 2"/>
          <p:cNvSpPr>
            <a:spLocks noGrp="1"/>
          </p:cNvSpPr>
          <p:nvPr>
            <p:ph idx="1"/>
          </p:nvPr>
        </p:nvSpPr>
        <p:spPr/>
        <p:txBody>
          <a:bodyPr/>
          <a:lstStyle/>
          <a:p>
            <a:r>
              <a:rPr lang="en-US" dirty="0" smtClean="0"/>
              <a:t>You all know what didn’t happen in April, and why</a:t>
            </a:r>
          </a:p>
          <a:p>
            <a:r>
              <a:rPr lang="en-US" dirty="0" smtClean="0"/>
              <a:t>But here we all are, virtually, and five months later</a:t>
            </a:r>
            <a:endParaRPr lang="en-US" dirty="0"/>
          </a:p>
        </p:txBody>
      </p:sp>
      <p:sp>
        <p:nvSpPr>
          <p:cNvPr id="4" name="Slide Number Placeholder 3"/>
          <p:cNvSpPr>
            <a:spLocks noGrp="1"/>
          </p:cNvSpPr>
          <p:nvPr>
            <p:ph type="sldNum" sz="quarter" idx="12"/>
          </p:nvPr>
        </p:nvSpPr>
        <p:spPr/>
        <p:txBody>
          <a:bodyPr/>
          <a:lstStyle/>
          <a:p>
            <a:fld id="{ED6139EC-C750-4212-A4DA-72BDCC7CCDA4}" type="slidenum">
              <a:rPr lang="en-US" smtClean="0"/>
              <a:t>10</a:t>
            </a:fld>
            <a:endParaRPr lang="en-US" dirty="0"/>
          </a:p>
        </p:txBody>
      </p:sp>
      <p:pic>
        <p:nvPicPr>
          <p:cNvPr id="5" name="Picture 4"/>
          <p:cNvPicPr>
            <a:picLocks noChangeAspect="1"/>
          </p:cNvPicPr>
          <p:nvPr/>
        </p:nvPicPr>
        <p:blipFill>
          <a:blip r:embed="rId2"/>
          <a:stretch>
            <a:fillRect/>
          </a:stretch>
        </p:blipFill>
        <p:spPr>
          <a:xfrm>
            <a:off x="3175000" y="3434557"/>
            <a:ext cx="2794000" cy="2806700"/>
          </a:xfrm>
          <a:prstGeom prst="rect">
            <a:avLst/>
          </a:prstGeom>
        </p:spPr>
      </p:pic>
    </p:spTree>
    <p:extLst>
      <p:ext uri="{BB962C8B-B14F-4D97-AF65-F5344CB8AC3E}">
        <p14:creationId xmlns:p14="http://schemas.microsoft.com/office/powerpoint/2010/main" val="294039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 for Today </a:t>
            </a:r>
            <a:endParaRPr lang="en-US" dirty="0"/>
          </a:p>
        </p:txBody>
      </p:sp>
      <p:sp>
        <p:nvSpPr>
          <p:cNvPr id="3" name="Content Placeholder 2"/>
          <p:cNvSpPr>
            <a:spLocks noGrp="1"/>
          </p:cNvSpPr>
          <p:nvPr>
            <p:ph idx="1"/>
          </p:nvPr>
        </p:nvSpPr>
        <p:spPr>
          <a:xfrm>
            <a:off x="485775" y="1624012"/>
            <a:ext cx="8229600" cy="4525963"/>
          </a:xfrm>
        </p:spPr>
        <p:txBody>
          <a:bodyPr/>
          <a:lstStyle/>
          <a:p>
            <a:pPr marL="0" indent="0">
              <a:buNone/>
            </a:pPr>
            <a:r>
              <a:rPr lang="en-US" i="1" dirty="0" smtClean="0">
                <a:solidFill>
                  <a:schemeClr val="accent2">
                    <a:lumMod val="50000"/>
                  </a:schemeClr>
                </a:solidFill>
              </a:rPr>
              <a:t>The (Varying) LHS Journeys of Three Research-Oriented Academic Health Centers</a:t>
            </a:r>
          </a:p>
          <a:p>
            <a:r>
              <a:rPr lang="en-US" dirty="0" smtClean="0"/>
              <a:t>Each institution will present for 25 mins, followed by 5 mins of moderated Q&amp;A</a:t>
            </a:r>
          </a:p>
          <a:p>
            <a:pPr lvl="1"/>
            <a:r>
              <a:rPr lang="en-US" dirty="0" smtClean="0"/>
              <a:t>Put your questions in the chat</a:t>
            </a:r>
          </a:p>
          <a:p>
            <a:pPr marL="514350" indent="-457200"/>
            <a:r>
              <a:rPr lang="en-US" dirty="0" smtClean="0"/>
              <a:t>Dr. Carol Bradford’s remarks</a:t>
            </a:r>
          </a:p>
          <a:p>
            <a:pPr marL="514350" indent="-457200"/>
            <a:r>
              <a:rPr lang="en-US" dirty="0" smtClean="0"/>
              <a:t>~ 15 mins of Q&amp;A</a:t>
            </a:r>
          </a:p>
          <a:p>
            <a:pPr marL="514350" indent="-457200"/>
            <a:r>
              <a:rPr lang="en-US" dirty="0" smtClean="0">
                <a:solidFill>
                  <a:schemeClr val="accent2">
                    <a:lumMod val="50000"/>
                  </a:schemeClr>
                </a:solidFill>
              </a:rPr>
              <a:t>Informal discussion from 11 to 11:30</a:t>
            </a:r>
          </a:p>
          <a:p>
            <a:pPr marL="514350" indent="-457200"/>
            <a:endParaRPr lang="en-US" dirty="0"/>
          </a:p>
        </p:txBody>
      </p:sp>
      <p:sp>
        <p:nvSpPr>
          <p:cNvPr id="4" name="Slide Number Placeholder 3"/>
          <p:cNvSpPr>
            <a:spLocks noGrp="1"/>
          </p:cNvSpPr>
          <p:nvPr>
            <p:ph type="sldNum" sz="quarter" idx="12"/>
          </p:nvPr>
        </p:nvSpPr>
        <p:spPr/>
        <p:txBody>
          <a:bodyPr/>
          <a:lstStyle/>
          <a:p>
            <a:fld id="{ED6139EC-C750-4212-A4DA-72BDCC7CCDA4}" type="slidenum">
              <a:rPr lang="en-US" smtClean="0"/>
              <a:t>11</a:t>
            </a:fld>
            <a:endParaRPr lang="en-US" dirty="0"/>
          </a:p>
        </p:txBody>
      </p:sp>
    </p:spTree>
    <p:extLst>
      <p:ext uri="{BB962C8B-B14F-4D97-AF65-F5344CB8AC3E}">
        <p14:creationId xmlns:p14="http://schemas.microsoft.com/office/powerpoint/2010/main" val="79812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1266"/>
            <a:ext cx="8229600" cy="1143000"/>
          </a:xfrm>
        </p:spPr>
        <p:txBody>
          <a:bodyPr>
            <a:normAutofit fontScale="90000"/>
          </a:bodyPr>
          <a:lstStyle/>
          <a:p>
            <a:r>
              <a:rPr lang="en-US" b="1" dirty="0" smtClean="0">
                <a:solidFill>
                  <a:srgbClr val="002060"/>
                </a:solidFill>
              </a:rPr>
              <a:t>Question and Answer Session</a:t>
            </a:r>
            <a:br>
              <a:rPr lang="en-US" b="1" dirty="0" smtClean="0">
                <a:solidFill>
                  <a:srgbClr val="002060"/>
                </a:solidFill>
              </a:rPr>
            </a:br>
            <a:r>
              <a:rPr lang="en-US" b="1" dirty="0" smtClean="0">
                <a:solidFill>
                  <a:srgbClr val="002060"/>
                </a:solidFill>
              </a:rPr>
              <a:t>~ Break ~</a:t>
            </a:r>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ED6139EC-C750-4212-A4DA-72BDCC7CCDA4}" type="slidenum">
              <a:rPr lang="en-US" smtClean="0"/>
              <a:t>12</a:t>
            </a:fld>
            <a:endParaRPr lang="en-US" dirty="0"/>
          </a:p>
        </p:txBody>
      </p:sp>
      <p:pic>
        <p:nvPicPr>
          <p:cNvPr id="14" name="Picture 13" descr="https://medicine.umich.edu/sites/default/files/Kevin_johnson%2C_k2_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448732"/>
            <a:ext cx="2011680" cy="2011680"/>
          </a:xfrm>
          <a:prstGeom prst="ellipse">
            <a:avLst/>
          </a:prstGeom>
          <a:noFill/>
          <a:ln>
            <a:noFill/>
          </a:ln>
        </p:spPr>
      </p:pic>
      <p:sp>
        <p:nvSpPr>
          <p:cNvPr id="15" name="Text Box 2"/>
          <p:cNvSpPr txBox="1">
            <a:spLocks noChangeArrowheads="1"/>
          </p:cNvSpPr>
          <p:nvPr/>
        </p:nvSpPr>
        <p:spPr bwMode="auto">
          <a:xfrm>
            <a:off x="1676400" y="3459062"/>
            <a:ext cx="2071051" cy="42550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300"/>
              </a:spcBef>
              <a:spcAft>
                <a:spcPts val="300"/>
              </a:spcAft>
            </a:pPr>
            <a:r>
              <a:rPr lang="en-US" sz="2000" b="1" i="1" dirty="0">
                <a:solidFill>
                  <a:srgbClr val="002060"/>
                </a:solidFill>
                <a:effectLst/>
                <a:ea typeface="Times New Roman" panose="02020603050405020304" pitchFamily="18" charset="0"/>
                <a:cs typeface="Times New Roman" panose="02020603050405020304" pitchFamily="18" charset="0"/>
              </a:rPr>
              <a:t>Kevin B. </a:t>
            </a:r>
            <a:r>
              <a:rPr lang="en-US" sz="2000" b="1" i="1" dirty="0" smtClean="0">
                <a:solidFill>
                  <a:srgbClr val="002060"/>
                </a:solidFill>
                <a:effectLst/>
                <a:ea typeface="Times New Roman" panose="02020603050405020304" pitchFamily="18" charset="0"/>
                <a:cs typeface="Times New Roman" panose="02020603050405020304" pitchFamily="18" charset="0"/>
              </a:rPr>
              <a:t>Johnson</a:t>
            </a:r>
            <a:endParaRPr lang="en-US" sz="3600" i="1" dirty="0">
              <a:solidFill>
                <a:srgbClr val="002060"/>
              </a:solidFill>
              <a:effectLst/>
              <a:ea typeface="Times New Roman" panose="02020603050405020304" pitchFamily="18" charset="0"/>
              <a:cs typeface="Times New Roman" panose="02020603050405020304" pitchFamily="18" charset="0"/>
            </a:endParaRPr>
          </a:p>
        </p:txBody>
      </p:sp>
      <p:pic>
        <p:nvPicPr>
          <p:cNvPr id="16" name="Picture 15" descr="https://medicine.umich.edu/sites/default/files/ChrisLindsell_headsho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448732"/>
            <a:ext cx="1920240" cy="1920240"/>
          </a:xfrm>
          <a:prstGeom prst="ellipse">
            <a:avLst/>
          </a:prstGeom>
          <a:noFill/>
          <a:ln>
            <a:noFill/>
          </a:ln>
        </p:spPr>
      </p:pic>
      <p:sp>
        <p:nvSpPr>
          <p:cNvPr id="17" name="Text Box 2"/>
          <p:cNvSpPr txBox="1">
            <a:spLocks noChangeArrowheads="1"/>
          </p:cNvSpPr>
          <p:nvPr/>
        </p:nvSpPr>
        <p:spPr bwMode="auto">
          <a:xfrm>
            <a:off x="5181600" y="3459063"/>
            <a:ext cx="2881421" cy="42550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300"/>
              </a:spcBef>
              <a:spcAft>
                <a:spcPts val="300"/>
              </a:spcAft>
            </a:pPr>
            <a:r>
              <a:rPr lang="en-US" sz="2000" b="1" i="1" dirty="0">
                <a:solidFill>
                  <a:srgbClr val="002060"/>
                </a:solidFill>
                <a:effectLst/>
                <a:ea typeface="Times New Roman" panose="02020603050405020304" pitchFamily="18" charset="0"/>
                <a:cs typeface="Times New Roman" panose="02020603050405020304" pitchFamily="18" charset="0"/>
              </a:rPr>
              <a:t>Christopher J. </a:t>
            </a:r>
            <a:r>
              <a:rPr lang="en-US" sz="2000" b="1" i="1" dirty="0" smtClean="0">
                <a:solidFill>
                  <a:srgbClr val="002060"/>
                </a:solidFill>
                <a:effectLst/>
                <a:ea typeface="Times New Roman" panose="02020603050405020304" pitchFamily="18" charset="0"/>
                <a:cs typeface="Times New Roman" panose="02020603050405020304" pitchFamily="18" charset="0"/>
              </a:rPr>
              <a:t>Lindsell</a:t>
            </a:r>
            <a:endParaRPr lang="en-US" sz="3600" i="1" dirty="0">
              <a:solidFill>
                <a:srgbClr val="002060"/>
              </a:solidFill>
              <a:effectLst/>
              <a:ea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2374" y="4618355"/>
            <a:ext cx="5679130" cy="2103120"/>
          </a:xfrm>
          <a:prstGeom prst="rect">
            <a:avLst/>
          </a:prstGeom>
        </p:spPr>
      </p:pic>
    </p:spTree>
    <p:extLst>
      <p:ext uri="{BB962C8B-B14F-4D97-AF65-F5344CB8AC3E}">
        <p14:creationId xmlns:p14="http://schemas.microsoft.com/office/powerpoint/2010/main" val="4269799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1266"/>
            <a:ext cx="8229600" cy="1143000"/>
          </a:xfrm>
        </p:spPr>
        <p:txBody>
          <a:bodyPr>
            <a:normAutofit fontScale="90000"/>
          </a:bodyPr>
          <a:lstStyle/>
          <a:p>
            <a:r>
              <a:rPr lang="en-US" b="1" dirty="0" smtClean="0">
                <a:solidFill>
                  <a:srgbClr val="002060"/>
                </a:solidFill>
              </a:rPr>
              <a:t>Question and Answer Session</a:t>
            </a:r>
            <a:br>
              <a:rPr lang="en-US" b="1" dirty="0" smtClean="0">
                <a:solidFill>
                  <a:srgbClr val="002060"/>
                </a:solidFill>
              </a:rPr>
            </a:br>
            <a:r>
              <a:rPr lang="en-US" b="1" dirty="0" smtClean="0">
                <a:solidFill>
                  <a:srgbClr val="002060"/>
                </a:solidFill>
              </a:rPr>
              <a:t>~ Break ~</a:t>
            </a:r>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ED6139EC-C750-4212-A4DA-72BDCC7CCDA4}" type="slidenum">
              <a:rPr lang="en-US" smtClean="0"/>
              <a:t>13</a:t>
            </a:fld>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374" y="4618355"/>
            <a:ext cx="5679130" cy="2103120"/>
          </a:xfrm>
          <a:prstGeom prst="rect">
            <a:avLst/>
          </a:prstGeom>
        </p:spPr>
      </p:pic>
      <p:pic>
        <p:nvPicPr>
          <p:cNvPr id="9" name="Picture 8" descr="https://medicine.umich.edu/sites/default/files/Michael_J._Pencina_PhD_2Headshot_Photo_high_resolution.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530" y="1346544"/>
            <a:ext cx="1920240" cy="1920240"/>
          </a:xfrm>
          <a:prstGeom prst="ellipse">
            <a:avLst/>
          </a:prstGeom>
          <a:noFill/>
          <a:ln>
            <a:noFill/>
          </a:ln>
        </p:spPr>
      </p:pic>
      <p:pic>
        <p:nvPicPr>
          <p:cNvPr id="10" name="Picture 9" descr="https://medicine.umich.edu/sites/default/files/Poon_BWH_070212_0654_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4638" y="1346544"/>
            <a:ext cx="1920240" cy="1920240"/>
          </a:xfrm>
          <a:prstGeom prst="ellipse">
            <a:avLst/>
          </a:prstGeom>
          <a:noFill/>
          <a:ln>
            <a:noFill/>
          </a:ln>
        </p:spPr>
      </p:pic>
      <p:sp>
        <p:nvSpPr>
          <p:cNvPr id="3" name="Rectangle 2"/>
          <p:cNvSpPr/>
          <p:nvPr/>
        </p:nvSpPr>
        <p:spPr>
          <a:xfrm>
            <a:off x="1828800" y="3342404"/>
            <a:ext cx="2057400" cy="400110"/>
          </a:xfrm>
          <a:prstGeom prst="rect">
            <a:avLst/>
          </a:prstGeom>
        </p:spPr>
        <p:txBody>
          <a:bodyPr wrap="square">
            <a:spAutoFit/>
          </a:bodyPr>
          <a:lstStyle/>
          <a:p>
            <a:r>
              <a:rPr lang="en-US" sz="2000" b="1" i="1" dirty="0">
                <a:solidFill>
                  <a:srgbClr val="002060"/>
                </a:solidFill>
                <a:ea typeface="Times New Roman" panose="02020603050405020304" pitchFamily="18" charset="0"/>
                <a:cs typeface="Times New Roman" panose="02020603050405020304" pitchFamily="18" charset="0"/>
              </a:rPr>
              <a:t>Michael </a:t>
            </a:r>
            <a:r>
              <a:rPr lang="en-US" sz="2000" b="1" i="1" dirty="0" smtClean="0">
                <a:solidFill>
                  <a:srgbClr val="002060"/>
                </a:solidFill>
                <a:ea typeface="Times New Roman" panose="02020603050405020304" pitchFamily="18" charset="0"/>
                <a:cs typeface="Times New Roman" panose="02020603050405020304" pitchFamily="18" charset="0"/>
              </a:rPr>
              <a:t>Pencina</a:t>
            </a:r>
            <a:endParaRPr lang="en-US" sz="2000" i="1" dirty="0"/>
          </a:p>
        </p:txBody>
      </p:sp>
      <p:sp>
        <p:nvSpPr>
          <p:cNvPr id="5" name="Rectangle 4"/>
          <p:cNvSpPr/>
          <p:nvPr/>
        </p:nvSpPr>
        <p:spPr>
          <a:xfrm>
            <a:off x="5820916" y="3342404"/>
            <a:ext cx="1464568" cy="400110"/>
          </a:xfrm>
          <a:prstGeom prst="rect">
            <a:avLst/>
          </a:prstGeom>
        </p:spPr>
        <p:txBody>
          <a:bodyPr wrap="none">
            <a:spAutoFit/>
          </a:bodyPr>
          <a:lstStyle/>
          <a:p>
            <a:r>
              <a:rPr lang="en-US" sz="2000" b="1" i="1" dirty="0">
                <a:solidFill>
                  <a:srgbClr val="002060"/>
                </a:solidFill>
                <a:ea typeface="Times New Roman" panose="02020603050405020304" pitchFamily="18" charset="0"/>
                <a:cs typeface="Times New Roman" panose="02020603050405020304" pitchFamily="18" charset="0"/>
              </a:rPr>
              <a:t>Eric G. Poon</a:t>
            </a:r>
            <a:endParaRPr lang="en-US" sz="2000" i="1" dirty="0"/>
          </a:p>
        </p:txBody>
      </p:sp>
    </p:spTree>
    <p:extLst>
      <p:ext uri="{BB962C8B-B14F-4D97-AF65-F5344CB8AC3E}">
        <p14:creationId xmlns:p14="http://schemas.microsoft.com/office/powerpoint/2010/main" val="6898978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2" name="Google Shape;62;p13"/>
          <p:cNvSpPr txBox="1"/>
          <p:nvPr/>
        </p:nvSpPr>
        <p:spPr>
          <a:xfrm>
            <a:off x="3553239" y="3641483"/>
            <a:ext cx="2057400" cy="487526"/>
          </a:xfrm>
          <a:prstGeom prst="rect">
            <a:avLst/>
          </a:prstGeom>
          <a:noFill/>
          <a:ln>
            <a:noFill/>
          </a:ln>
        </p:spPr>
        <p:txBody>
          <a:bodyPr spcFirstLastPara="1" wrap="square" lIns="68569" tIns="68569" rIns="68569" bIns="68569" anchor="t" anchorCtr="0">
            <a:noAutofit/>
          </a:bodyPr>
          <a:lstStyle/>
          <a:p>
            <a:r>
              <a:rPr lang="en-US" sz="2000" b="1" dirty="0">
                <a:solidFill>
                  <a:srgbClr val="002060"/>
                </a:solidFill>
              </a:rPr>
              <a:t>Philip R.O. </a:t>
            </a:r>
            <a:r>
              <a:rPr lang="en-US" sz="2000" b="1" dirty="0" smtClean="0">
                <a:solidFill>
                  <a:srgbClr val="002060"/>
                </a:solidFill>
              </a:rPr>
              <a:t>Payne</a:t>
            </a:r>
            <a:endParaRPr lang="en-US" sz="2000" dirty="0">
              <a:solidFill>
                <a:srgbClr val="002060"/>
              </a:solidFill>
            </a:endParaRPr>
          </a:p>
        </p:txBody>
      </p:sp>
      <p:sp>
        <p:nvSpPr>
          <p:cNvPr id="8" name="Title 1"/>
          <p:cNvSpPr txBox="1">
            <a:spLocks/>
          </p:cNvSpPr>
          <p:nvPr/>
        </p:nvSpPr>
        <p:spPr>
          <a:xfrm>
            <a:off x="93761" y="583845"/>
            <a:ext cx="8839200" cy="2532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2060"/>
                </a:solidFill>
              </a:rPr>
              <a:t>Question and Answer Session</a:t>
            </a:r>
            <a:br>
              <a:rPr lang="en-US" sz="4000" b="1" dirty="0">
                <a:solidFill>
                  <a:srgbClr val="002060"/>
                </a:solidFill>
              </a:rPr>
            </a:br>
            <a:r>
              <a:rPr lang="en-US" sz="4000" b="1" dirty="0">
                <a:solidFill>
                  <a:srgbClr val="002060"/>
                </a:solidFill>
              </a:rPr>
              <a:t>~ Break ~</a:t>
            </a:r>
            <a:endParaRPr lang="en-US" b="1" dirty="0">
              <a:solidFill>
                <a:srgbClr val="002060"/>
              </a:solidFill>
            </a:endParaRPr>
          </a:p>
        </p:txBody>
      </p:sp>
      <p:pic>
        <p:nvPicPr>
          <p:cNvPr id="2050" name="Picture 2" descr="Philip Pay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415" y="1721243"/>
            <a:ext cx="1957892" cy="1920240"/>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2374" y="4618355"/>
            <a:ext cx="5679130" cy="2103120"/>
          </a:xfrm>
          <a:prstGeom prst="rect">
            <a:avLst/>
          </a:prstGeom>
        </p:spPr>
      </p:pic>
    </p:spTree>
    <p:extLst>
      <p:ext uri="{BB962C8B-B14F-4D97-AF65-F5344CB8AC3E}">
        <p14:creationId xmlns:p14="http://schemas.microsoft.com/office/powerpoint/2010/main" val="1625530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8" name="Title 1"/>
          <p:cNvSpPr txBox="1">
            <a:spLocks/>
          </p:cNvSpPr>
          <p:nvPr/>
        </p:nvSpPr>
        <p:spPr>
          <a:xfrm>
            <a:off x="304800" y="457200"/>
            <a:ext cx="8839200" cy="2532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Discussant Remarks</a:t>
            </a:r>
            <a:endParaRPr lang="en-US" b="1" dirty="0">
              <a:solidFill>
                <a:srgbClr val="002060"/>
              </a:solidFill>
            </a:endParaRPr>
          </a:p>
        </p:txBody>
      </p:sp>
      <p:pic>
        <p:nvPicPr>
          <p:cNvPr id="20" name="Picture 19" descr="https://medicine.umich.edu/sites/default/files/Carol%20Bradford-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4280" y="1447800"/>
            <a:ext cx="1920240" cy="1920240"/>
          </a:xfrm>
          <a:prstGeom prst="ellipse">
            <a:avLst/>
          </a:prstGeom>
          <a:noFill/>
          <a:ln>
            <a:noFill/>
          </a:ln>
        </p:spPr>
      </p:pic>
      <p:sp>
        <p:nvSpPr>
          <p:cNvPr id="21" name="Text Box 2"/>
          <p:cNvSpPr txBox="1">
            <a:spLocks noChangeArrowheads="1"/>
          </p:cNvSpPr>
          <p:nvPr/>
        </p:nvSpPr>
        <p:spPr bwMode="auto">
          <a:xfrm>
            <a:off x="3764280" y="3369868"/>
            <a:ext cx="2153586" cy="42550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300"/>
              </a:spcBef>
              <a:spcAft>
                <a:spcPts val="300"/>
              </a:spcAft>
            </a:pPr>
            <a:r>
              <a:rPr lang="en-US" sz="2000" b="1" i="1" dirty="0" smtClean="0">
                <a:solidFill>
                  <a:srgbClr val="002060"/>
                </a:solidFill>
                <a:effectLst/>
                <a:ea typeface="Times New Roman" panose="02020603050405020304" pitchFamily="18" charset="0"/>
                <a:cs typeface="Times New Roman" panose="02020603050405020304" pitchFamily="18" charset="0"/>
              </a:rPr>
              <a:t>Carol </a:t>
            </a:r>
            <a:r>
              <a:rPr lang="en-US" sz="2000" b="1" i="1" dirty="0">
                <a:solidFill>
                  <a:srgbClr val="002060"/>
                </a:solidFill>
                <a:effectLst/>
                <a:ea typeface="Times New Roman" panose="02020603050405020304" pitchFamily="18" charset="0"/>
                <a:cs typeface="Times New Roman" panose="02020603050405020304" pitchFamily="18" charset="0"/>
              </a:rPr>
              <a:t>R. </a:t>
            </a:r>
            <a:r>
              <a:rPr lang="en-US" sz="2000" b="1" i="1" dirty="0" smtClean="0">
                <a:solidFill>
                  <a:srgbClr val="002060"/>
                </a:solidFill>
                <a:effectLst/>
                <a:ea typeface="Times New Roman" panose="02020603050405020304" pitchFamily="18" charset="0"/>
                <a:cs typeface="Times New Roman" panose="02020603050405020304" pitchFamily="18" charset="0"/>
              </a:rPr>
              <a:t>Bradford</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835" y="4648200"/>
            <a:ext cx="5679130" cy="2103120"/>
          </a:xfrm>
          <a:prstGeom prst="rect">
            <a:avLst/>
          </a:prstGeom>
        </p:spPr>
      </p:pic>
    </p:spTree>
    <p:extLst>
      <p:ext uri="{BB962C8B-B14F-4D97-AF65-F5344CB8AC3E}">
        <p14:creationId xmlns:p14="http://schemas.microsoft.com/office/powerpoint/2010/main" val="2744011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1266"/>
            <a:ext cx="8229600" cy="1143000"/>
          </a:xfrm>
        </p:spPr>
        <p:txBody>
          <a:bodyPr>
            <a:normAutofit/>
          </a:bodyPr>
          <a:lstStyle/>
          <a:p>
            <a:r>
              <a:rPr lang="en-US" b="1" dirty="0" smtClean="0">
                <a:solidFill>
                  <a:srgbClr val="002060"/>
                </a:solidFill>
              </a:rPr>
              <a:t>Question and Answer Session</a:t>
            </a:r>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ED6139EC-C750-4212-A4DA-72BDCC7CCDA4}" type="slidenum">
              <a:rPr lang="en-US" smtClean="0"/>
              <a:t>16</a:t>
            </a:fld>
            <a:endParaRPr lang="en-US" dirty="0"/>
          </a:p>
        </p:txBody>
      </p:sp>
      <p:pic>
        <p:nvPicPr>
          <p:cNvPr id="14" name="Picture 13" descr="https://medicine.umich.edu/sites/default/files/Kevin_johnson%2C_k2_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292" y="1105376"/>
            <a:ext cx="2011680" cy="2011680"/>
          </a:xfrm>
          <a:prstGeom prst="ellipse">
            <a:avLst/>
          </a:prstGeom>
          <a:noFill/>
          <a:ln>
            <a:noFill/>
          </a:ln>
        </p:spPr>
      </p:pic>
      <p:sp>
        <p:nvSpPr>
          <p:cNvPr id="15" name="Text Box 2"/>
          <p:cNvSpPr txBox="1">
            <a:spLocks noChangeArrowheads="1"/>
          </p:cNvSpPr>
          <p:nvPr/>
        </p:nvSpPr>
        <p:spPr bwMode="auto">
          <a:xfrm>
            <a:off x="470918" y="3103646"/>
            <a:ext cx="2071051" cy="42550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300"/>
              </a:spcBef>
              <a:spcAft>
                <a:spcPts val="300"/>
              </a:spcAft>
            </a:pPr>
            <a:r>
              <a:rPr lang="en-US" sz="2000" b="1" i="1" dirty="0">
                <a:solidFill>
                  <a:srgbClr val="002060"/>
                </a:solidFill>
                <a:effectLst/>
                <a:ea typeface="Times New Roman" panose="02020603050405020304" pitchFamily="18" charset="0"/>
                <a:cs typeface="Times New Roman" panose="02020603050405020304" pitchFamily="18" charset="0"/>
              </a:rPr>
              <a:t>Kevin B. </a:t>
            </a:r>
            <a:r>
              <a:rPr lang="en-US" sz="2000" b="1" i="1" dirty="0" smtClean="0">
                <a:solidFill>
                  <a:srgbClr val="002060"/>
                </a:solidFill>
                <a:effectLst/>
                <a:ea typeface="Times New Roman" panose="02020603050405020304" pitchFamily="18" charset="0"/>
                <a:cs typeface="Times New Roman" panose="02020603050405020304" pitchFamily="18" charset="0"/>
              </a:rPr>
              <a:t>Johnson</a:t>
            </a:r>
            <a:endParaRPr lang="en-US" sz="3600" i="1" dirty="0">
              <a:solidFill>
                <a:srgbClr val="002060"/>
              </a:solidFill>
              <a:effectLst/>
              <a:ea typeface="Times New Roman" panose="02020603050405020304" pitchFamily="18" charset="0"/>
              <a:cs typeface="Times New Roman" panose="02020603050405020304" pitchFamily="18" charset="0"/>
            </a:endParaRPr>
          </a:p>
        </p:txBody>
      </p:sp>
      <p:pic>
        <p:nvPicPr>
          <p:cNvPr id="16" name="Picture 15" descr="https://medicine.umich.edu/sites/default/files/ChrisLindsell_headsho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6108" y="1097552"/>
            <a:ext cx="1920240" cy="1920240"/>
          </a:xfrm>
          <a:prstGeom prst="ellipse">
            <a:avLst/>
          </a:prstGeom>
          <a:noFill/>
          <a:ln>
            <a:noFill/>
          </a:ln>
        </p:spPr>
      </p:pic>
      <p:sp>
        <p:nvSpPr>
          <p:cNvPr id="17" name="Text Box 2"/>
          <p:cNvSpPr txBox="1">
            <a:spLocks noChangeArrowheads="1"/>
          </p:cNvSpPr>
          <p:nvPr/>
        </p:nvSpPr>
        <p:spPr bwMode="auto">
          <a:xfrm>
            <a:off x="3289386" y="3093912"/>
            <a:ext cx="2881421" cy="42550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300"/>
              </a:spcBef>
              <a:spcAft>
                <a:spcPts val="300"/>
              </a:spcAft>
            </a:pPr>
            <a:r>
              <a:rPr lang="en-US" sz="2000" b="1" i="1" dirty="0">
                <a:solidFill>
                  <a:srgbClr val="002060"/>
                </a:solidFill>
                <a:effectLst/>
                <a:ea typeface="Times New Roman" panose="02020603050405020304" pitchFamily="18" charset="0"/>
                <a:cs typeface="Times New Roman" panose="02020603050405020304" pitchFamily="18" charset="0"/>
              </a:rPr>
              <a:t>Christopher J. </a:t>
            </a:r>
            <a:r>
              <a:rPr lang="en-US" sz="2000" b="1" i="1" dirty="0" smtClean="0">
                <a:solidFill>
                  <a:srgbClr val="002060"/>
                </a:solidFill>
                <a:effectLst/>
                <a:ea typeface="Times New Roman" panose="02020603050405020304" pitchFamily="18" charset="0"/>
                <a:cs typeface="Times New Roman" panose="02020603050405020304" pitchFamily="18" charset="0"/>
              </a:rPr>
              <a:t>Lindsell</a:t>
            </a:r>
            <a:endParaRPr lang="en-US" sz="3600" i="1" dirty="0">
              <a:solidFill>
                <a:srgbClr val="002060"/>
              </a:solidFill>
              <a:effectLst/>
              <a:ea typeface="Times New Roman" panose="02020603050405020304" pitchFamily="18" charset="0"/>
              <a:cs typeface="Times New Roman" panose="02020603050405020304" pitchFamily="18" charset="0"/>
            </a:endParaRPr>
          </a:p>
        </p:txBody>
      </p:sp>
      <p:pic>
        <p:nvPicPr>
          <p:cNvPr id="9" name="Picture 8" descr="https://medicine.umich.edu/sites/default/files/Michael_J._Pencina_PhD_2Headshot_Photo_high_resolution.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5972" y="1062971"/>
            <a:ext cx="1920240" cy="1920240"/>
          </a:xfrm>
          <a:prstGeom prst="ellipse">
            <a:avLst/>
          </a:prstGeom>
          <a:noFill/>
          <a:ln>
            <a:noFill/>
          </a:ln>
        </p:spPr>
      </p:pic>
      <p:sp>
        <p:nvSpPr>
          <p:cNvPr id="10" name="Rectangle 9"/>
          <p:cNvSpPr/>
          <p:nvPr/>
        </p:nvSpPr>
        <p:spPr>
          <a:xfrm>
            <a:off x="6606208" y="3129907"/>
            <a:ext cx="2057400" cy="400110"/>
          </a:xfrm>
          <a:prstGeom prst="rect">
            <a:avLst/>
          </a:prstGeom>
        </p:spPr>
        <p:txBody>
          <a:bodyPr wrap="square">
            <a:spAutoFit/>
          </a:bodyPr>
          <a:lstStyle/>
          <a:p>
            <a:r>
              <a:rPr lang="en-US" sz="2000" b="1" i="1" dirty="0">
                <a:solidFill>
                  <a:srgbClr val="002060"/>
                </a:solidFill>
                <a:ea typeface="Times New Roman" panose="02020603050405020304" pitchFamily="18" charset="0"/>
                <a:cs typeface="Times New Roman" panose="02020603050405020304" pitchFamily="18" charset="0"/>
              </a:rPr>
              <a:t>Michael </a:t>
            </a:r>
            <a:r>
              <a:rPr lang="en-US" sz="2000" b="1" i="1" dirty="0" smtClean="0">
                <a:solidFill>
                  <a:srgbClr val="002060"/>
                </a:solidFill>
                <a:ea typeface="Times New Roman" panose="02020603050405020304" pitchFamily="18" charset="0"/>
                <a:cs typeface="Times New Roman" panose="02020603050405020304" pitchFamily="18" charset="0"/>
              </a:rPr>
              <a:t>Pencina</a:t>
            </a:r>
            <a:endParaRPr lang="en-US" sz="2000" i="1" dirty="0"/>
          </a:p>
        </p:txBody>
      </p:sp>
      <p:pic>
        <p:nvPicPr>
          <p:cNvPr id="11" name="Picture 10" descr="https://medicine.umich.edu/sites/default/files/Poon_BWH_070212_0654_0.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012" y="4062261"/>
            <a:ext cx="1920240" cy="1920240"/>
          </a:xfrm>
          <a:prstGeom prst="ellipse">
            <a:avLst/>
          </a:prstGeom>
          <a:noFill/>
          <a:ln>
            <a:noFill/>
          </a:ln>
        </p:spPr>
      </p:pic>
      <p:sp>
        <p:nvSpPr>
          <p:cNvPr id="12" name="Rectangle 11"/>
          <p:cNvSpPr/>
          <p:nvPr/>
        </p:nvSpPr>
        <p:spPr>
          <a:xfrm>
            <a:off x="737848" y="6020607"/>
            <a:ext cx="1464568" cy="400110"/>
          </a:xfrm>
          <a:prstGeom prst="rect">
            <a:avLst/>
          </a:prstGeom>
        </p:spPr>
        <p:txBody>
          <a:bodyPr wrap="none">
            <a:spAutoFit/>
          </a:bodyPr>
          <a:lstStyle/>
          <a:p>
            <a:r>
              <a:rPr lang="en-US" sz="2000" b="1" i="1" dirty="0">
                <a:solidFill>
                  <a:srgbClr val="002060"/>
                </a:solidFill>
                <a:ea typeface="Times New Roman" panose="02020603050405020304" pitchFamily="18" charset="0"/>
                <a:cs typeface="Times New Roman" panose="02020603050405020304" pitchFamily="18" charset="0"/>
              </a:rPr>
              <a:t>Eric G. Poon</a:t>
            </a:r>
            <a:endParaRPr lang="en-US" sz="2000" i="1" dirty="0"/>
          </a:p>
        </p:txBody>
      </p:sp>
      <p:pic>
        <p:nvPicPr>
          <p:cNvPr id="13" name="Picture 2" descr="Philip Pay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4595" y="3997318"/>
            <a:ext cx="1957892" cy="1920240"/>
          </a:xfrm>
          <a:prstGeom prst="ellipse">
            <a:avLst/>
          </a:prstGeom>
          <a:noFill/>
          <a:extLst>
            <a:ext uri="{909E8E84-426E-40DD-AFC4-6F175D3DCCD1}">
              <a14:hiddenFill xmlns:a14="http://schemas.microsoft.com/office/drawing/2010/main">
                <a:solidFill>
                  <a:srgbClr val="FFFFFF"/>
                </a:solidFill>
              </a14:hiddenFill>
            </a:ext>
          </a:extLst>
        </p:spPr>
      </p:pic>
      <p:sp>
        <p:nvSpPr>
          <p:cNvPr id="19" name="Google Shape;62;p13"/>
          <p:cNvSpPr txBox="1"/>
          <p:nvPr/>
        </p:nvSpPr>
        <p:spPr>
          <a:xfrm>
            <a:off x="3553239" y="6020607"/>
            <a:ext cx="2057400" cy="487526"/>
          </a:xfrm>
          <a:prstGeom prst="rect">
            <a:avLst/>
          </a:prstGeom>
          <a:noFill/>
          <a:ln>
            <a:noFill/>
          </a:ln>
        </p:spPr>
        <p:txBody>
          <a:bodyPr spcFirstLastPara="1" wrap="square" lIns="68569" tIns="68569" rIns="68569" bIns="68569" anchor="t" anchorCtr="0">
            <a:noAutofit/>
          </a:bodyPr>
          <a:lstStyle/>
          <a:p>
            <a:r>
              <a:rPr lang="en-US" sz="2000" b="1" dirty="0">
                <a:solidFill>
                  <a:srgbClr val="002060"/>
                </a:solidFill>
              </a:rPr>
              <a:t>Philip R.O. </a:t>
            </a:r>
            <a:r>
              <a:rPr lang="en-US" sz="2000" b="1" dirty="0" smtClean="0">
                <a:solidFill>
                  <a:srgbClr val="002060"/>
                </a:solidFill>
              </a:rPr>
              <a:t>Payne</a:t>
            </a:r>
            <a:endParaRPr lang="en-US" sz="2000" dirty="0">
              <a:solidFill>
                <a:srgbClr val="002060"/>
              </a:solidFill>
            </a:endParaRPr>
          </a:p>
        </p:txBody>
      </p:sp>
      <p:pic>
        <p:nvPicPr>
          <p:cNvPr id="20" name="Picture 19" descr="https://medicine.umich.edu/sites/default/files/Carol%20Bradford-_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3017" y="3915565"/>
            <a:ext cx="1920240" cy="1920240"/>
          </a:xfrm>
          <a:prstGeom prst="ellipse">
            <a:avLst/>
          </a:prstGeom>
          <a:noFill/>
          <a:ln>
            <a:noFill/>
          </a:ln>
        </p:spPr>
      </p:pic>
      <p:sp>
        <p:nvSpPr>
          <p:cNvPr id="21" name="Text Box 2"/>
          <p:cNvSpPr txBox="1">
            <a:spLocks noChangeArrowheads="1"/>
          </p:cNvSpPr>
          <p:nvPr/>
        </p:nvSpPr>
        <p:spPr bwMode="auto">
          <a:xfrm>
            <a:off x="6685614" y="5982501"/>
            <a:ext cx="2153586" cy="42550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300"/>
              </a:spcBef>
              <a:spcAft>
                <a:spcPts val="300"/>
              </a:spcAft>
            </a:pPr>
            <a:r>
              <a:rPr lang="en-US" sz="2000" b="1" i="1" dirty="0" smtClean="0">
                <a:solidFill>
                  <a:srgbClr val="002060"/>
                </a:solidFill>
                <a:effectLst/>
                <a:ea typeface="Times New Roman" panose="02020603050405020304" pitchFamily="18" charset="0"/>
                <a:cs typeface="Times New Roman" panose="02020603050405020304" pitchFamily="18" charset="0"/>
              </a:rPr>
              <a:t>Carol </a:t>
            </a:r>
            <a:r>
              <a:rPr lang="en-US" sz="2000" b="1" i="1" dirty="0">
                <a:solidFill>
                  <a:srgbClr val="002060"/>
                </a:solidFill>
                <a:effectLst/>
                <a:ea typeface="Times New Roman" panose="02020603050405020304" pitchFamily="18" charset="0"/>
                <a:cs typeface="Times New Roman" panose="02020603050405020304" pitchFamily="18" charset="0"/>
              </a:rPr>
              <a:t>R. </a:t>
            </a:r>
            <a:r>
              <a:rPr lang="en-US" sz="2000" b="1" i="1" dirty="0" smtClean="0">
                <a:solidFill>
                  <a:srgbClr val="002060"/>
                </a:solidFill>
                <a:effectLst/>
                <a:ea typeface="Times New Roman" panose="02020603050405020304" pitchFamily="18" charset="0"/>
                <a:cs typeface="Times New Roman" panose="02020603050405020304" pitchFamily="18" charset="0"/>
              </a:rPr>
              <a:t>Bradford</a:t>
            </a:r>
          </a:p>
        </p:txBody>
      </p:sp>
    </p:spTree>
    <p:extLst>
      <p:ext uri="{BB962C8B-B14F-4D97-AF65-F5344CB8AC3E}">
        <p14:creationId xmlns:p14="http://schemas.microsoft.com/office/powerpoint/2010/main" val="1366224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Thank You!</a:t>
            </a:r>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ED6139EC-C750-4212-A4DA-72BDCC7CCDA4}" type="slidenum">
              <a:rPr lang="en-US" smtClean="0"/>
              <a:t>17</a:t>
            </a:fld>
            <a:endParaRPr lang="en-US" dirty="0"/>
          </a:p>
        </p:txBody>
      </p:sp>
      <p:sp>
        <p:nvSpPr>
          <p:cNvPr id="3" name="TextBox 2"/>
          <p:cNvSpPr txBox="1"/>
          <p:nvPr/>
        </p:nvSpPr>
        <p:spPr>
          <a:xfrm>
            <a:off x="990600" y="1564243"/>
            <a:ext cx="7543800" cy="5786199"/>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002060"/>
                </a:solidFill>
              </a:rPr>
              <a:t>Thank you for attending!</a:t>
            </a:r>
            <a:br>
              <a:rPr lang="en-US" sz="3200" dirty="0" smtClean="0">
                <a:solidFill>
                  <a:srgbClr val="002060"/>
                </a:solidFill>
              </a:rPr>
            </a:br>
            <a:endParaRPr lang="en-US" sz="3200" dirty="0" smtClean="0">
              <a:solidFill>
                <a:srgbClr val="002060"/>
              </a:solidFill>
            </a:endParaRPr>
          </a:p>
          <a:p>
            <a:pPr marL="285750" indent="-285750">
              <a:buFont typeface="Arial" panose="020B0604020202020204" pitchFamily="34" charset="0"/>
              <a:buChar char="•"/>
            </a:pPr>
            <a:r>
              <a:rPr lang="en-US" sz="3200" dirty="0" smtClean="0">
                <a:solidFill>
                  <a:srgbClr val="002060"/>
                </a:solidFill>
              </a:rPr>
              <a:t>Please fill out the post-event survey.</a:t>
            </a:r>
            <a:br>
              <a:rPr lang="en-US" sz="3200" dirty="0" smtClean="0">
                <a:solidFill>
                  <a:srgbClr val="002060"/>
                </a:solidFill>
              </a:rPr>
            </a:br>
            <a:endParaRPr lang="en-US" sz="3200" dirty="0" smtClean="0">
              <a:solidFill>
                <a:srgbClr val="002060"/>
              </a:solidFill>
            </a:endParaRPr>
          </a:p>
          <a:p>
            <a:pPr marL="285750" indent="-285750">
              <a:buFont typeface="Arial" panose="020B0604020202020204" pitchFamily="34" charset="0"/>
              <a:buChar char="•"/>
            </a:pPr>
            <a:r>
              <a:rPr lang="en-US" sz="3200" dirty="0" smtClean="0">
                <a:solidFill>
                  <a:srgbClr val="002060"/>
                </a:solidFill>
              </a:rPr>
              <a:t>A link to the webinar materials will be placed on the LHS </a:t>
            </a:r>
            <a:r>
              <a:rPr lang="en-US" sz="3200" dirty="0">
                <a:solidFill>
                  <a:srgbClr val="002060"/>
                </a:solidFill>
              </a:rPr>
              <a:t>Collaboratory website:  </a:t>
            </a:r>
            <a:r>
              <a:rPr lang="en-US" sz="3200" b="1" i="1" dirty="0">
                <a:solidFill>
                  <a:srgbClr val="002060"/>
                </a:solidFill>
                <a:hlinkClick r:id="rId3"/>
              </a:rPr>
              <a:t>http://</a:t>
            </a:r>
            <a:r>
              <a:rPr lang="en-US" sz="3200" b="1" i="1" dirty="0" smtClean="0">
                <a:solidFill>
                  <a:srgbClr val="002060"/>
                </a:solidFill>
                <a:hlinkClick r:id="rId3"/>
              </a:rPr>
              <a:t>dlhs-umi.ch/lhs-collaboratory%20</a:t>
            </a:r>
            <a:endParaRPr lang="en-US" sz="3200" b="1" i="1" dirty="0" smtClean="0">
              <a:solidFill>
                <a:srgbClr val="002060"/>
              </a:solidFill>
            </a:endParaRPr>
          </a:p>
          <a:p>
            <a:pPr marL="285750" indent="-285750">
              <a:buFont typeface="Arial" panose="020B0604020202020204" pitchFamily="34" charset="0"/>
              <a:buChar char="•"/>
            </a:pPr>
            <a:endParaRPr lang="en-US" sz="3200" b="1" dirty="0" smtClean="0">
              <a:solidFill>
                <a:srgbClr val="002060"/>
              </a:solidFill>
            </a:endParaRPr>
          </a:p>
          <a:p>
            <a:pPr marL="285750" indent="-285750">
              <a:buFont typeface="Arial" panose="020B0604020202020204" pitchFamily="34" charset="0"/>
              <a:buChar char="•"/>
            </a:pPr>
            <a:r>
              <a:rPr lang="en-US" sz="3200" dirty="0" smtClean="0">
                <a:solidFill>
                  <a:srgbClr val="002060"/>
                </a:solidFill>
              </a:rPr>
              <a:t>Join us on October 20, 2020:  </a:t>
            </a:r>
            <a:r>
              <a:rPr lang="en-US" sz="3200" b="1" i="1" dirty="0">
                <a:solidFill>
                  <a:srgbClr val="002060"/>
                </a:solidFill>
              </a:rPr>
              <a:t>LHS as a Driver of Diversity, Equity, and Inclusion</a:t>
            </a:r>
          </a:p>
          <a:p>
            <a:pPr marL="285750" indent="-285750">
              <a:buFont typeface="Arial" panose="020B0604020202020204" pitchFamily="34" charset="0"/>
              <a:buChar char="•"/>
            </a:pPr>
            <a:endParaRPr lang="en-US" sz="3200" dirty="0" smtClean="0">
              <a:solidFill>
                <a:srgbClr val="002060"/>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65827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228600" y="1219200"/>
            <a:ext cx="8686800" cy="1102725"/>
          </a:xfrm>
          <a:prstGeom prst="rect">
            <a:avLst/>
          </a:prstGeom>
          <a:noFill/>
          <a:ln>
            <a:noFill/>
          </a:ln>
        </p:spPr>
        <p:txBody>
          <a:bodyPr spcFirstLastPara="1" vert="horz" wrap="square" lIns="68569" tIns="34275" rIns="68569" bIns="34275" rtlCol="0" anchor="t" anchorCtr="0">
            <a:noAutofit/>
          </a:bodyPr>
          <a:lstStyle/>
          <a:p>
            <a:pPr>
              <a:spcBef>
                <a:spcPts val="0"/>
              </a:spcBef>
              <a:buSzPts val="1400"/>
            </a:pPr>
            <a:r>
              <a:rPr lang="en-US" sz="3200" b="1" dirty="0">
                <a:solidFill>
                  <a:srgbClr val="00274C"/>
                </a:solidFill>
                <a:latin typeface="Arial" panose="020B0604020202020204" pitchFamily="34" charset="0"/>
                <a:cs typeface="Arial" panose="020B0604020202020204" pitchFamily="34" charset="0"/>
              </a:rPr>
              <a:t>This session is being recorded</a:t>
            </a:r>
            <a:br>
              <a:rPr lang="en-US" sz="3200" b="1" dirty="0">
                <a:solidFill>
                  <a:srgbClr val="00274C"/>
                </a:solidFill>
                <a:latin typeface="Arial" panose="020B0604020202020204" pitchFamily="34" charset="0"/>
                <a:cs typeface="Arial" panose="020B0604020202020204" pitchFamily="34" charset="0"/>
              </a:rPr>
            </a:br>
            <a:r>
              <a:rPr lang="en-US" sz="3200" b="1" dirty="0">
                <a:solidFill>
                  <a:srgbClr val="00274C"/>
                </a:solidFill>
                <a:latin typeface="Arial" panose="020B0604020202020204" pitchFamily="34" charset="0"/>
                <a:cs typeface="Arial" panose="020B0604020202020204" pitchFamily="34" charset="0"/>
              </a:rPr>
              <a:t/>
            </a:r>
            <a:br>
              <a:rPr lang="en-US" sz="3200" b="1" dirty="0">
                <a:solidFill>
                  <a:srgbClr val="00274C"/>
                </a:solidFill>
                <a:latin typeface="Arial" panose="020B0604020202020204" pitchFamily="34" charset="0"/>
                <a:cs typeface="Arial" panose="020B0604020202020204" pitchFamily="34" charset="0"/>
              </a:rPr>
            </a:br>
            <a:r>
              <a:rPr lang="en-US" sz="3200" b="1" dirty="0">
                <a:solidFill>
                  <a:srgbClr val="00274C"/>
                </a:solidFill>
                <a:latin typeface="Arial" panose="020B0604020202020204" pitchFamily="34" charset="0"/>
                <a:cs typeface="Arial" panose="020B0604020202020204" pitchFamily="34" charset="0"/>
              </a:rPr>
              <a:t>The recording link will be shared via email to all attendees and registrants </a:t>
            </a:r>
            <a:br>
              <a:rPr lang="en-US" sz="3200" b="1" dirty="0">
                <a:solidFill>
                  <a:srgbClr val="00274C"/>
                </a:solidFill>
                <a:latin typeface="Arial" panose="020B0604020202020204" pitchFamily="34" charset="0"/>
                <a:cs typeface="Arial" panose="020B0604020202020204" pitchFamily="34" charset="0"/>
              </a:rPr>
            </a:br>
            <a:r>
              <a:rPr lang="en-US" sz="3200" b="1" dirty="0">
                <a:solidFill>
                  <a:srgbClr val="00274C"/>
                </a:solidFill>
                <a:latin typeface="Arial" panose="020B0604020202020204" pitchFamily="34" charset="0"/>
                <a:cs typeface="Arial" panose="020B0604020202020204" pitchFamily="34" charset="0"/>
              </a:rPr>
              <a:t/>
            </a:r>
            <a:br>
              <a:rPr lang="en-US" sz="3200" b="1" dirty="0">
                <a:solidFill>
                  <a:srgbClr val="00274C"/>
                </a:solidFill>
                <a:latin typeface="Arial" panose="020B0604020202020204" pitchFamily="34" charset="0"/>
                <a:cs typeface="Arial" panose="020B0604020202020204" pitchFamily="34" charset="0"/>
              </a:rPr>
            </a:br>
            <a:r>
              <a:rPr lang="en-US" sz="3200" b="1" dirty="0">
                <a:solidFill>
                  <a:srgbClr val="00274C"/>
                </a:solidFill>
                <a:latin typeface="Arial" panose="020B0604020202020204" pitchFamily="34" charset="0"/>
                <a:cs typeface="Arial" panose="020B0604020202020204" pitchFamily="34" charset="0"/>
              </a:rPr>
              <a:t>This session will be closed captioned</a:t>
            </a:r>
            <a:br>
              <a:rPr lang="en-US" sz="3200" b="1" dirty="0">
                <a:solidFill>
                  <a:srgbClr val="00274C"/>
                </a:solidFill>
                <a:latin typeface="Arial" panose="020B0604020202020204" pitchFamily="34" charset="0"/>
                <a:cs typeface="Arial" panose="020B0604020202020204" pitchFamily="34" charset="0"/>
              </a:rPr>
            </a:br>
            <a:r>
              <a:rPr lang="en-US" sz="3200" b="1" dirty="0">
                <a:solidFill>
                  <a:srgbClr val="00274C"/>
                </a:solidFill>
                <a:latin typeface="Arial" panose="020B0604020202020204" pitchFamily="34" charset="0"/>
                <a:cs typeface="Arial" panose="020B0604020202020204" pitchFamily="34" charset="0"/>
              </a:rPr>
              <a:t/>
            </a:r>
            <a:br>
              <a:rPr lang="en-US" sz="3200" b="1" dirty="0">
                <a:solidFill>
                  <a:srgbClr val="00274C"/>
                </a:solidFill>
                <a:latin typeface="Arial" panose="020B0604020202020204" pitchFamily="34" charset="0"/>
                <a:cs typeface="Arial" panose="020B0604020202020204" pitchFamily="34" charset="0"/>
              </a:rPr>
            </a:br>
            <a:r>
              <a:rPr lang="en-US" sz="3200" b="1" dirty="0">
                <a:solidFill>
                  <a:srgbClr val="00274C"/>
                </a:solidFill>
                <a:latin typeface="Arial" panose="020B0604020202020204" pitchFamily="34" charset="0"/>
                <a:cs typeface="Arial" panose="020B0604020202020204" pitchFamily="34" charset="0"/>
              </a:rPr>
              <a:t>Please </a:t>
            </a:r>
            <a:r>
              <a:rPr lang="en-US" sz="3200" b="1" dirty="0" smtClean="0">
                <a:solidFill>
                  <a:srgbClr val="00274C"/>
                </a:solidFill>
                <a:latin typeface="Arial" panose="020B0604020202020204" pitchFamily="34" charset="0"/>
                <a:cs typeface="Arial" panose="020B0604020202020204" pitchFamily="34" charset="0"/>
              </a:rPr>
              <a:t>post questions for the presenters in </a:t>
            </a:r>
            <a:r>
              <a:rPr lang="en-US" sz="3200" b="1" dirty="0">
                <a:solidFill>
                  <a:srgbClr val="00274C"/>
                </a:solidFill>
                <a:latin typeface="Arial" panose="020B0604020202020204" pitchFamily="34" charset="0"/>
                <a:cs typeface="Arial" panose="020B0604020202020204" pitchFamily="34" charset="0"/>
              </a:rPr>
              <a:t>the Q&amp;A pod feature on Zoom throughout the </a:t>
            </a:r>
            <a:r>
              <a:rPr lang="en-US" sz="3200" b="1" dirty="0" smtClean="0">
                <a:solidFill>
                  <a:srgbClr val="00274C"/>
                </a:solidFill>
                <a:latin typeface="Arial" panose="020B0604020202020204" pitchFamily="34" charset="0"/>
                <a:cs typeface="Arial" panose="020B0604020202020204" pitchFamily="34" charset="0"/>
              </a:rPr>
              <a:t>session</a:t>
            </a:r>
            <a:br>
              <a:rPr lang="en-US" sz="3200" b="1" dirty="0" smtClean="0">
                <a:solidFill>
                  <a:srgbClr val="00274C"/>
                </a:solidFill>
                <a:latin typeface="Arial" panose="020B0604020202020204" pitchFamily="34" charset="0"/>
                <a:cs typeface="Arial" panose="020B0604020202020204" pitchFamily="34" charset="0"/>
              </a:rPr>
            </a:br>
            <a:r>
              <a:rPr lang="en-US" sz="3200" b="1" dirty="0" smtClean="0">
                <a:solidFill>
                  <a:srgbClr val="00274C"/>
                </a:solidFill>
                <a:latin typeface="Arial" panose="020B0604020202020204" pitchFamily="34" charset="0"/>
                <a:cs typeface="Arial" panose="020B0604020202020204" pitchFamily="34" charset="0"/>
              </a:rPr>
              <a:t/>
            </a:r>
            <a:br>
              <a:rPr lang="en-US" sz="3200" b="1" dirty="0" smtClean="0">
                <a:solidFill>
                  <a:srgbClr val="00274C"/>
                </a:solidFill>
                <a:latin typeface="Arial" panose="020B0604020202020204" pitchFamily="34" charset="0"/>
                <a:cs typeface="Arial" panose="020B0604020202020204" pitchFamily="34" charset="0"/>
              </a:rPr>
            </a:br>
            <a:r>
              <a:rPr lang="en-US" sz="3200" b="1" dirty="0">
                <a:solidFill>
                  <a:srgbClr val="00274C"/>
                </a:solidFill>
                <a:latin typeface="Arial" panose="020B0604020202020204" pitchFamily="34" charset="0"/>
                <a:cs typeface="Arial" panose="020B0604020202020204" pitchFamily="34" charset="0"/>
              </a:rPr>
              <a:t/>
            </a:r>
            <a:br>
              <a:rPr lang="en-US" sz="3200" b="1" dirty="0">
                <a:solidFill>
                  <a:srgbClr val="00274C"/>
                </a:solidFill>
                <a:latin typeface="Arial" panose="020B0604020202020204" pitchFamily="34" charset="0"/>
                <a:cs typeface="Arial" panose="020B0604020202020204" pitchFamily="34" charset="0"/>
              </a:rPr>
            </a:br>
            <a:endParaRPr sz="3200" b="1" dirty="0">
              <a:solidFill>
                <a:srgbClr val="00274C"/>
              </a:solidFill>
              <a:latin typeface="Arial" panose="020B0604020202020204" pitchFamily="34" charset="0"/>
              <a:cs typeface="Arial" panose="020B0604020202020204" pitchFamily="34" charset="0"/>
            </a:endParaRPr>
          </a:p>
        </p:txBody>
      </p:sp>
      <p:sp>
        <p:nvSpPr>
          <p:cNvPr id="4" name="Title 1"/>
          <p:cNvSpPr txBox="1">
            <a:spLocks/>
          </p:cNvSpPr>
          <p:nvPr/>
        </p:nvSpPr>
        <p:spPr>
          <a:xfrm>
            <a:off x="457200" y="21771"/>
            <a:ext cx="8229600" cy="6336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dirty="0" smtClean="0">
                <a:solidFill>
                  <a:srgbClr val="002060"/>
                </a:solidFill>
              </a:rPr>
              <a:t>Welcome!</a:t>
            </a:r>
            <a:endParaRPr lang="en-US" b="1" i="1" dirty="0">
              <a:solidFill>
                <a:srgbClr val="002060"/>
              </a:solidFill>
            </a:endParaRPr>
          </a:p>
        </p:txBody>
      </p:sp>
    </p:spTree>
    <p:extLst>
      <p:ext uri="{BB962C8B-B14F-4D97-AF65-F5344CB8AC3E}">
        <p14:creationId xmlns:p14="http://schemas.microsoft.com/office/powerpoint/2010/main" val="3326672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 y="865586"/>
            <a:ext cx="9140429" cy="51411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Rectangle 2"/>
          <p:cNvSpPr>
            <a:spLocks noGrp="1" noChangeArrowheads="1"/>
          </p:cNvSpPr>
          <p:nvPr>
            <p:ph type="title"/>
          </p:nvPr>
        </p:nvSpPr>
        <p:spPr>
          <a:xfrm>
            <a:off x="201215" y="895403"/>
            <a:ext cx="8740380" cy="792956"/>
          </a:xfrm>
        </p:spPr>
        <p:txBody>
          <a:bodyPr vert="horz" wrap="square" lIns="0" tIns="47628" rIns="0" bIns="0" numCol="1" rtlCol="0" anchor="ctr" anchorCtr="0" compatLnSpc="1">
            <a:prstTxWarp prst="textNoShape">
              <a:avLst/>
            </a:prstTxWarp>
            <a:noAutofit/>
          </a:bodyPr>
          <a:lstStyle/>
          <a:p>
            <a:pPr>
              <a:tabLst>
                <a:tab pos="542925" algn="l"/>
                <a:tab pos="1085850" algn="l"/>
                <a:tab pos="1628775" algn="l"/>
                <a:tab pos="2171700" algn="l"/>
                <a:tab pos="2714625" algn="l"/>
                <a:tab pos="3257550" algn="l"/>
                <a:tab pos="3800475" algn="l"/>
                <a:tab pos="4343400" algn="l"/>
                <a:tab pos="4886325" algn="l"/>
                <a:tab pos="5429250" algn="l"/>
                <a:tab pos="5972175" algn="l"/>
                <a:tab pos="6515100" algn="l"/>
                <a:tab pos="7058025" algn="l"/>
                <a:tab pos="7600950" algn="l"/>
                <a:tab pos="8143875" algn="l"/>
              </a:tabLst>
            </a:pPr>
            <a:r>
              <a:rPr lang="en-US" altLang="en-US" sz="4800" b="1" dirty="0">
                <a:solidFill>
                  <a:schemeClr val="tx2"/>
                </a:solidFill>
              </a:rPr>
              <a:t>Lead, Change, Transform </a:t>
            </a:r>
            <a:r>
              <a:rPr lang="en-US" altLang="en-US" sz="4800" b="1" dirty="0" smtClean="0">
                <a:solidFill>
                  <a:schemeClr val="tx2"/>
                </a:solidFill>
              </a:rPr>
              <a:t>Health</a:t>
            </a:r>
            <a:endParaRPr lang="en-US" altLang="en-US" sz="4800" b="1" dirty="0">
              <a:solidFill>
                <a:schemeClr val="tx2"/>
              </a:solidFill>
            </a:endParaRPr>
          </a:p>
        </p:txBody>
      </p:sp>
      <p:sp>
        <p:nvSpPr>
          <p:cNvPr id="2" name="Rectangle 1"/>
          <p:cNvSpPr/>
          <p:nvPr/>
        </p:nvSpPr>
        <p:spPr>
          <a:xfrm>
            <a:off x="285155" y="2216420"/>
            <a:ext cx="8572500" cy="2439450"/>
          </a:xfrm>
          <a:prstGeom prst="rect">
            <a:avLst/>
          </a:prstGeom>
        </p:spPr>
        <p:txBody>
          <a:bodyPr>
            <a:spAutoFit/>
          </a:bodyPr>
          <a:lstStyle/>
          <a:p>
            <a:pPr algn="ctr" defTabSz="342900" fontAlgn="base" hangingPunct="0">
              <a:lnSpc>
                <a:spcPct val="93000"/>
              </a:lnSpc>
              <a:spcBef>
                <a:spcPct val="0"/>
              </a:spcBef>
              <a:spcAft>
                <a:spcPct val="0"/>
              </a:spcAft>
              <a:buClr>
                <a:srgbClr val="000000"/>
              </a:buClr>
              <a:buSzPct val="100000"/>
              <a:defRPr/>
            </a:pPr>
            <a:r>
              <a:rPr lang="en-US" sz="2800" b="1" dirty="0">
                <a:solidFill>
                  <a:srgbClr val="C00000"/>
                </a:solidFill>
                <a:latin typeface="Arial"/>
                <a:ea typeface="Malgun Gothic" charset="-127"/>
                <a:cs typeface="Malgun Gothic" charset="-127"/>
              </a:rPr>
              <a:t>New!</a:t>
            </a:r>
          </a:p>
          <a:p>
            <a:pPr algn="ctr" defTabSz="342900" fontAlgn="base" hangingPunct="0">
              <a:lnSpc>
                <a:spcPct val="93000"/>
              </a:lnSpc>
              <a:spcBef>
                <a:spcPct val="0"/>
              </a:spcBef>
              <a:spcAft>
                <a:spcPct val="0"/>
              </a:spcAft>
              <a:buClr>
                <a:srgbClr val="000000"/>
              </a:buClr>
              <a:buSzPct val="100000"/>
              <a:defRPr/>
            </a:pPr>
            <a:r>
              <a:rPr lang="en-US" sz="3200" dirty="0">
                <a:solidFill>
                  <a:prstClr val="black"/>
                </a:solidFill>
                <a:latin typeface="Arial"/>
                <a:ea typeface="Malgun Gothic" charset="-127"/>
                <a:cs typeface="Malgun Gothic" charset="-127"/>
              </a:rPr>
              <a:t>Health Infrastructures and Learning Systems </a:t>
            </a:r>
          </a:p>
          <a:p>
            <a:pPr algn="ctr" defTabSz="342900" fontAlgn="base" hangingPunct="0">
              <a:lnSpc>
                <a:spcPct val="93000"/>
              </a:lnSpc>
              <a:spcBef>
                <a:spcPct val="0"/>
              </a:spcBef>
              <a:spcAft>
                <a:spcPct val="0"/>
              </a:spcAft>
              <a:buClr>
                <a:srgbClr val="000000"/>
              </a:buClr>
              <a:buSzPct val="100000"/>
              <a:defRPr/>
            </a:pPr>
            <a:r>
              <a:rPr lang="en-US" sz="3200" b="1" dirty="0">
                <a:solidFill>
                  <a:prstClr val="black"/>
                </a:solidFill>
                <a:latin typeface="Arial"/>
                <a:ea typeface="Malgun Gothic" charset="-127"/>
                <a:cs typeface="Malgun Gothic" charset="-127"/>
              </a:rPr>
              <a:t>(HILS)-Online MS</a:t>
            </a:r>
            <a:endParaRPr lang="en-US" sz="3200" dirty="0">
              <a:solidFill>
                <a:prstClr val="black"/>
              </a:solidFill>
              <a:latin typeface="Arial"/>
              <a:ea typeface="Malgun Gothic" charset="-127"/>
              <a:cs typeface="Malgun Gothic" charset="-127"/>
            </a:endParaRPr>
          </a:p>
          <a:p>
            <a:pPr algn="ctr" defTabSz="342900" fontAlgn="base" hangingPunct="0">
              <a:lnSpc>
                <a:spcPct val="93000"/>
              </a:lnSpc>
              <a:spcBef>
                <a:spcPct val="0"/>
              </a:spcBef>
              <a:spcAft>
                <a:spcPct val="0"/>
              </a:spcAft>
              <a:buClr>
                <a:srgbClr val="000000"/>
              </a:buClr>
              <a:buSzPct val="100000"/>
              <a:defRPr/>
            </a:pPr>
            <a:r>
              <a:rPr lang="en-US" sz="2800" dirty="0">
                <a:solidFill>
                  <a:prstClr val="black"/>
                </a:solidFill>
                <a:latin typeface="Malgun Gothic" charset="-127"/>
                <a:ea typeface="Malgun Gothic" charset="-127"/>
                <a:cs typeface="Malgun Gothic" charset="-127"/>
              </a:rPr>
              <a:t/>
            </a:r>
            <a:br>
              <a:rPr lang="en-US" sz="2800" dirty="0">
                <a:solidFill>
                  <a:prstClr val="black"/>
                </a:solidFill>
                <a:latin typeface="Malgun Gothic" charset="-127"/>
                <a:ea typeface="Malgun Gothic" charset="-127"/>
                <a:cs typeface="Malgun Gothic" charset="-127"/>
              </a:rPr>
            </a:br>
            <a:r>
              <a:rPr lang="en-US" sz="2000" dirty="0">
                <a:solidFill>
                  <a:prstClr val="black"/>
                </a:solidFill>
                <a:latin typeface="Arial" panose="020B0604020202020204" pitchFamily="34" charset="0"/>
                <a:ea typeface="Malgun Gothic" charset="-127"/>
                <a:cs typeface="Arial" panose="020B0604020202020204" pitchFamily="34" charset="0"/>
              </a:rPr>
              <a:t>Application deadlines: February 1, 2021 (preferred), June 1, 2021 (final)</a:t>
            </a:r>
          </a:p>
          <a:p>
            <a:pPr algn="ctr" defTabSz="342900" fontAlgn="base" hangingPunct="0">
              <a:lnSpc>
                <a:spcPct val="93000"/>
              </a:lnSpc>
              <a:spcBef>
                <a:spcPct val="0"/>
              </a:spcBef>
              <a:spcAft>
                <a:spcPct val="0"/>
              </a:spcAft>
              <a:buClr>
                <a:srgbClr val="000000"/>
              </a:buClr>
              <a:buSzPct val="100000"/>
              <a:defRPr/>
            </a:pPr>
            <a:r>
              <a:rPr lang="en-US" sz="2400" b="1" dirty="0">
                <a:solidFill>
                  <a:prstClr val="black"/>
                </a:solidFill>
                <a:latin typeface="Arial" panose="020B0604020202020204" pitchFamily="34" charset="0"/>
                <a:ea typeface="Malgun Gothic" charset="-127"/>
                <a:cs typeface="Arial" panose="020B0604020202020204" pitchFamily="34" charset="0"/>
              </a:rPr>
              <a:t>Medicine.umich.edu/</a:t>
            </a:r>
            <a:r>
              <a:rPr lang="en-US" sz="2400" b="1" dirty="0" err="1">
                <a:solidFill>
                  <a:prstClr val="black"/>
                </a:solidFill>
                <a:latin typeface="Arial" panose="020B0604020202020204" pitchFamily="34" charset="0"/>
                <a:ea typeface="Malgun Gothic" charset="-127"/>
                <a:cs typeface="Arial" panose="020B0604020202020204" pitchFamily="34" charset="0"/>
              </a:rPr>
              <a:t>dlhs</a:t>
            </a:r>
            <a:r>
              <a:rPr lang="en-US" sz="2400" b="1" dirty="0">
                <a:solidFill>
                  <a:prstClr val="black"/>
                </a:solidFill>
                <a:latin typeface="Arial" panose="020B0604020202020204" pitchFamily="34" charset="0"/>
                <a:ea typeface="Malgun Gothic" charset="-127"/>
                <a:cs typeface="Arial" panose="020B0604020202020204" pitchFamily="34" charset="0"/>
              </a:rPr>
              <a:t>-</a:t>
            </a:r>
            <a:r>
              <a:rPr lang="en-US" sz="2400" b="1" dirty="0" err="1">
                <a:solidFill>
                  <a:prstClr val="black"/>
                </a:solidFill>
                <a:latin typeface="Arial" panose="020B0604020202020204" pitchFamily="34" charset="0"/>
                <a:ea typeface="Malgun Gothic" charset="-127"/>
                <a:cs typeface="Arial" panose="020B0604020202020204" pitchFamily="34" charset="0"/>
              </a:rPr>
              <a:t>hils</a:t>
            </a:r>
            <a:r>
              <a:rPr lang="en-US" sz="2400" b="1" dirty="0">
                <a:solidFill>
                  <a:prstClr val="black"/>
                </a:solidFill>
                <a:latin typeface="Arial" panose="020B0604020202020204" pitchFamily="34" charset="0"/>
                <a:ea typeface="Malgun Gothic" charset="-127"/>
                <a:cs typeface="Arial" panose="020B0604020202020204" pitchFamily="34" charset="0"/>
              </a:rPr>
              <a:t>-online </a:t>
            </a:r>
          </a:p>
        </p:txBody>
      </p:sp>
    </p:spTree>
    <p:extLst>
      <p:ext uri="{BB962C8B-B14F-4D97-AF65-F5344CB8AC3E}">
        <p14:creationId xmlns:p14="http://schemas.microsoft.com/office/powerpoint/2010/main" val="3560181339"/>
      </p:ext>
    </p:extLst>
  </p:cSld>
  <p:clrMapOvr>
    <a:masterClrMapping/>
  </p:clrMapOvr>
  <mc:AlternateContent xmlns:mc="http://schemas.openxmlformats.org/markup-compatibility/2006">
    <mc:Choice xmlns:p14="http://schemas.microsoft.com/office/powerpoint/2010/main" Requires="p14">
      <p:transition spd="slow" p14:dur="3500" advClick="0" advTm="8000"/>
    </mc:Choice>
    <mc:Fallback>
      <p:transition spd="slow" advClick="0" advTm="8000"/>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2" name="Google Shape;62;p13"/>
          <p:cNvSpPr txBox="1"/>
          <p:nvPr/>
        </p:nvSpPr>
        <p:spPr>
          <a:xfrm>
            <a:off x="1516380" y="819309"/>
            <a:ext cx="7543800" cy="1369670"/>
          </a:xfrm>
          <a:prstGeom prst="rect">
            <a:avLst/>
          </a:prstGeom>
          <a:noFill/>
          <a:ln>
            <a:noFill/>
          </a:ln>
        </p:spPr>
        <p:txBody>
          <a:bodyPr spcFirstLastPara="1" wrap="square" lIns="68569" tIns="68569" rIns="68569" bIns="68569" anchor="t" anchorCtr="0">
            <a:noAutofit/>
          </a:bodyPr>
          <a:lstStyle/>
          <a:p>
            <a:pPr marL="390525">
              <a:lnSpc>
                <a:spcPct val="115000"/>
              </a:lnSpc>
              <a:spcBef>
                <a:spcPts val="450"/>
              </a:spcBef>
              <a:buClr>
                <a:schemeClr val="dk1"/>
              </a:buClr>
            </a:pPr>
            <a:endParaRPr sz="2000" dirty="0">
              <a:solidFill>
                <a:srgbClr val="002060"/>
              </a:solidFill>
            </a:endParaRPr>
          </a:p>
        </p:txBody>
      </p:sp>
      <p:sp>
        <p:nvSpPr>
          <p:cNvPr id="8" name="Title 1"/>
          <p:cNvSpPr txBox="1">
            <a:spLocks/>
          </p:cNvSpPr>
          <p:nvPr/>
        </p:nvSpPr>
        <p:spPr>
          <a:xfrm>
            <a:off x="36443" y="185702"/>
            <a:ext cx="8839200" cy="6336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2020-2021 Seminar Series</a:t>
            </a:r>
            <a:endParaRPr lang="en-US" b="1" dirty="0">
              <a:solidFill>
                <a:srgbClr val="002060"/>
              </a:solidFill>
            </a:endParaRPr>
          </a:p>
        </p:txBody>
      </p:sp>
      <p:sp>
        <p:nvSpPr>
          <p:cNvPr id="2" name="TextBox 1"/>
          <p:cNvSpPr txBox="1"/>
          <p:nvPr/>
        </p:nvSpPr>
        <p:spPr>
          <a:xfrm>
            <a:off x="172278" y="1066800"/>
            <a:ext cx="8703365" cy="5478423"/>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002060"/>
                </a:solidFill>
              </a:rPr>
              <a:t>October 20 - </a:t>
            </a:r>
            <a:r>
              <a:rPr lang="en-US" sz="2400" b="1" i="1" dirty="0">
                <a:solidFill>
                  <a:srgbClr val="002060"/>
                </a:solidFill>
              </a:rPr>
              <a:t>LHS as a Driver of Diversity, Equity, and </a:t>
            </a:r>
            <a:r>
              <a:rPr lang="en-US" sz="2400" b="1" i="1" dirty="0" smtClean="0">
                <a:solidFill>
                  <a:srgbClr val="002060"/>
                </a:solidFill>
              </a:rPr>
              <a:t>Inclusion</a:t>
            </a:r>
          </a:p>
          <a:p>
            <a:pPr marL="800100" lvl="1" indent="-342900">
              <a:buFont typeface="Arial" panose="020B0604020202020204" pitchFamily="34" charset="0"/>
              <a:buChar char="•"/>
            </a:pPr>
            <a:r>
              <a:rPr lang="en-US" sz="2200" dirty="0">
                <a:solidFill>
                  <a:srgbClr val="002060"/>
                </a:solidFill>
              </a:rPr>
              <a:t>Luis </a:t>
            </a:r>
            <a:r>
              <a:rPr lang="en-US" sz="2200" dirty="0" smtClean="0">
                <a:solidFill>
                  <a:srgbClr val="002060"/>
                </a:solidFill>
              </a:rPr>
              <a:t>Belén, Chief </a:t>
            </a:r>
            <a:r>
              <a:rPr lang="en-US" sz="2200" dirty="0">
                <a:solidFill>
                  <a:srgbClr val="002060"/>
                </a:solidFill>
              </a:rPr>
              <a:t>Executive Officer of the National Health IT Collaborative for the Underserved (NHIT Collaborative</a:t>
            </a:r>
            <a:r>
              <a:rPr lang="en-US" sz="2200" dirty="0" smtClean="0">
                <a:solidFill>
                  <a:srgbClr val="002060"/>
                </a:solidFill>
              </a:rPr>
              <a:t>)</a:t>
            </a:r>
          </a:p>
          <a:p>
            <a:pPr marL="800100" lvl="1" indent="-342900">
              <a:buFont typeface="Arial" panose="020B0604020202020204" pitchFamily="34" charset="0"/>
              <a:buChar char="•"/>
            </a:pPr>
            <a:r>
              <a:rPr lang="en-US" sz="2200" dirty="0">
                <a:solidFill>
                  <a:srgbClr val="002060"/>
                </a:solidFill>
              </a:rPr>
              <a:t>Danielle Brooks, J.D</a:t>
            </a:r>
            <a:r>
              <a:rPr lang="en-US" sz="2200" dirty="0" smtClean="0">
                <a:solidFill>
                  <a:srgbClr val="002060"/>
                </a:solidFill>
              </a:rPr>
              <a:t>., Director </a:t>
            </a:r>
            <a:r>
              <a:rPr lang="en-US" sz="2200" dirty="0">
                <a:solidFill>
                  <a:srgbClr val="002060"/>
                </a:solidFill>
              </a:rPr>
              <a:t>of Health Equity, Amerihealth </a:t>
            </a:r>
            <a:r>
              <a:rPr lang="en-US" sz="2200" dirty="0" smtClean="0">
                <a:solidFill>
                  <a:srgbClr val="002060"/>
                </a:solidFill>
              </a:rPr>
              <a:t>Caritas</a:t>
            </a:r>
          </a:p>
          <a:p>
            <a:pPr marL="800100" lvl="1" indent="-342900">
              <a:buFont typeface="Arial" panose="020B0604020202020204" pitchFamily="34" charset="0"/>
              <a:buChar char="•"/>
            </a:pPr>
            <a:r>
              <a:rPr lang="en-US" sz="2200" dirty="0">
                <a:solidFill>
                  <a:srgbClr val="002060"/>
                </a:solidFill>
              </a:rPr>
              <a:t>Melissa S. Creary, Ph.D., M.P.H</a:t>
            </a:r>
            <a:r>
              <a:rPr lang="en-US" sz="2200" dirty="0" smtClean="0">
                <a:solidFill>
                  <a:srgbClr val="002060"/>
                </a:solidFill>
              </a:rPr>
              <a:t>., Assistant </a:t>
            </a:r>
            <a:r>
              <a:rPr lang="en-US" sz="2200" dirty="0">
                <a:solidFill>
                  <a:srgbClr val="002060"/>
                </a:solidFill>
              </a:rPr>
              <a:t>Professor, Department of Health Management and Policy School of Public </a:t>
            </a:r>
            <a:r>
              <a:rPr lang="en-US" sz="2200" dirty="0" smtClean="0">
                <a:solidFill>
                  <a:srgbClr val="002060"/>
                </a:solidFill>
              </a:rPr>
              <a:t>Health</a:t>
            </a:r>
          </a:p>
          <a:p>
            <a:pPr marL="342900" indent="-342900">
              <a:buFont typeface="Arial" panose="020B0604020202020204" pitchFamily="34" charset="0"/>
              <a:buChar char="•"/>
            </a:pPr>
            <a:r>
              <a:rPr lang="en-US" sz="2400" b="1" dirty="0" smtClean="0">
                <a:solidFill>
                  <a:srgbClr val="002060"/>
                </a:solidFill>
              </a:rPr>
              <a:t>November 12 </a:t>
            </a:r>
            <a:r>
              <a:rPr lang="en-US" sz="2400" dirty="0" smtClean="0">
                <a:solidFill>
                  <a:srgbClr val="002060"/>
                </a:solidFill>
              </a:rPr>
              <a:t>– Tony Bryk</a:t>
            </a:r>
            <a:r>
              <a:rPr lang="en-US" sz="2400" dirty="0">
                <a:solidFill>
                  <a:srgbClr val="002060"/>
                </a:solidFill>
              </a:rPr>
              <a:t>, </a:t>
            </a:r>
            <a:r>
              <a:rPr lang="en-US" sz="2400" dirty="0" smtClean="0">
                <a:solidFill>
                  <a:srgbClr val="002060"/>
                </a:solidFill>
              </a:rPr>
              <a:t>President </a:t>
            </a:r>
            <a:r>
              <a:rPr lang="en-US" sz="2400" dirty="0">
                <a:solidFill>
                  <a:srgbClr val="002060"/>
                </a:solidFill>
              </a:rPr>
              <a:t>of the Carnegie Foundation for the Advancement of </a:t>
            </a:r>
            <a:r>
              <a:rPr lang="en-US" sz="2400" dirty="0" smtClean="0">
                <a:solidFill>
                  <a:srgbClr val="002060"/>
                </a:solidFill>
              </a:rPr>
              <a:t>Teaching</a:t>
            </a:r>
          </a:p>
          <a:p>
            <a:pPr marL="342900" indent="-342900">
              <a:buFont typeface="Arial" panose="020B0604020202020204" pitchFamily="34" charset="0"/>
              <a:buChar char="•"/>
            </a:pPr>
            <a:r>
              <a:rPr lang="en-US" sz="2400" b="1" dirty="0" smtClean="0">
                <a:solidFill>
                  <a:srgbClr val="002060"/>
                </a:solidFill>
              </a:rPr>
              <a:t>January 21 </a:t>
            </a:r>
            <a:r>
              <a:rPr lang="en-US" sz="2400" dirty="0" smtClean="0">
                <a:solidFill>
                  <a:srgbClr val="002060"/>
                </a:solidFill>
              </a:rPr>
              <a:t>– </a:t>
            </a:r>
            <a:r>
              <a:rPr lang="en-US" sz="2400" dirty="0">
                <a:solidFill>
                  <a:srgbClr val="002060"/>
                </a:solidFill>
              </a:rPr>
              <a:t>Rachel Richesson, </a:t>
            </a:r>
            <a:r>
              <a:rPr lang="en-US" sz="2400" dirty="0" smtClean="0">
                <a:solidFill>
                  <a:srgbClr val="002060"/>
                </a:solidFill>
              </a:rPr>
              <a:t>Professor, Department of Learning Health Sciences</a:t>
            </a:r>
          </a:p>
          <a:p>
            <a:pPr marL="342900" indent="-342900">
              <a:buFont typeface="Arial" panose="020B0604020202020204" pitchFamily="34" charset="0"/>
              <a:buChar char="•"/>
            </a:pPr>
            <a:r>
              <a:rPr lang="en-US" sz="2400" b="1" dirty="0" smtClean="0">
                <a:solidFill>
                  <a:srgbClr val="002060"/>
                </a:solidFill>
              </a:rPr>
              <a:t>February xx </a:t>
            </a:r>
            <a:r>
              <a:rPr lang="en-US" sz="2400" dirty="0" smtClean="0">
                <a:solidFill>
                  <a:srgbClr val="002060"/>
                </a:solidFill>
              </a:rPr>
              <a:t>– Program Hosted by the School of Dentistry</a:t>
            </a:r>
          </a:p>
          <a:p>
            <a:pPr marL="342900" indent="-342900">
              <a:buFont typeface="Arial" panose="020B0604020202020204" pitchFamily="34" charset="0"/>
              <a:buChar char="•"/>
            </a:pPr>
            <a:r>
              <a:rPr lang="en-US" sz="2400" b="1" dirty="0" smtClean="0">
                <a:solidFill>
                  <a:srgbClr val="002060"/>
                </a:solidFill>
              </a:rPr>
              <a:t>March 25 </a:t>
            </a:r>
            <a:r>
              <a:rPr lang="en-US" sz="2400" dirty="0" smtClean="0">
                <a:solidFill>
                  <a:srgbClr val="002060"/>
                </a:solidFill>
              </a:rPr>
              <a:t>– Stefan Boes</a:t>
            </a:r>
            <a:r>
              <a:rPr lang="en-US" sz="2400" dirty="0">
                <a:solidFill>
                  <a:srgbClr val="002060"/>
                </a:solidFill>
              </a:rPr>
              <a:t>, Vice Principal of the Department Health Sciences and </a:t>
            </a:r>
            <a:r>
              <a:rPr lang="en-US" sz="2400" dirty="0" smtClean="0">
                <a:solidFill>
                  <a:srgbClr val="002060"/>
                </a:solidFill>
              </a:rPr>
              <a:t>Medicine, Professor </a:t>
            </a:r>
            <a:r>
              <a:rPr lang="en-US" sz="2400" dirty="0">
                <a:solidFill>
                  <a:srgbClr val="002060"/>
                </a:solidFill>
              </a:rPr>
              <a:t>of Health </a:t>
            </a:r>
            <a:r>
              <a:rPr lang="en-US" sz="2400" dirty="0" smtClean="0">
                <a:solidFill>
                  <a:srgbClr val="002060"/>
                </a:solidFill>
              </a:rPr>
              <a:t>Economics, Head </a:t>
            </a:r>
            <a:r>
              <a:rPr lang="en-US" sz="2400" dirty="0">
                <a:solidFill>
                  <a:srgbClr val="002060"/>
                </a:solidFill>
              </a:rPr>
              <a:t>of Health Sciences and Health </a:t>
            </a:r>
            <a:r>
              <a:rPr lang="en-US" sz="2400" dirty="0" smtClean="0">
                <a:solidFill>
                  <a:srgbClr val="002060"/>
                </a:solidFill>
              </a:rPr>
              <a:t>Policy, Director </a:t>
            </a:r>
            <a:r>
              <a:rPr lang="en-US" sz="2400" dirty="0">
                <a:solidFill>
                  <a:srgbClr val="002060"/>
                </a:solidFill>
              </a:rPr>
              <a:t>Center for Health, Policy and Economics (CHPE)</a:t>
            </a:r>
          </a:p>
        </p:txBody>
      </p:sp>
    </p:spTree>
    <p:extLst>
      <p:ext uri="{BB962C8B-B14F-4D97-AF65-F5344CB8AC3E}">
        <p14:creationId xmlns:p14="http://schemas.microsoft.com/office/powerpoint/2010/main" val="4268957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13"/>
          <p:cNvSpPr txBox="1"/>
          <p:nvPr/>
        </p:nvSpPr>
        <p:spPr>
          <a:xfrm>
            <a:off x="140506" y="1015732"/>
            <a:ext cx="8935875" cy="4428450"/>
          </a:xfrm>
          <a:prstGeom prst="rect">
            <a:avLst/>
          </a:prstGeom>
          <a:noFill/>
          <a:ln>
            <a:noFill/>
          </a:ln>
        </p:spPr>
        <p:txBody>
          <a:bodyPr spcFirstLastPara="1" wrap="square" lIns="68569" tIns="68569" rIns="68569" bIns="68569" anchor="t" anchorCtr="0">
            <a:noAutofit/>
          </a:bodyPr>
          <a:lstStyle/>
          <a:p>
            <a:pPr>
              <a:lnSpc>
                <a:spcPct val="115000"/>
              </a:lnSpc>
              <a:spcBef>
                <a:spcPts val="450"/>
              </a:spcBef>
              <a:buClr>
                <a:srgbClr val="000000"/>
              </a:buClr>
              <a:buSzPts val="2800"/>
            </a:pPr>
            <a:r>
              <a:rPr lang="en-US" sz="2400" b="1" dirty="0" smtClean="0">
                <a:solidFill>
                  <a:srgbClr val="000050"/>
                </a:solidFill>
                <a:latin typeface="Arial"/>
                <a:ea typeface="Arial"/>
                <a:cs typeface="Arial"/>
                <a:sym typeface="Arial"/>
              </a:rPr>
              <a:t> Moderators</a:t>
            </a:r>
            <a:endParaRPr sz="2400" b="1" dirty="0">
              <a:solidFill>
                <a:srgbClr val="000050"/>
              </a:solidFill>
              <a:latin typeface="Arial"/>
              <a:ea typeface="Arial"/>
              <a:cs typeface="Arial"/>
              <a:sym typeface="Arial"/>
            </a:endParaRPr>
          </a:p>
          <a:p>
            <a:pPr marL="390525">
              <a:lnSpc>
                <a:spcPct val="115000"/>
              </a:lnSpc>
              <a:spcBef>
                <a:spcPts val="450"/>
              </a:spcBef>
            </a:pPr>
            <a:r>
              <a:rPr lang="en-US" sz="1950" dirty="0">
                <a:solidFill>
                  <a:srgbClr val="000050"/>
                </a:solidFill>
                <a:latin typeface="Arial"/>
                <a:ea typeface="Arial"/>
                <a:cs typeface="Arial"/>
                <a:sym typeface="Arial"/>
              </a:rPr>
              <a:t/>
            </a:r>
            <a:br>
              <a:rPr lang="en-US" sz="1950" dirty="0">
                <a:solidFill>
                  <a:srgbClr val="000050"/>
                </a:solidFill>
                <a:latin typeface="Arial"/>
                <a:ea typeface="Arial"/>
                <a:cs typeface="Arial"/>
                <a:sym typeface="Arial"/>
              </a:rPr>
            </a:br>
            <a:r>
              <a:rPr lang="en-US" sz="1950" dirty="0">
                <a:solidFill>
                  <a:srgbClr val="000050"/>
                </a:solidFill>
                <a:latin typeface="Arial"/>
                <a:ea typeface="Arial"/>
                <a:cs typeface="Arial"/>
                <a:sym typeface="Arial"/>
              </a:rPr>
              <a:t>		      </a:t>
            </a:r>
            <a:r>
              <a:rPr lang="en-US" sz="2100" dirty="0">
                <a:solidFill>
                  <a:srgbClr val="002060"/>
                </a:solidFill>
                <a:latin typeface="Arial"/>
                <a:ea typeface="Arial"/>
                <a:cs typeface="Arial"/>
                <a:sym typeface="Arial"/>
              </a:rPr>
              <a:t/>
            </a:r>
            <a:br>
              <a:rPr lang="en-US" sz="2100" dirty="0">
                <a:solidFill>
                  <a:srgbClr val="002060"/>
                </a:solidFill>
                <a:latin typeface="Arial"/>
                <a:ea typeface="Arial"/>
                <a:cs typeface="Arial"/>
                <a:sym typeface="Arial"/>
              </a:rPr>
            </a:br>
            <a:r>
              <a:rPr lang="en-US" sz="1950" dirty="0">
                <a:solidFill>
                  <a:srgbClr val="002060"/>
                </a:solidFill>
                <a:latin typeface="Arial"/>
                <a:ea typeface="Arial"/>
                <a:cs typeface="Arial"/>
                <a:sym typeface="Arial"/>
              </a:rPr>
              <a:t/>
            </a:r>
            <a:br>
              <a:rPr lang="en-US" sz="1950" dirty="0">
                <a:solidFill>
                  <a:srgbClr val="002060"/>
                </a:solidFill>
                <a:latin typeface="Arial"/>
                <a:ea typeface="Arial"/>
                <a:cs typeface="Arial"/>
                <a:sym typeface="Arial"/>
              </a:rPr>
            </a:br>
            <a:endParaRPr sz="1950" dirty="0">
              <a:solidFill>
                <a:srgbClr val="002060"/>
              </a:solidFill>
              <a:latin typeface="Arial"/>
              <a:ea typeface="Arial"/>
              <a:cs typeface="Arial"/>
              <a:sym typeface="Arial"/>
            </a:endParaRPr>
          </a:p>
          <a:p>
            <a:pPr>
              <a:lnSpc>
                <a:spcPct val="115000"/>
              </a:lnSpc>
              <a:spcBef>
                <a:spcPts val="450"/>
              </a:spcBef>
              <a:buClr>
                <a:srgbClr val="000000"/>
              </a:buClr>
              <a:buSzPts val="2600"/>
            </a:pPr>
            <a:endParaRPr sz="1950" dirty="0">
              <a:solidFill>
                <a:srgbClr val="000050"/>
              </a:solidFill>
              <a:latin typeface="Arial"/>
              <a:ea typeface="Arial"/>
              <a:cs typeface="Arial"/>
              <a:sym typeface="Arial"/>
            </a:endParaRPr>
          </a:p>
          <a:p>
            <a:pPr marL="390525" lvl="2">
              <a:lnSpc>
                <a:spcPct val="115000"/>
              </a:lnSpc>
            </a:pPr>
            <a:r>
              <a:rPr lang="en-US" sz="2100" b="1" dirty="0">
                <a:solidFill>
                  <a:srgbClr val="000050"/>
                </a:solidFill>
                <a:latin typeface="Arial"/>
                <a:ea typeface="Arial"/>
                <a:cs typeface="Arial"/>
                <a:sym typeface="Arial"/>
              </a:rPr>
              <a:t>		         </a:t>
            </a:r>
            <a:endParaRPr sz="2100" dirty="0">
              <a:solidFill>
                <a:srgbClr val="002060"/>
              </a:solidFill>
              <a:latin typeface="Arial"/>
              <a:ea typeface="Arial"/>
              <a:cs typeface="Arial"/>
              <a:sym typeface="Arial"/>
            </a:endParaRPr>
          </a:p>
          <a:p>
            <a:pPr>
              <a:lnSpc>
                <a:spcPct val="115000"/>
              </a:lnSpc>
              <a:spcBef>
                <a:spcPts val="450"/>
              </a:spcBef>
              <a:buClr>
                <a:srgbClr val="000000"/>
              </a:buClr>
              <a:buSzPts val="2800"/>
            </a:pPr>
            <a:endParaRPr sz="2100" b="1" dirty="0">
              <a:solidFill>
                <a:srgbClr val="000050"/>
              </a:solidFill>
              <a:latin typeface="Arial"/>
              <a:ea typeface="Arial"/>
              <a:cs typeface="Arial"/>
              <a:sym typeface="Arial"/>
            </a:endParaRPr>
          </a:p>
          <a:p>
            <a:pPr>
              <a:spcBef>
                <a:spcPts val="450"/>
              </a:spcBef>
              <a:buClr>
                <a:srgbClr val="000000"/>
              </a:buClr>
              <a:buSzPts val="1700"/>
            </a:pPr>
            <a:endParaRPr sz="1275" dirty="0">
              <a:solidFill>
                <a:srgbClr val="000000"/>
              </a:solidFill>
              <a:latin typeface="Arial"/>
              <a:ea typeface="Arial"/>
              <a:cs typeface="Arial"/>
              <a:sym typeface="Arial"/>
            </a:endParaRPr>
          </a:p>
        </p:txBody>
      </p:sp>
      <p:sp>
        <p:nvSpPr>
          <p:cNvPr id="62" name="Google Shape;62;p13"/>
          <p:cNvSpPr txBox="1"/>
          <p:nvPr/>
        </p:nvSpPr>
        <p:spPr>
          <a:xfrm>
            <a:off x="1975899" y="1616092"/>
            <a:ext cx="6934200" cy="856125"/>
          </a:xfrm>
          <a:prstGeom prst="rect">
            <a:avLst/>
          </a:prstGeom>
          <a:noFill/>
          <a:ln>
            <a:noFill/>
          </a:ln>
        </p:spPr>
        <p:txBody>
          <a:bodyPr spcFirstLastPara="1" wrap="square" lIns="68569" tIns="68569" rIns="68569" bIns="68569" anchor="t" anchorCtr="0">
            <a:noAutofit/>
          </a:bodyPr>
          <a:lstStyle/>
          <a:p>
            <a:pPr marL="390525">
              <a:lnSpc>
                <a:spcPct val="115000"/>
              </a:lnSpc>
              <a:spcBef>
                <a:spcPts val="450"/>
              </a:spcBef>
              <a:buClr>
                <a:schemeClr val="dk1"/>
              </a:buClr>
            </a:pPr>
            <a:r>
              <a:rPr lang="en-US" sz="2100" b="1" i="1" dirty="0" smtClean="0">
                <a:solidFill>
                  <a:srgbClr val="002060"/>
                </a:solidFill>
              </a:rPr>
              <a:t>Charles </a:t>
            </a:r>
            <a:r>
              <a:rPr lang="en-US" sz="2100" b="1" i="1" dirty="0">
                <a:solidFill>
                  <a:srgbClr val="002060"/>
                </a:solidFill>
              </a:rPr>
              <a:t>P. </a:t>
            </a:r>
            <a:r>
              <a:rPr lang="en-US" sz="2100" b="1" i="1" dirty="0" smtClean="0">
                <a:solidFill>
                  <a:srgbClr val="002060"/>
                </a:solidFill>
              </a:rPr>
              <a:t>Friedman</a:t>
            </a:r>
            <a:r>
              <a:rPr lang="en-US" sz="2100" b="1" i="1" dirty="0">
                <a:solidFill>
                  <a:srgbClr val="002060"/>
                </a:solidFill>
              </a:rPr>
              <a:t/>
            </a:r>
            <a:br>
              <a:rPr lang="en-US" sz="2100" b="1" i="1" dirty="0">
                <a:solidFill>
                  <a:srgbClr val="002060"/>
                </a:solidFill>
              </a:rPr>
            </a:br>
            <a:r>
              <a:rPr lang="en-US" sz="2100" dirty="0">
                <a:solidFill>
                  <a:srgbClr val="002060"/>
                </a:solidFill>
              </a:rPr>
              <a:t>Chair, of the Department of Learning Health Sciences, Josiah Macy Jr. Professor of Medical Education at the University of Michigan Medical School, as well as Professor of Information and Public Health</a:t>
            </a:r>
            <a:endParaRPr sz="1350" dirty="0"/>
          </a:p>
        </p:txBody>
      </p:sp>
      <p:sp>
        <p:nvSpPr>
          <p:cNvPr id="63" name="Google Shape;63;p13"/>
          <p:cNvSpPr txBox="1"/>
          <p:nvPr/>
        </p:nvSpPr>
        <p:spPr>
          <a:xfrm>
            <a:off x="2304900" y="4153404"/>
            <a:ext cx="6553201" cy="1449000"/>
          </a:xfrm>
          <a:prstGeom prst="rect">
            <a:avLst/>
          </a:prstGeom>
          <a:noFill/>
          <a:ln>
            <a:noFill/>
          </a:ln>
        </p:spPr>
        <p:txBody>
          <a:bodyPr spcFirstLastPara="1" wrap="square" lIns="68569" tIns="68569" rIns="68569" bIns="68569" anchor="t" anchorCtr="0">
            <a:noAutofit/>
          </a:bodyPr>
          <a:lstStyle/>
          <a:p>
            <a:pPr marL="0" lvl="2">
              <a:lnSpc>
                <a:spcPct val="115000"/>
              </a:lnSpc>
              <a:buClr>
                <a:schemeClr val="dk1"/>
              </a:buClr>
            </a:pPr>
            <a:r>
              <a:rPr lang="en-US" sz="2100" b="1" i="1" dirty="0" smtClean="0">
                <a:solidFill>
                  <a:srgbClr val="002060"/>
                </a:solidFill>
              </a:rPr>
              <a:t>Douglas Van Houweling</a:t>
            </a:r>
            <a:endParaRPr sz="2100" b="1" i="1" dirty="0">
              <a:solidFill>
                <a:srgbClr val="002060"/>
              </a:solidFill>
            </a:endParaRPr>
          </a:p>
          <a:p>
            <a:pPr>
              <a:lnSpc>
                <a:spcPct val="115000"/>
              </a:lnSpc>
              <a:buClr>
                <a:schemeClr val="dk1"/>
              </a:buClr>
            </a:pPr>
            <a:r>
              <a:rPr lang="en-US" sz="2100" dirty="0" smtClean="0">
                <a:solidFill>
                  <a:srgbClr val="002060"/>
                </a:solidFill>
              </a:rPr>
              <a:t>Professor </a:t>
            </a:r>
            <a:r>
              <a:rPr lang="en-US" sz="2100" dirty="0">
                <a:solidFill>
                  <a:srgbClr val="002060"/>
                </a:solidFill>
              </a:rPr>
              <a:t>Emeritus of Information, School of Information and Professor Emeritus in Service of Learning Health Sciences, Medical </a:t>
            </a:r>
            <a:r>
              <a:rPr lang="en-US" sz="2100" dirty="0" smtClean="0">
                <a:solidFill>
                  <a:srgbClr val="002060"/>
                </a:solidFill>
              </a:rPr>
              <a:t>School</a:t>
            </a:r>
            <a:r>
              <a:rPr lang="en-US" sz="2100" dirty="0">
                <a:solidFill>
                  <a:srgbClr val="002060"/>
                </a:solidFill>
              </a:rPr>
              <a:t/>
            </a:r>
            <a:br>
              <a:rPr lang="en-US" sz="2100" dirty="0">
                <a:solidFill>
                  <a:srgbClr val="002060"/>
                </a:solidFill>
              </a:rPr>
            </a:br>
            <a:endParaRPr sz="1350" dirty="0"/>
          </a:p>
        </p:txBody>
      </p:sp>
      <p:sp>
        <p:nvSpPr>
          <p:cNvPr id="8" name="Title 1"/>
          <p:cNvSpPr txBox="1">
            <a:spLocks/>
          </p:cNvSpPr>
          <p:nvPr/>
        </p:nvSpPr>
        <p:spPr>
          <a:xfrm>
            <a:off x="457200" y="21771"/>
            <a:ext cx="8229600" cy="6336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Today’s Program</a:t>
            </a:r>
            <a:endParaRPr lang="en-US" b="1" dirty="0">
              <a:solidFill>
                <a:srgbClr val="002060"/>
              </a:solidFill>
            </a:endParaRPr>
          </a:p>
        </p:txBody>
      </p:sp>
      <p:pic>
        <p:nvPicPr>
          <p:cNvPr id="1032" name="Picture 8" descr="https://medicine.umich.edu/sites/default/files/200-200-Friedman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787865"/>
            <a:ext cx="1645920" cy="1645920"/>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12" descr="https://medicine.umich.edu/sites/default/files/200Dr.Van_Houwel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86" y="4218310"/>
            <a:ext cx="1463040" cy="14630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134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13"/>
          <p:cNvSpPr txBox="1"/>
          <p:nvPr/>
        </p:nvSpPr>
        <p:spPr>
          <a:xfrm>
            <a:off x="124305" y="551254"/>
            <a:ext cx="8935875" cy="4428450"/>
          </a:xfrm>
          <a:prstGeom prst="rect">
            <a:avLst/>
          </a:prstGeom>
          <a:noFill/>
          <a:ln>
            <a:noFill/>
          </a:ln>
        </p:spPr>
        <p:txBody>
          <a:bodyPr spcFirstLastPara="1" wrap="square" lIns="68569" tIns="68569" rIns="68569" bIns="68569" anchor="t" anchorCtr="0">
            <a:noAutofit/>
          </a:bodyPr>
          <a:lstStyle/>
          <a:p>
            <a:pPr>
              <a:lnSpc>
                <a:spcPct val="115000"/>
              </a:lnSpc>
              <a:spcBef>
                <a:spcPts val="450"/>
              </a:spcBef>
              <a:buClr>
                <a:srgbClr val="000000"/>
              </a:buClr>
              <a:buSzPts val="2800"/>
            </a:pPr>
            <a:r>
              <a:rPr lang="en-US" sz="2400" b="1" dirty="0" smtClean="0">
                <a:solidFill>
                  <a:srgbClr val="000050"/>
                </a:solidFill>
                <a:latin typeface="Arial"/>
                <a:ea typeface="Arial"/>
                <a:cs typeface="Arial"/>
                <a:sym typeface="Arial"/>
              </a:rPr>
              <a:t>Presenters</a:t>
            </a:r>
            <a:endParaRPr sz="2400" b="1" dirty="0" smtClean="0">
              <a:solidFill>
                <a:srgbClr val="000050"/>
              </a:solidFill>
              <a:latin typeface="Arial"/>
              <a:ea typeface="Arial"/>
              <a:cs typeface="Arial"/>
              <a:sym typeface="Arial"/>
            </a:endParaRPr>
          </a:p>
          <a:p>
            <a:pPr marL="390525">
              <a:lnSpc>
                <a:spcPct val="115000"/>
              </a:lnSpc>
              <a:spcBef>
                <a:spcPts val="450"/>
              </a:spcBef>
            </a:pPr>
            <a:r>
              <a:rPr lang="en-US" sz="1950" dirty="0">
                <a:solidFill>
                  <a:srgbClr val="000050"/>
                </a:solidFill>
                <a:latin typeface="Arial"/>
                <a:ea typeface="Arial"/>
                <a:cs typeface="Arial"/>
                <a:sym typeface="Arial"/>
              </a:rPr>
              <a:t/>
            </a:r>
            <a:br>
              <a:rPr lang="en-US" sz="1950" dirty="0">
                <a:solidFill>
                  <a:srgbClr val="000050"/>
                </a:solidFill>
                <a:latin typeface="Arial"/>
                <a:ea typeface="Arial"/>
                <a:cs typeface="Arial"/>
                <a:sym typeface="Arial"/>
              </a:rPr>
            </a:br>
            <a:r>
              <a:rPr lang="en-US" sz="1950" dirty="0">
                <a:solidFill>
                  <a:srgbClr val="000050"/>
                </a:solidFill>
                <a:latin typeface="Arial"/>
                <a:ea typeface="Arial"/>
                <a:cs typeface="Arial"/>
                <a:sym typeface="Arial"/>
              </a:rPr>
              <a:t>		      </a:t>
            </a:r>
            <a:r>
              <a:rPr lang="en-US" sz="2100" dirty="0">
                <a:solidFill>
                  <a:srgbClr val="002060"/>
                </a:solidFill>
                <a:latin typeface="Arial"/>
                <a:ea typeface="Arial"/>
                <a:cs typeface="Arial"/>
                <a:sym typeface="Arial"/>
              </a:rPr>
              <a:t/>
            </a:r>
            <a:br>
              <a:rPr lang="en-US" sz="2100" dirty="0">
                <a:solidFill>
                  <a:srgbClr val="002060"/>
                </a:solidFill>
                <a:latin typeface="Arial"/>
                <a:ea typeface="Arial"/>
                <a:cs typeface="Arial"/>
                <a:sym typeface="Arial"/>
              </a:rPr>
            </a:br>
            <a:r>
              <a:rPr lang="en-US" sz="1950" dirty="0">
                <a:solidFill>
                  <a:srgbClr val="002060"/>
                </a:solidFill>
                <a:latin typeface="Arial"/>
                <a:ea typeface="Arial"/>
                <a:cs typeface="Arial"/>
                <a:sym typeface="Arial"/>
              </a:rPr>
              <a:t/>
            </a:r>
            <a:br>
              <a:rPr lang="en-US" sz="1950" dirty="0">
                <a:solidFill>
                  <a:srgbClr val="002060"/>
                </a:solidFill>
                <a:latin typeface="Arial"/>
                <a:ea typeface="Arial"/>
                <a:cs typeface="Arial"/>
                <a:sym typeface="Arial"/>
              </a:rPr>
            </a:br>
            <a:endParaRPr sz="1950" dirty="0">
              <a:solidFill>
                <a:srgbClr val="002060"/>
              </a:solidFill>
              <a:latin typeface="Arial"/>
              <a:ea typeface="Arial"/>
              <a:cs typeface="Arial"/>
              <a:sym typeface="Arial"/>
            </a:endParaRPr>
          </a:p>
          <a:p>
            <a:pPr>
              <a:lnSpc>
                <a:spcPct val="115000"/>
              </a:lnSpc>
              <a:spcBef>
                <a:spcPts val="450"/>
              </a:spcBef>
              <a:buClr>
                <a:srgbClr val="000000"/>
              </a:buClr>
              <a:buSzPts val="2600"/>
            </a:pPr>
            <a:endParaRPr sz="1950" dirty="0">
              <a:solidFill>
                <a:srgbClr val="000050"/>
              </a:solidFill>
              <a:latin typeface="Arial"/>
              <a:ea typeface="Arial"/>
              <a:cs typeface="Arial"/>
              <a:sym typeface="Arial"/>
            </a:endParaRPr>
          </a:p>
          <a:p>
            <a:pPr marL="390525" lvl="2">
              <a:lnSpc>
                <a:spcPct val="115000"/>
              </a:lnSpc>
            </a:pPr>
            <a:r>
              <a:rPr lang="en-US" sz="2100" b="1" dirty="0">
                <a:solidFill>
                  <a:srgbClr val="000050"/>
                </a:solidFill>
                <a:latin typeface="Arial"/>
                <a:ea typeface="Arial"/>
                <a:cs typeface="Arial"/>
                <a:sym typeface="Arial"/>
              </a:rPr>
              <a:t>		         </a:t>
            </a:r>
            <a:endParaRPr sz="2100" dirty="0">
              <a:solidFill>
                <a:srgbClr val="002060"/>
              </a:solidFill>
              <a:latin typeface="Arial"/>
              <a:ea typeface="Arial"/>
              <a:cs typeface="Arial"/>
              <a:sym typeface="Arial"/>
            </a:endParaRPr>
          </a:p>
          <a:p>
            <a:pPr>
              <a:lnSpc>
                <a:spcPct val="115000"/>
              </a:lnSpc>
              <a:spcBef>
                <a:spcPts val="450"/>
              </a:spcBef>
              <a:buClr>
                <a:srgbClr val="000000"/>
              </a:buClr>
              <a:buSzPts val="2800"/>
            </a:pPr>
            <a:endParaRPr sz="2100" b="1" dirty="0">
              <a:solidFill>
                <a:srgbClr val="000050"/>
              </a:solidFill>
              <a:latin typeface="Arial"/>
              <a:ea typeface="Arial"/>
              <a:cs typeface="Arial"/>
              <a:sym typeface="Arial"/>
            </a:endParaRPr>
          </a:p>
          <a:p>
            <a:pPr>
              <a:spcBef>
                <a:spcPts val="450"/>
              </a:spcBef>
              <a:buClr>
                <a:srgbClr val="000000"/>
              </a:buClr>
              <a:buSzPts val="1700"/>
            </a:pPr>
            <a:endParaRPr sz="1275" dirty="0">
              <a:solidFill>
                <a:srgbClr val="000000"/>
              </a:solidFill>
              <a:latin typeface="Arial"/>
              <a:ea typeface="Arial"/>
              <a:cs typeface="Arial"/>
              <a:sym typeface="Arial"/>
            </a:endParaRPr>
          </a:p>
        </p:txBody>
      </p:sp>
      <p:sp>
        <p:nvSpPr>
          <p:cNvPr id="62" name="Google Shape;62;p13"/>
          <p:cNvSpPr txBox="1"/>
          <p:nvPr/>
        </p:nvSpPr>
        <p:spPr>
          <a:xfrm>
            <a:off x="1516380" y="819309"/>
            <a:ext cx="7543800" cy="1369670"/>
          </a:xfrm>
          <a:prstGeom prst="rect">
            <a:avLst/>
          </a:prstGeom>
          <a:noFill/>
          <a:ln>
            <a:noFill/>
          </a:ln>
        </p:spPr>
        <p:txBody>
          <a:bodyPr spcFirstLastPara="1" wrap="square" lIns="68569" tIns="68569" rIns="68569" bIns="68569" anchor="t" anchorCtr="0">
            <a:noAutofit/>
          </a:bodyPr>
          <a:lstStyle/>
          <a:p>
            <a:pPr marL="390525">
              <a:lnSpc>
                <a:spcPct val="115000"/>
              </a:lnSpc>
              <a:spcBef>
                <a:spcPts val="450"/>
              </a:spcBef>
              <a:buClr>
                <a:schemeClr val="dk1"/>
              </a:buClr>
            </a:pPr>
            <a:endParaRPr sz="2000" dirty="0">
              <a:solidFill>
                <a:srgbClr val="002060"/>
              </a:solidFill>
            </a:endParaRPr>
          </a:p>
        </p:txBody>
      </p:sp>
      <p:sp>
        <p:nvSpPr>
          <p:cNvPr id="63" name="Google Shape;63;p13"/>
          <p:cNvSpPr txBox="1"/>
          <p:nvPr/>
        </p:nvSpPr>
        <p:spPr>
          <a:xfrm>
            <a:off x="-1631674" y="2394934"/>
            <a:ext cx="7371522" cy="1938810"/>
          </a:xfrm>
          <a:prstGeom prst="rect">
            <a:avLst/>
          </a:prstGeom>
          <a:noFill/>
          <a:ln>
            <a:noFill/>
          </a:ln>
        </p:spPr>
        <p:txBody>
          <a:bodyPr spcFirstLastPara="1" wrap="square" lIns="68569" tIns="68569" rIns="68569" bIns="68569" anchor="t" anchorCtr="0">
            <a:noAutofit/>
          </a:bodyPr>
          <a:lstStyle/>
          <a:p>
            <a:pPr marL="0" lvl="2">
              <a:lnSpc>
                <a:spcPct val="115000"/>
              </a:lnSpc>
              <a:buClr>
                <a:schemeClr val="dk1"/>
              </a:buClr>
            </a:pPr>
            <a:endParaRPr sz="1200" dirty="0"/>
          </a:p>
        </p:txBody>
      </p:sp>
      <p:sp>
        <p:nvSpPr>
          <p:cNvPr id="8" name="Title 1"/>
          <p:cNvSpPr txBox="1">
            <a:spLocks/>
          </p:cNvSpPr>
          <p:nvPr/>
        </p:nvSpPr>
        <p:spPr>
          <a:xfrm>
            <a:off x="304800" y="76883"/>
            <a:ext cx="8839200" cy="6336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Today’s Program</a:t>
            </a:r>
            <a:endParaRPr lang="en-US" b="1" dirty="0">
              <a:solidFill>
                <a:srgbClr val="002060"/>
              </a:solidFill>
            </a:endParaRPr>
          </a:p>
        </p:txBody>
      </p:sp>
      <p:pic>
        <p:nvPicPr>
          <p:cNvPr id="15" name="Picture 14" descr="https://medicine.umich.edu/sites/default/files/Michael_J._Pencina_PhD_2Headshot_Photo_high_resolutio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576" y="1211365"/>
            <a:ext cx="1463040" cy="1463040"/>
          </a:xfrm>
          <a:prstGeom prst="rect">
            <a:avLst/>
          </a:prstGeom>
          <a:noFill/>
          <a:ln>
            <a:noFill/>
          </a:ln>
        </p:spPr>
      </p:pic>
      <p:sp>
        <p:nvSpPr>
          <p:cNvPr id="16" name="Text Box 2"/>
          <p:cNvSpPr txBox="1">
            <a:spLocks noChangeArrowheads="1"/>
          </p:cNvSpPr>
          <p:nvPr/>
        </p:nvSpPr>
        <p:spPr bwMode="auto">
          <a:xfrm>
            <a:off x="2054087" y="1140006"/>
            <a:ext cx="6327913" cy="150810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300"/>
              </a:spcBef>
              <a:spcAft>
                <a:spcPts val="300"/>
              </a:spcAft>
            </a:pPr>
            <a:r>
              <a:rPr lang="en-US" sz="2000" b="1" dirty="0">
                <a:solidFill>
                  <a:srgbClr val="002060"/>
                </a:solidFill>
                <a:effectLst/>
                <a:ea typeface="Times New Roman" panose="02020603050405020304" pitchFamily="18" charset="0"/>
                <a:cs typeface="Times New Roman" panose="02020603050405020304" pitchFamily="18" charset="0"/>
              </a:rPr>
              <a:t>Michael Pencina, PhD</a:t>
            </a:r>
            <a:br>
              <a:rPr lang="en-US" sz="2000" b="1"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Professor of Biostatistics and Bioinformatics</a:t>
            </a:r>
            <a:br>
              <a:rPr lang="en-US" sz="2000"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Vice Dean for Data Science and Information Technology</a:t>
            </a:r>
            <a:br>
              <a:rPr lang="en-US" sz="2000"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Duke University</a:t>
            </a:r>
          </a:p>
        </p:txBody>
      </p:sp>
      <p:pic>
        <p:nvPicPr>
          <p:cNvPr id="17" name="Picture 16" descr="https://medicine.umich.edu/sites/default/files/Poon_BWH_070212_0654_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495" y="3315160"/>
            <a:ext cx="1463040" cy="1463040"/>
          </a:xfrm>
          <a:prstGeom prst="rect">
            <a:avLst/>
          </a:prstGeom>
          <a:noFill/>
          <a:ln>
            <a:noFill/>
          </a:ln>
        </p:spPr>
      </p:pic>
      <p:sp>
        <p:nvSpPr>
          <p:cNvPr id="18" name="Text Box 2"/>
          <p:cNvSpPr txBox="1">
            <a:spLocks noChangeArrowheads="1"/>
          </p:cNvSpPr>
          <p:nvPr/>
        </p:nvSpPr>
        <p:spPr bwMode="auto">
          <a:xfrm>
            <a:off x="2082415" y="3270372"/>
            <a:ext cx="5718810" cy="150810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300"/>
              </a:spcBef>
              <a:spcAft>
                <a:spcPts val="300"/>
              </a:spcAft>
            </a:pPr>
            <a:r>
              <a:rPr lang="en-US" sz="2000" b="1" dirty="0">
                <a:solidFill>
                  <a:srgbClr val="002060"/>
                </a:solidFill>
                <a:effectLst/>
                <a:ea typeface="Times New Roman" panose="02020603050405020304" pitchFamily="18" charset="0"/>
                <a:cs typeface="Times New Roman" panose="02020603050405020304" pitchFamily="18" charset="0"/>
              </a:rPr>
              <a:t>Eric G. Poon, MD, MP</a:t>
            </a:r>
            <a:br>
              <a:rPr lang="en-US" sz="2000" b="1"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Professor of Medicine</a:t>
            </a:r>
            <a:br>
              <a:rPr lang="en-US" sz="2000"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Chief Health Information Officer</a:t>
            </a:r>
            <a:br>
              <a:rPr lang="en-US" sz="2000"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Duke University      </a:t>
            </a:r>
            <a:endParaRPr lang="en-US" sz="3600" dirty="0">
              <a:solidFill>
                <a:srgbClr val="002060"/>
              </a:solidFill>
              <a:effectLst/>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3001567" y="5256611"/>
            <a:ext cx="3181350" cy="1171575"/>
          </a:xfrm>
          <a:prstGeom prst="rect">
            <a:avLst/>
          </a:prstGeom>
        </p:spPr>
      </p:pic>
    </p:spTree>
    <p:extLst>
      <p:ext uri="{BB962C8B-B14F-4D97-AF65-F5344CB8AC3E}">
        <p14:creationId xmlns:p14="http://schemas.microsoft.com/office/powerpoint/2010/main" val="3286306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13"/>
          <p:cNvSpPr txBox="1"/>
          <p:nvPr/>
        </p:nvSpPr>
        <p:spPr>
          <a:xfrm>
            <a:off x="124305" y="551254"/>
            <a:ext cx="8935875" cy="4428450"/>
          </a:xfrm>
          <a:prstGeom prst="rect">
            <a:avLst/>
          </a:prstGeom>
          <a:noFill/>
          <a:ln>
            <a:noFill/>
          </a:ln>
        </p:spPr>
        <p:txBody>
          <a:bodyPr spcFirstLastPara="1" wrap="square" lIns="68569" tIns="68569" rIns="68569" bIns="68569" anchor="t" anchorCtr="0">
            <a:noAutofit/>
          </a:bodyPr>
          <a:lstStyle/>
          <a:p>
            <a:pPr>
              <a:lnSpc>
                <a:spcPct val="115000"/>
              </a:lnSpc>
              <a:spcBef>
                <a:spcPts val="450"/>
              </a:spcBef>
              <a:buClr>
                <a:srgbClr val="000000"/>
              </a:buClr>
              <a:buSzPts val="2800"/>
            </a:pPr>
            <a:r>
              <a:rPr lang="en-US" sz="2400" b="1" dirty="0" smtClean="0">
                <a:solidFill>
                  <a:srgbClr val="000050"/>
                </a:solidFill>
                <a:latin typeface="Arial"/>
                <a:ea typeface="Arial"/>
                <a:cs typeface="Arial"/>
                <a:sym typeface="Arial"/>
              </a:rPr>
              <a:t>Presenters</a:t>
            </a:r>
            <a:endParaRPr sz="2400" b="1" dirty="0" smtClean="0">
              <a:solidFill>
                <a:srgbClr val="000050"/>
              </a:solidFill>
              <a:latin typeface="Arial"/>
              <a:ea typeface="Arial"/>
              <a:cs typeface="Arial"/>
              <a:sym typeface="Arial"/>
            </a:endParaRPr>
          </a:p>
          <a:p>
            <a:pPr marL="390525">
              <a:lnSpc>
                <a:spcPct val="115000"/>
              </a:lnSpc>
              <a:spcBef>
                <a:spcPts val="450"/>
              </a:spcBef>
            </a:pPr>
            <a:r>
              <a:rPr lang="en-US" sz="1950" dirty="0">
                <a:solidFill>
                  <a:srgbClr val="000050"/>
                </a:solidFill>
                <a:latin typeface="Arial"/>
                <a:ea typeface="Arial"/>
                <a:cs typeface="Arial"/>
                <a:sym typeface="Arial"/>
              </a:rPr>
              <a:t/>
            </a:r>
            <a:br>
              <a:rPr lang="en-US" sz="1950" dirty="0">
                <a:solidFill>
                  <a:srgbClr val="000050"/>
                </a:solidFill>
                <a:latin typeface="Arial"/>
                <a:ea typeface="Arial"/>
                <a:cs typeface="Arial"/>
                <a:sym typeface="Arial"/>
              </a:rPr>
            </a:br>
            <a:r>
              <a:rPr lang="en-US" sz="1950" dirty="0">
                <a:solidFill>
                  <a:srgbClr val="000050"/>
                </a:solidFill>
                <a:latin typeface="Arial"/>
                <a:ea typeface="Arial"/>
                <a:cs typeface="Arial"/>
                <a:sym typeface="Arial"/>
              </a:rPr>
              <a:t>		      </a:t>
            </a:r>
            <a:r>
              <a:rPr lang="en-US" sz="2100" dirty="0">
                <a:solidFill>
                  <a:srgbClr val="002060"/>
                </a:solidFill>
                <a:latin typeface="Arial"/>
                <a:ea typeface="Arial"/>
                <a:cs typeface="Arial"/>
                <a:sym typeface="Arial"/>
              </a:rPr>
              <a:t/>
            </a:r>
            <a:br>
              <a:rPr lang="en-US" sz="2100" dirty="0">
                <a:solidFill>
                  <a:srgbClr val="002060"/>
                </a:solidFill>
                <a:latin typeface="Arial"/>
                <a:ea typeface="Arial"/>
                <a:cs typeface="Arial"/>
                <a:sym typeface="Arial"/>
              </a:rPr>
            </a:br>
            <a:r>
              <a:rPr lang="en-US" sz="1950" dirty="0">
                <a:solidFill>
                  <a:srgbClr val="002060"/>
                </a:solidFill>
                <a:latin typeface="Arial"/>
                <a:ea typeface="Arial"/>
                <a:cs typeface="Arial"/>
                <a:sym typeface="Arial"/>
              </a:rPr>
              <a:t/>
            </a:r>
            <a:br>
              <a:rPr lang="en-US" sz="1950" dirty="0">
                <a:solidFill>
                  <a:srgbClr val="002060"/>
                </a:solidFill>
                <a:latin typeface="Arial"/>
                <a:ea typeface="Arial"/>
                <a:cs typeface="Arial"/>
                <a:sym typeface="Arial"/>
              </a:rPr>
            </a:br>
            <a:endParaRPr sz="1950" dirty="0">
              <a:solidFill>
                <a:srgbClr val="002060"/>
              </a:solidFill>
              <a:latin typeface="Arial"/>
              <a:ea typeface="Arial"/>
              <a:cs typeface="Arial"/>
              <a:sym typeface="Arial"/>
            </a:endParaRPr>
          </a:p>
          <a:p>
            <a:pPr>
              <a:lnSpc>
                <a:spcPct val="115000"/>
              </a:lnSpc>
              <a:spcBef>
                <a:spcPts val="450"/>
              </a:spcBef>
              <a:buClr>
                <a:srgbClr val="000000"/>
              </a:buClr>
              <a:buSzPts val="2600"/>
            </a:pPr>
            <a:endParaRPr sz="1950" dirty="0">
              <a:solidFill>
                <a:srgbClr val="000050"/>
              </a:solidFill>
              <a:latin typeface="Arial"/>
              <a:ea typeface="Arial"/>
              <a:cs typeface="Arial"/>
              <a:sym typeface="Arial"/>
            </a:endParaRPr>
          </a:p>
          <a:p>
            <a:pPr marL="390525" lvl="2">
              <a:lnSpc>
                <a:spcPct val="115000"/>
              </a:lnSpc>
            </a:pPr>
            <a:r>
              <a:rPr lang="en-US" sz="2100" b="1" dirty="0">
                <a:solidFill>
                  <a:srgbClr val="000050"/>
                </a:solidFill>
                <a:latin typeface="Arial"/>
                <a:ea typeface="Arial"/>
                <a:cs typeface="Arial"/>
                <a:sym typeface="Arial"/>
              </a:rPr>
              <a:t>		         </a:t>
            </a:r>
            <a:endParaRPr sz="2100" dirty="0">
              <a:solidFill>
                <a:srgbClr val="002060"/>
              </a:solidFill>
              <a:latin typeface="Arial"/>
              <a:ea typeface="Arial"/>
              <a:cs typeface="Arial"/>
              <a:sym typeface="Arial"/>
            </a:endParaRPr>
          </a:p>
          <a:p>
            <a:pPr>
              <a:lnSpc>
                <a:spcPct val="115000"/>
              </a:lnSpc>
              <a:spcBef>
                <a:spcPts val="450"/>
              </a:spcBef>
              <a:buClr>
                <a:srgbClr val="000000"/>
              </a:buClr>
              <a:buSzPts val="2800"/>
            </a:pPr>
            <a:endParaRPr sz="2100" b="1" dirty="0">
              <a:solidFill>
                <a:srgbClr val="000050"/>
              </a:solidFill>
              <a:latin typeface="Arial"/>
              <a:ea typeface="Arial"/>
              <a:cs typeface="Arial"/>
              <a:sym typeface="Arial"/>
            </a:endParaRPr>
          </a:p>
          <a:p>
            <a:pPr>
              <a:spcBef>
                <a:spcPts val="450"/>
              </a:spcBef>
              <a:buClr>
                <a:srgbClr val="000000"/>
              </a:buClr>
              <a:buSzPts val="1700"/>
            </a:pPr>
            <a:endParaRPr sz="1275" dirty="0">
              <a:solidFill>
                <a:srgbClr val="000000"/>
              </a:solidFill>
              <a:latin typeface="Arial"/>
              <a:ea typeface="Arial"/>
              <a:cs typeface="Arial"/>
              <a:sym typeface="Arial"/>
            </a:endParaRPr>
          </a:p>
        </p:txBody>
      </p:sp>
      <p:sp>
        <p:nvSpPr>
          <p:cNvPr id="62" name="Google Shape;62;p13"/>
          <p:cNvSpPr txBox="1"/>
          <p:nvPr/>
        </p:nvSpPr>
        <p:spPr>
          <a:xfrm>
            <a:off x="1516380" y="819309"/>
            <a:ext cx="7543800" cy="1369670"/>
          </a:xfrm>
          <a:prstGeom prst="rect">
            <a:avLst/>
          </a:prstGeom>
          <a:noFill/>
          <a:ln>
            <a:noFill/>
          </a:ln>
        </p:spPr>
        <p:txBody>
          <a:bodyPr spcFirstLastPara="1" wrap="square" lIns="68569" tIns="68569" rIns="68569" bIns="68569" anchor="t" anchorCtr="0">
            <a:noAutofit/>
          </a:bodyPr>
          <a:lstStyle/>
          <a:p>
            <a:pPr marL="390525">
              <a:lnSpc>
                <a:spcPct val="115000"/>
              </a:lnSpc>
              <a:spcBef>
                <a:spcPts val="450"/>
              </a:spcBef>
              <a:buClr>
                <a:schemeClr val="dk1"/>
              </a:buClr>
            </a:pPr>
            <a:endParaRPr sz="2000" dirty="0">
              <a:solidFill>
                <a:srgbClr val="002060"/>
              </a:solidFill>
            </a:endParaRPr>
          </a:p>
        </p:txBody>
      </p:sp>
      <p:sp>
        <p:nvSpPr>
          <p:cNvPr id="63" name="Google Shape;63;p13"/>
          <p:cNvSpPr txBox="1"/>
          <p:nvPr/>
        </p:nvSpPr>
        <p:spPr>
          <a:xfrm>
            <a:off x="225618" y="2539490"/>
            <a:ext cx="7371522" cy="1938810"/>
          </a:xfrm>
          <a:prstGeom prst="rect">
            <a:avLst/>
          </a:prstGeom>
          <a:noFill/>
          <a:ln>
            <a:noFill/>
          </a:ln>
        </p:spPr>
        <p:txBody>
          <a:bodyPr spcFirstLastPara="1" wrap="square" lIns="68569" tIns="68569" rIns="68569" bIns="68569" anchor="t" anchorCtr="0">
            <a:noAutofit/>
          </a:bodyPr>
          <a:lstStyle/>
          <a:p>
            <a:pPr marL="0" lvl="2">
              <a:lnSpc>
                <a:spcPct val="115000"/>
              </a:lnSpc>
              <a:buClr>
                <a:schemeClr val="dk1"/>
              </a:buClr>
            </a:pPr>
            <a:endParaRPr sz="1200" dirty="0"/>
          </a:p>
        </p:txBody>
      </p:sp>
      <p:sp>
        <p:nvSpPr>
          <p:cNvPr id="8" name="Title 1"/>
          <p:cNvSpPr txBox="1">
            <a:spLocks/>
          </p:cNvSpPr>
          <p:nvPr/>
        </p:nvSpPr>
        <p:spPr>
          <a:xfrm>
            <a:off x="304800" y="76883"/>
            <a:ext cx="8839200" cy="6336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Today’s Program</a:t>
            </a:r>
            <a:endParaRPr lang="en-US" b="1" dirty="0">
              <a:solidFill>
                <a:srgbClr val="002060"/>
              </a:solidFill>
            </a:endParaRPr>
          </a:p>
        </p:txBody>
      </p:sp>
      <p:pic>
        <p:nvPicPr>
          <p:cNvPr id="11" name="Picture 10" descr="https://medicine.umich.edu/sites/default/files/Kevin_johnson%2C_k2_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928" y="1146045"/>
            <a:ext cx="1463040" cy="1463040"/>
          </a:xfrm>
          <a:prstGeom prst="rect">
            <a:avLst/>
          </a:prstGeom>
          <a:noFill/>
          <a:ln>
            <a:noFill/>
          </a:ln>
        </p:spPr>
      </p:pic>
      <p:sp>
        <p:nvSpPr>
          <p:cNvPr id="12" name="Text Box 2"/>
          <p:cNvSpPr txBox="1">
            <a:spLocks noChangeArrowheads="1"/>
          </p:cNvSpPr>
          <p:nvPr/>
        </p:nvSpPr>
        <p:spPr bwMode="auto">
          <a:xfrm>
            <a:off x="1815149" y="1047675"/>
            <a:ext cx="7346343" cy="186204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300"/>
              </a:spcBef>
              <a:spcAft>
                <a:spcPts val="300"/>
              </a:spcAft>
            </a:pPr>
            <a:r>
              <a:rPr lang="en-US" sz="2000" b="1" dirty="0">
                <a:solidFill>
                  <a:srgbClr val="002060"/>
                </a:solidFill>
                <a:effectLst/>
                <a:ea typeface="Times New Roman" panose="02020603050405020304" pitchFamily="18" charset="0"/>
                <a:cs typeface="Times New Roman" panose="02020603050405020304" pitchFamily="18" charset="0"/>
              </a:rPr>
              <a:t>Kevin B. Johnson, MD, MS, FAAP, FACMI</a:t>
            </a:r>
            <a:br>
              <a:rPr lang="en-US" sz="2000" b="1"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Cornelius Vanderbilt Professor &amp; Chair, Department of Biomedical Informatics </a:t>
            </a:r>
            <a:br>
              <a:rPr lang="en-US" sz="2000"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Professor, Department of Pediatrics Informatician-in-Chief</a:t>
            </a:r>
            <a:br>
              <a:rPr lang="en-US" sz="2000"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Vanderbilt University Medical Center</a:t>
            </a:r>
            <a:endParaRPr lang="en-US" sz="3600" dirty="0">
              <a:solidFill>
                <a:srgbClr val="002060"/>
              </a:solidFill>
              <a:effectLst/>
              <a:ea typeface="Times New Roman" panose="02020603050405020304" pitchFamily="18" charset="0"/>
              <a:cs typeface="Times New Roman" panose="02020603050405020304" pitchFamily="18" charset="0"/>
            </a:endParaRPr>
          </a:p>
        </p:txBody>
      </p:sp>
      <p:pic>
        <p:nvPicPr>
          <p:cNvPr id="13" name="Picture 12" descr="https://medicine.umich.edu/sites/default/files/ChrisLindsell_headsho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122" y="3357402"/>
            <a:ext cx="1463040" cy="1463040"/>
          </a:xfrm>
          <a:prstGeom prst="rect">
            <a:avLst/>
          </a:prstGeom>
          <a:noFill/>
          <a:ln>
            <a:noFill/>
          </a:ln>
        </p:spPr>
      </p:pic>
      <p:sp>
        <p:nvSpPr>
          <p:cNvPr id="14" name="Text Box 2"/>
          <p:cNvSpPr txBox="1">
            <a:spLocks noChangeArrowheads="1"/>
          </p:cNvSpPr>
          <p:nvPr/>
        </p:nvSpPr>
        <p:spPr bwMode="auto">
          <a:xfrm>
            <a:off x="1842979" y="3377468"/>
            <a:ext cx="5970106" cy="150810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300"/>
              </a:spcBef>
              <a:spcAft>
                <a:spcPts val="300"/>
              </a:spcAft>
            </a:pPr>
            <a:r>
              <a:rPr lang="en-US" sz="2000" b="1" dirty="0">
                <a:solidFill>
                  <a:srgbClr val="002060"/>
                </a:solidFill>
                <a:effectLst/>
                <a:ea typeface="Times New Roman" panose="02020603050405020304" pitchFamily="18" charset="0"/>
                <a:cs typeface="Times New Roman" panose="02020603050405020304" pitchFamily="18" charset="0"/>
              </a:rPr>
              <a:t>Christopher J. Lindsell, PhD</a:t>
            </a:r>
            <a:r>
              <a:rPr lang="en-US" sz="2000" dirty="0">
                <a:solidFill>
                  <a:srgbClr val="002060"/>
                </a:solidFill>
                <a:effectLst/>
                <a:ea typeface="Times New Roman" panose="02020603050405020304" pitchFamily="18" charset="0"/>
                <a:cs typeface="Times New Roman" panose="02020603050405020304" pitchFamily="18" charset="0"/>
              </a:rPr>
              <a:t/>
            </a:r>
            <a:br>
              <a:rPr lang="en-US" sz="2000"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Professor of Biostatistics</a:t>
            </a:r>
            <a:br>
              <a:rPr lang="en-US" sz="2000"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Co-director of the HEAlth Data Science, (HEADS) Center</a:t>
            </a:r>
            <a:br>
              <a:rPr lang="en-US" sz="2000"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Vanderbilt University</a:t>
            </a:r>
            <a:endParaRPr lang="en-US" sz="3600" dirty="0">
              <a:solidFill>
                <a:srgbClr val="002060"/>
              </a:solidFill>
              <a:effectLst/>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2473036" y="5051261"/>
            <a:ext cx="4197927" cy="640080"/>
          </a:xfrm>
          <a:prstGeom prst="rect">
            <a:avLst/>
          </a:prstGeom>
        </p:spPr>
      </p:pic>
      <p:pic>
        <p:nvPicPr>
          <p:cNvPr id="5" name="Picture 4"/>
          <p:cNvPicPr>
            <a:picLocks noChangeAspect="1"/>
          </p:cNvPicPr>
          <p:nvPr/>
        </p:nvPicPr>
        <p:blipFill>
          <a:blip r:embed="rId6"/>
          <a:stretch>
            <a:fillRect/>
          </a:stretch>
        </p:blipFill>
        <p:spPr>
          <a:xfrm>
            <a:off x="2847975" y="5788943"/>
            <a:ext cx="3752850" cy="857250"/>
          </a:xfrm>
          <a:prstGeom prst="rect">
            <a:avLst/>
          </a:prstGeom>
        </p:spPr>
      </p:pic>
    </p:spTree>
    <p:extLst>
      <p:ext uri="{BB962C8B-B14F-4D97-AF65-F5344CB8AC3E}">
        <p14:creationId xmlns:p14="http://schemas.microsoft.com/office/powerpoint/2010/main" val="3023722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2" name="Google Shape;62;p13"/>
          <p:cNvSpPr txBox="1"/>
          <p:nvPr/>
        </p:nvSpPr>
        <p:spPr>
          <a:xfrm>
            <a:off x="1905000" y="1417474"/>
            <a:ext cx="7018022" cy="1369670"/>
          </a:xfrm>
          <a:prstGeom prst="rect">
            <a:avLst/>
          </a:prstGeom>
          <a:noFill/>
          <a:ln>
            <a:noFill/>
          </a:ln>
        </p:spPr>
        <p:txBody>
          <a:bodyPr spcFirstLastPara="1" wrap="square" lIns="68569" tIns="68569" rIns="68569" bIns="68569" anchor="t" anchorCtr="0">
            <a:noAutofit/>
          </a:bodyPr>
          <a:lstStyle/>
          <a:p>
            <a:r>
              <a:rPr lang="en-US" sz="2000" b="1" dirty="0">
                <a:solidFill>
                  <a:srgbClr val="002060"/>
                </a:solidFill>
              </a:rPr>
              <a:t>Philip R.O. Payne, PhD, FACMI, </a:t>
            </a:r>
            <a:r>
              <a:rPr lang="en-US" sz="2000" b="1" dirty="0" smtClean="0">
                <a:solidFill>
                  <a:srgbClr val="002060"/>
                </a:solidFill>
              </a:rPr>
              <a:t>FAMIA</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Janet </a:t>
            </a:r>
            <a:r>
              <a:rPr lang="en-US" sz="2000" dirty="0">
                <a:solidFill>
                  <a:srgbClr val="002060"/>
                </a:solidFill>
              </a:rPr>
              <a:t>and Bernard Becker Professor and Director, Institute for Informatics (I2)</a:t>
            </a:r>
          </a:p>
          <a:p>
            <a:r>
              <a:rPr lang="en-US" sz="2000" dirty="0">
                <a:solidFill>
                  <a:srgbClr val="002060"/>
                </a:solidFill>
              </a:rPr>
              <a:t>Associate Dean for Health Information and Data Science, Chief Data Scientist, Washington University School of </a:t>
            </a:r>
            <a:r>
              <a:rPr lang="en-US" sz="2000" dirty="0" smtClean="0">
                <a:solidFill>
                  <a:srgbClr val="002060"/>
                </a:solidFill>
              </a:rPr>
              <a:t>Medicine</a:t>
            </a:r>
          </a:p>
          <a:p>
            <a:endParaRPr lang="en-US" sz="2000" dirty="0">
              <a:solidFill>
                <a:srgbClr val="002060"/>
              </a:solidFill>
            </a:endParaRPr>
          </a:p>
          <a:p>
            <a:endParaRPr lang="en-US" sz="2000" dirty="0">
              <a:solidFill>
                <a:srgbClr val="002060"/>
              </a:solidFill>
            </a:endParaRPr>
          </a:p>
        </p:txBody>
      </p:sp>
      <p:sp>
        <p:nvSpPr>
          <p:cNvPr id="8" name="Title 1"/>
          <p:cNvSpPr txBox="1">
            <a:spLocks/>
          </p:cNvSpPr>
          <p:nvPr/>
        </p:nvSpPr>
        <p:spPr>
          <a:xfrm>
            <a:off x="304800" y="76883"/>
            <a:ext cx="8839200" cy="6336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Today’s Program</a:t>
            </a:r>
            <a:endParaRPr lang="en-US" b="1" dirty="0">
              <a:solidFill>
                <a:srgbClr val="002060"/>
              </a:solidFill>
            </a:endParaRPr>
          </a:p>
        </p:txBody>
      </p:sp>
      <p:pic>
        <p:nvPicPr>
          <p:cNvPr id="2050" name="Picture 2" descr="Philip Pay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95" y="1493450"/>
            <a:ext cx="1463040" cy="143490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3248145" y="4038600"/>
            <a:ext cx="2132736" cy="4771"/>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3227" y="887040"/>
            <a:ext cx="1606530" cy="480901"/>
          </a:xfrm>
          <a:prstGeom prst="rect">
            <a:avLst/>
          </a:prstGeom>
        </p:spPr>
        <p:txBody>
          <a:bodyPr wrap="none">
            <a:spAutoFit/>
          </a:bodyPr>
          <a:lstStyle/>
          <a:p>
            <a:pPr>
              <a:lnSpc>
                <a:spcPct val="115000"/>
              </a:lnSpc>
              <a:spcBef>
                <a:spcPts val="450"/>
              </a:spcBef>
              <a:buClr>
                <a:srgbClr val="000000"/>
              </a:buClr>
              <a:buSzPts val="2800"/>
            </a:pPr>
            <a:r>
              <a:rPr lang="en-US" sz="2400" b="1" dirty="0" smtClean="0">
                <a:solidFill>
                  <a:srgbClr val="000050"/>
                </a:solidFill>
                <a:latin typeface="Arial"/>
                <a:ea typeface="Arial"/>
                <a:cs typeface="Arial"/>
                <a:sym typeface="Arial"/>
              </a:rPr>
              <a:t>Presenter</a:t>
            </a:r>
            <a:endParaRPr lang="en-US" sz="2400" b="1" dirty="0">
              <a:solidFill>
                <a:srgbClr val="000050"/>
              </a:solidFill>
              <a:latin typeface="Arial"/>
              <a:ea typeface="Arial"/>
              <a:cs typeface="Arial"/>
              <a:sym typeface="Arial"/>
            </a:endParaRPr>
          </a:p>
        </p:txBody>
      </p:sp>
      <p:pic>
        <p:nvPicPr>
          <p:cNvPr id="9" name="Picture 8"/>
          <p:cNvPicPr>
            <a:picLocks noChangeAspect="1"/>
          </p:cNvPicPr>
          <p:nvPr/>
        </p:nvPicPr>
        <p:blipFill>
          <a:blip r:embed="rId4"/>
          <a:stretch>
            <a:fillRect/>
          </a:stretch>
        </p:blipFill>
        <p:spPr>
          <a:xfrm>
            <a:off x="685800" y="3128368"/>
            <a:ext cx="7598369" cy="731520"/>
          </a:xfrm>
          <a:prstGeom prst="rect">
            <a:avLst/>
          </a:prstGeom>
        </p:spPr>
      </p:pic>
      <p:sp>
        <p:nvSpPr>
          <p:cNvPr id="19" name="Rectangle 18"/>
          <p:cNvSpPr/>
          <p:nvPr/>
        </p:nvSpPr>
        <p:spPr>
          <a:xfrm>
            <a:off x="209670" y="4207881"/>
            <a:ext cx="1827744" cy="480901"/>
          </a:xfrm>
          <a:prstGeom prst="rect">
            <a:avLst/>
          </a:prstGeom>
        </p:spPr>
        <p:txBody>
          <a:bodyPr wrap="none">
            <a:spAutoFit/>
          </a:bodyPr>
          <a:lstStyle/>
          <a:p>
            <a:pPr>
              <a:lnSpc>
                <a:spcPct val="115000"/>
              </a:lnSpc>
              <a:spcBef>
                <a:spcPts val="450"/>
              </a:spcBef>
              <a:buClr>
                <a:srgbClr val="000000"/>
              </a:buClr>
              <a:buSzPts val="2800"/>
            </a:pPr>
            <a:r>
              <a:rPr lang="en-US" sz="2400" b="1" dirty="0" smtClean="0">
                <a:solidFill>
                  <a:srgbClr val="000050"/>
                </a:solidFill>
                <a:latin typeface="Arial"/>
                <a:ea typeface="Arial"/>
                <a:cs typeface="Arial"/>
                <a:sym typeface="Arial"/>
              </a:rPr>
              <a:t>Discussant</a:t>
            </a:r>
            <a:endParaRPr lang="en-US" sz="2400" b="1" dirty="0">
              <a:solidFill>
                <a:srgbClr val="000050"/>
              </a:solidFill>
              <a:latin typeface="Arial"/>
              <a:ea typeface="Arial"/>
              <a:cs typeface="Arial"/>
              <a:sym typeface="Arial"/>
            </a:endParaRPr>
          </a:p>
        </p:txBody>
      </p:sp>
      <p:pic>
        <p:nvPicPr>
          <p:cNvPr id="20" name="Picture 19" descr="https://medicine.umich.edu/sites/default/files/Carol%20Bradford-_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065" y="4807081"/>
            <a:ext cx="1463040" cy="1463040"/>
          </a:xfrm>
          <a:prstGeom prst="rect">
            <a:avLst/>
          </a:prstGeom>
          <a:noFill/>
          <a:ln>
            <a:noFill/>
          </a:ln>
        </p:spPr>
      </p:pic>
      <p:sp>
        <p:nvSpPr>
          <p:cNvPr id="21" name="Text Box 2"/>
          <p:cNvSpPr txBox="1">
            <a:spLocks noChangeArrowheads="1"/>
          </p:cNvSpPr>
          <p:nvPr/>
        </p:nvSpPr>
        <p:spPr bwMode="auto">
          <a:xfrm>
            <a:off x="2037414" y="4688782"/>
            <a:ext cx="6875669" cy="150810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300"/>
              </a:spcBef>
              <a:spcAft>
                <a:spcPts val="300"/>
              </a:spcAft>
            </a:pPr>
            <a:r>
              <a:rPr lang="en-US" sz="2000" b="1" dirty="0" smtClean="0">
                <a:solidFill>
                  <a:srgbClr val="002060"/>
                </a:solidFill>
                <a:effectLst/>
                <a:ea typeface="Times New Roman" panose="02020603050405020304" pitchFamily="18" charset="0"/>
                <a:cs typeface="Times New Roman" panose="02020603050405020304" pitchFamily="18" charset="0"/>
              </a:rPr>
              <a:t>Carol </a:t>
            </a:r>
            <a:r>
              <a:rPr lang="en-US" sz="2000" b="1" dirty="0">
                <a:solidFill>
                  <a:srgbClr val="002060"/>
                </a:solidFill>
                <a:effectLst/>
                <a:ea typeface="Times New Roman" panose="02020603050405020304" pitchFamily="18" charset="0"/>
                <a:cs typeface="Times New Roman" panose="02020603050405020304" pitchFamily="18" charset="0"/>
              </a:rPr>
              <a:t>R. Bradford, M.D., M.S.</a:t>
            </a:r>
            <a:br>
              <a:rPr lang="en-US" sz="2000" b="1"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Executive Vice Dean for Academic Affairs, Medical School</a:t>
            </a:r>
            <a:br>
              <a:rPr lang="en-US" sz="2000"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Chief Academic Officer, Michigan Medicine</a:t>
            </a:r>
            <a:br>
              <a:rPr lang="en-US" sz="2000" dirty="0">
                <a:solidFill>
                  <a:srgbClr val="002060"/>
                </a:solidFill>
                <a:effectLst/>
                <a:ea typeface="Times New Roman" panose="02020603050405020304" pitchFamily="18" charset="0"/>
                <a:cs typeface="Times New Roman" panose="02020603050405020304" pitchFamily="18" charset="0"/>
              </a:rPr>
            </a:br>
            <a:r>
              <a:rPr lang="en-US" sz="2000" dirty="0">
                <a:solidFill>
                  <a:srgbClr val="002060"/>
                </a:solidFill>
                <a:effectLst/>
                <a:ea typeface="Times New Roman" panose="02020603050405020304" pitchFamily="18" charset="0"/>
                <a:cs typeface="Times New Roman" panose="02020603050405020304" pitchFamily="18" charset="0"/>
              </a:rPr>
              <a:t>Professor of Otolaryngology-Head and Neck Surgery</a:t>
            </a:r>
          </a:p>
        </p:txBody>
      </p:sp>
      <p:pic>
        <p:nvPicPr>
          <p:cNvPr id="10" name="Picture 9"/>
          <p:cNvPicPr>
            <a:picLocks noChangeAspect="1"/>
          </p:cNvPicPr>
          <p:nvPr/>
        </p:nvPicPr>
        <p:blipFill>
          <a:blip r:embed="rId6"/>
          <a:stretch>
            <a:fillRect/>
          </a:stretch>
        </p:blipFill>
        <p:spPr>
          <a:xfrm>
            <a:off x="2708664" y="6196887"/>
            <a:ext cx="4031472" cy="640080"/>
          </a:xfrm>
          <a:prstGeom prst="rect">
            <a:avLst/>
          </a:prstGeom>
        </p:spPr>
      </p:pic>
    </p:spTree>
    <p:extLst>
      <p:ext uri="{BB962C8B-B14F-4D97-AF65-F5344CB8AC3E}">
        <p14:creationId xmlns:p14="http://schemas.microsoft.com/office/powerpoint/2010/main" val="3198859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
            <a:ext cx="8229600" cy="1143000"/>
          </a:xfrm>
        </p:spPr>
        <p:txBody>
          <a:bodyPr/>
          <a:lstStyle/>
          <a:p>
            <a:r>
              <a:rPr lang="en-US" dirty="0" smtClean="0"/>
              <a:t>Origin of This Session</a:t>
            </a:r>
            <a:endParaRPr lang="en-US" dirty="0"/>
          </a:p>
        </p:txBody>
      </p:sp>
      <p:sp>
        <p:nvSpPr>
          <p:cNvPr id="3" name="Content Placeholder 2"/>
          <p:cNvSpPr>
            <a:spLocks noGrp="1"/>
          </p:cNvSpPr>
          <p:nvPr>
            <p:ph idx="1"/>
          </p:nvPr>
        </p:nvSpPr>
        <p:spPr>
          <a:xfrm>
            <a:off x="495300" y="1176337"/>
            <a:ext cx="8420100" cy="5453063"/>
          </a:xfrm>
        </p:spPr>
        <p:txBody>
          <a:bodyPr>
            <a:normAutofit fontScale="92500" lnSpcReduction="10000"/>
          </a:bodyPr>
          <a:lstStyle/>
          <a:p>
            <a:r>
              <a:rPr lang="en-US" dirty="0" smtClean="0"/>
              <a:t>Dr. Poon organized a symposium of this title and theme (plus or minus) for the 2019 meeting of the American Medical Informatics Association</a:t>
            </a:r>
          </a:p>
          <a:p>
            <a:r>
              <a:rPr lang="en-US" dirty="0" smtClean="0"/>
              <a:t>The “LHS” efforts of four institutions were presented: Duke, Michigan, Vanderbilt, and Wash U</a:t>
            </a:r>
          </a:p>
          <a:p>
            <a:r>
              <a:rPr lang="en-US" dirty="0" smtClean="0"/>
              <a:t>The session drew widespread critical acclaim</a:t>
            </a:r>
          </a:p>
          <a:p>
            <a:r>
              <a:rPr lang="en-US" dirty="0" smtClean="0"/>
              <a:t>I convinced my colleagues, speaking today, to be the ”talent” for the </a:t>
            </a:r>
            <a:r>
              <a:rPr lang="en-US" dirty="0" err="1" smtClean="0"/>
              <a:t>Collaboratory’s</a:t>
            </a:r>
            <a:r>
              <a:rPr lang="en-US" dirty="0" smtClean="0"/>
              <a:t> 2019-20 season-ending Symposium—in April</a:t>
            </a:r>
          </a:p>
          <a:p>
            <a:r>
              <a:rPr lang="en-US" dirty="0" smtClean="0"/>
              <a:t>Guess what didn’t happen</a:t>
            </a:r>
            <a:r>
              <a:rPr lang="mr-IN" dirty="0" smtClean="0"/>
              <a:t>…</a:t>
            </a:r>
            <a:endParaRPr lang="en-US" dirty="0"/>
          </a:p>
        </p:txBody>
      </p:sp>
      <p:sp>
        <p:nvSpPr>
          <p:cNvPr id="4" name="Slide Number Placeholder 3"/>
          <p:cNvSpPr>
            <a:spLocks noGrp="1"/>
          </p:cNvSpPr>
          <p:nvPr>
            <p:ph type="sldNum" sz="quarter" idx="12"/>
          </p:nvPr>
        </p:nvSpPr>
        <p:spPr/>
        <p:txBody>
          <a:bodyPr/>
          <a:lstStyle/>
          <a:p>
            <a:fld id="{ED6139EC-C750-4212-A4DA-72BDCC7CCDA4}" type="slidenum">
              <a:rPr lang="en-US" smtClean="0"/>
              <a:t>9</a:t>
            </a:fld>
            <a:endParaRPr lang="en-US" dirty="0"/>
          </a:p>
        </p:txBody>
      </p:sp>
    </p:spTree>
    <p:extLst>
      <p:ext uri="{BB962C8B-B14F-4D97-AF65-F5344CB8AC3E}">
        <p14:creationId xmlns:p14="http://schemas.microsoft.com/office/powerpoint/2010/main" val="1383559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12231</TotalTime>
  <Words>999</Words>
  <Application>Microsoft Office PowerPoint</Application>
  <PresentationFormat>On-screen Show (4:3)</PresentationFormat>
  <Paragraphs>114</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Malgun Gothic</vt:lpstr>
      <vt:lpstr>Arial</vt:lpstr>
      <vt:lpstr>Arial Unicode MS</vt:lpstr>
      <vt:lpstr>Calibri</vt:lpstr>
      <vt:lpstr>Mangal</vt:lpstr>
      <vt:lpstr>Times New Roman</vt:lpstr>
      <vt:lpstr>urw-form</vt:lpstr>
      <vt:lpstr>Office Theme</vt:lpstr>
      <vt:lpstr>PowerPoint Presentation</vt:lpstr>
      <vt:lpstr>This session is being recorded  The recording link will be shared via email to all attendees and registrants   This session will be closed captioned  Please post questions for the presenters in the Q&amp;A pod feature on Zoom throughout the session   </vt:lpstr>
      <vt:lpstr>Lead, Change, Transform Health</vt:lpstr>
      <vt:lpstr>PowerPoint Presentation</vt:lpstr>
      <vt:lpstr>PowerPoint Presentation</vt:lpstr>
      <vt:lpstr>PowerPoint Presentation</vt:lpstr>
      <vt:lpstr>PowerPoint Presentation</vt:lpstr>
      <vt:lpstr>PowerPoint Presentation</vt:lpstr>
      <vt:lpstr>Origin of This Session</vt:lpstr>
      <vt:lpstr>Better Late Than Never…</vt:lpstr>
      <vt:lpstr>The Plan for Today </vt:lpstr>
      <vt:lpstr>Question and Answer Session ~ Break ~</vt:lpstr>
      <vt:lpstr>Question and Answer Session ~ Break ~</vt:lpstr>
      <vt:lpstr>PowerPoint Presentation</vt:lpstr>
      <vt:lpstr>PowerPoint Presentation</vt:lpstr>
      <vt:lpstr>Question and Answer Session</vt:lpstr>
      <vt:lpstr>Thank You!</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Learning Endoscopy Unit</dc:title>
  <dc:creator>Kurlander, Jacob</dc:creator>
  <cp:lastModifiedBy>Ferguson, Lisa</cp:lastModifiedBy>
  <cp:revision>352</cp:revision>
  <dcterms:created xsi:type="dcterms:W3CDTF">2016-05-22T22:57:21Z</dcterms:created>
  <dcterms:modified xsi:type="dcterms:W3CDTF">2020-09-16T21:23:51Z</dcterms:modified>
</cp:coreProperties>
</file>