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3" r:id="rId1"/>
    <p:sldMasterId id="2147483710" r:id="rId2"/>
    <p:sldMasterId id="2147483660" r:id="rId3"/>
    <p:sldMasterId id="2147483648" r:id="rId4"/>
  </p:sldMasterIdLst>
  <p:notesMasterIdLst>
    <p:notesMasterId r:id="rId37"/>
  </p:notesMasterIdLst>
  <p:sldIdLst>
    <p:sldId id="367" r:id="rId5"/>
    <p:sldId id="374" r:id="rId6"/>
    <p:sldId id="370" r:id="rId7"/>
    <p:sldId id="341" r:id="rId8"/>
    <p:sldId id="371" r:id="rId9"/>
    <p:sldId id="387" r:id="rId10"/>
    <p:sldId id="388" r:id="rId11"/>
    <p:sldId id="389" r:id="rId12"/>
    <p:sldId id="390" r:id="rId13"/>
    <p:sldId id="391" r:id="rId14"/>
    <p:sldId id="375" r:id="rId15"/>
    <p:sldId id="376" r:id="rId16"/>
    <p:sldId id="377" r:id="rId17"/>
    <p:sldId id="392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esner, Jane" initials="WJ" lastIdx="2" clrIdx="0">
    <p:extLst>
      <p:ext uri="{19B8F6BF-5375-455C-9EA6-DF929625EA0E}">
        <p15:presenceInfo xmlns:p15="http://schemas.microsoft.com/office/powerpoint/2012/main" userId="S::jwiesner@med.umich.edu::9c1fc7b6-72ea-4d9c-b058-4384d6a4cc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32F"/>
    <a:srgbClr val="022060"/>
    <a:srgbClr val="B6B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1" autoAdjust="0"/>
    <p:restoredTop sz="99255" autoAdjust="0"/>
  </p:normalViewPr>
  <p:slideViewPr>
    <p:cSldViewPr snapToGrid="0">
      <p:cViewPr varScale="1">
        <p:scale>
          <a:sx n="96" d="100"/>
          <a:sy n="96" d="100"/>
        </p:scale>
        <p:origin x="5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203" cy="4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3" tIns="45811" rIns="91623" bIns="4581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606" y="0"/>
            <a:ext cx="3037203" cy="4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3" tIns="45811" rIns="91623" bIns="458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1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04" y="4415273"/>
            <a:ext cx="5609593" cy="418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3" tIns="45811" rIns="91623" bIns="45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546"/>
            <a:ext cx="3037203" cy="4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3" tIns="45811" rIns="91623" bIns="4581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06" y="8830546"/>
            <a:ext cx="3037203" cy="4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3" tIns="45811" rIns="91623" bIns="458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3E1B03-CB71-4248-9D67-9F4971D0A3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43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199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290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727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>
                <a:latin typeface="Arial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11" name="Picture 10" descr="UMMS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89" y="38100"/>
            <a:ext cx="918633" cy="6663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548437"/>
            <a:ext cx="9144000" cy="304800"/>
          </a:xfrm>
          <a:prstGeom prst="rect">
            <a:avLst/>
          </a:prstGeom>
          <a:solidFill>
            <a:srgbClr val="02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0" y="651827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Department of Computational Medicine &amp; Bioinformatics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E9FE-78BC-4547-992D-2AFBA57837D7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71D8-2C91-4FF4-AD00-AD76ECAF0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9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E9FE-78BC-4547-992D-2AFBA57837D7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71D8-2C91-4FF4-AD00-AD76ECAF0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36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E9FE-78BC-4547-992D-2AFBA57837D7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71D8-2C91-4FF4-AD00-AD76ECAF0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6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447330" cy="2362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758881"/>
            <a:ext cx="24415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971800"/>
            <a:ext cx="4451213" cy="28194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E9FE-78BC-4547-992D-2AFBA57837D7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71D8-2C91-4FF4-AD00-AD76ECAF0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34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E9FE-78BC-4547-992D-2AFBA57837D7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71D8-2C91-4FF4-AD00-AD76ECAF0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13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E9FE-78BC-4547-992D-2AFBA57837D7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71D8-2C91-4FF4-AD00-AD76ECAF0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1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E9FE-78BC-4547-992D-2AFBA57837D7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71D8-2C91-4FF4-AD00-AD76ECAF02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73524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97209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668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E9FE-78BC-4547-992D-2AFBA57837D7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71D8-2C91-4FF4-AD00-AD76ECAF0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64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E9FE-78BC-4547-992D-2AFBA57837D7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71D8-2C91-4FF4-AD00-AD76ECAF0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00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4195899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298987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772161"/>
            <a:ext cx="247421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4195899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98987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72160"/>
            <a:ext cx="2475252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4195899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298987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772162"/>
            <a:ext cx="2470694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E9FE-78BC-4547-992D-2AFBA57837D7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71D8-2C91-4FF4-AD00-AD76ECAF0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83019" y="2207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83019" y="133022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0260" marR="0" lvl="0" indent="-55960" algn="l" rtl="0">
              <a:spcBef>
                <a:spcPts val="60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2679" marR="0" lvl="1" indent="-120253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71525" marR="0" lvl="2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15616" marR="0" lvl="3" indent="-9644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57325" marR="0" lvl="4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SzPct val="25000"/>
              </a:pPr>
              <a:t>‹#›</a:t>
            </a:fld>
            <a:endParaRPr lang="en-US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Shape 13"/>
          <p:cNvSpPr/>
          <p:nvPr userDrawn="1"/>
        </p:nvSpPr>
        <p:spPr>
          <a:xfrm>
            <a:off x="391879" y="1132127"/>
            <a:ext cx="8142512" cy="47889"/>
          </a:xfrm>
          <a:prstGeom prst="rect">
            <a:avLst/>
          </a:prstGeom>
          <a:gradFill>
            <a:gsLst>
              <a:gs pos="0">
                <a:schemeClr val="dk2"/>
              </a:gs>
              <a:gs pos="36000">
                <a:schemeClr val="dk2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722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E9FE-78BC-4547-992D-2AFBA57837D7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71D8-2C91-4FF4-AD00-AD76ECAF0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99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E9FE-78BC-4547-992D-2AFBA57837D7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71D8-2C91-4FF4-AD00-AD76ECAF0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15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4A97-F12D-4354-8213-D67BF117594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CC0E-24A9-4AD5-93D9-0377BF83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54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4A97-F12D-4354-8213-D67BF117594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CC0E-24A9-4AD5-93D9-0377BF83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79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4A97-F12D-4354-8213-D67BF117594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CC0E-24A9-4AD5-93D9-0377BF83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66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4A97-F12D-4354-8213-D67BF117594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CC0E-24A9-4AD5-93D9-0377BF83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26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4A97-F12D-4354-8213-D67BF117594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CC0E-24A9-4AD5-93D9-0377BF83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1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4A97-F12D-4354-8213-D67BF117594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CC0E-24A9-4AD5-93D9-0377BF83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78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4A97-F12D-4354-8213-D67BF117594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CC0E-24A9-4AD5-93D9-0377BF83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3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4A97-F12D-4354-8213-D67BF117594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CC0E-24A9-4AD5-93D9-0377BF83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5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64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4A97-F12D-4354-8213-D67BF117594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CC0E-24A9-4AD5-93D9-0377BF83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37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4A97-F12D-4354-8213-D67BF117594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CC0E-24A9-4AD5-93D9-0377BF83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54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4A97-F12D-4354-8213-D67BF117594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CC0E-24A9-4AD5-93D9-0377BF83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6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2130431"/>
            <a:ext cx="7772400" cy="1470025"/>
          </a:xfrm>
          <a:prstGeom prst="rect">
            <a:avLst/>
          </a:prstGeom>
        </p:spPr>
        <p:txBody>
          <a:bodyPr lIns="102413" tIns="51208" rIns="102413" bIns="5120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102413" tIns="51208" rIns="102413" bIns="5120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2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2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lIns="102413" tIns="51208" rIns="102413" bIns="51208"/>
          <a:lstStyle/>
          <a:p>
            <a:fld id="{E0ADDC59-77CD-2747-BC48-BBD914BCCAB5}" type="datetime1">
              <a:rPr lang="en-US" smtClean="0">
                <a:solidFill>
                  <a:prstClr val="black"/>
                </a:solidFill>
              </a:rPr>
              <a:t>8/25/2021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6356354"/>
            <a:ext cx="2895600" cy="365125"/>
          </a:xfrm>
          <a:prstGeom prst="rect">
            <a:avLst/>
          </a:prstGeom>
        </p:spPr>
        <p:txBody>
          <a:bodyPr lIns="102413" tIns="51208" rIns="102413" bIns="51208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8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1122363"/>
            <a:ext cx="6751097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3602038"/>
            <a:ext cx="6751097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E9FE-78BC-4547-992D-2AFBA57837D7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71D8-2C91-4FF4-AD00-AD76ECAF0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9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E9FE-78BC-4547-992D-2AFBA57837D7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71D8-2C91-4FF4-AD00-AD76ECAF0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1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E9FE-78BC-4547-992D-2AFBA57837D7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71D8-2C91-4FF4-AD00-AD76ECAF0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3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E9FE-78BC-4547-992D-2AFBA57837D7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71D8-2C91-4FF4-AD00-AD76ECAF0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8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2088320"/>
            <a:ext cx="36593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2088320"/>
            <a:ext cx="364916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E9FE-78BC-4547-992D-2AFBA57837D7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71D8-2C91-4FF4-AD00-AD76ECAF0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4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76200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609600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10600" cy="54102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-Third level</a:t>
            </a:r>
          </a:p>
          <a:p>
            <a:pPr lvl="3" eaLnBrk="1" latinLnBrk="0" hangingPunct="1"/>
            <a:r>
              <a:rPr kumimoji="0" lang="en-US" dirty="0"/>
              <a:t>-Fourth level</a:t>
            </a:r>
          </a:p>
          <a:p>
            <a:pPr lvl="4" eaLnBrk="1" latinLnBrk="0" hangingPunct="1"/>
            <a:r>
              <a:rPr kumimoji="0" lang="en-US" dirty="0"/>
              <a:t>-Fifth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762000"/>
            <a:ext cx="9144000" cy="1588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 bwMode="ltGray">
          <a:xfrm>
            <a:off x="0" y="6553200"/>
            <a:ext cx="9144000" cy="30480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latinLnBrk="0" hangingPunct="1"/>
            <a:endParaRPr kumimoji="0" lang="en-US" sz="1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517980"/>
            <a:ext cx="8655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Department of Computational Medicine &amp; Bioinformatics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rtl="0" eaLnBrk="1" latinLnBrk="0" hangingPunct="1">
        <a:spcBef>
          <a:spcPct val="0"/>
        </a:spcBef>
        <a:buNone/>
        <a:defRPr kumimoji="0" sz="2800" b="1" kern="1200">
          <a:solidFill>
            <a:schemeClr val="bg1"/>
          </a:solidFill>
          <a:effectLst/>
          <a:latin typeface="Century" pitchFamily="18" charset="0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" pitchFamily="2" charset="2"/>
        <a:buChar char="Ø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Arial" pitchFamily="34" charset="0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None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None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None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logo-horiz-ppt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79069"/>
            <a:ext cx="9144000" cy="77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CVCyellow-bar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56304"/>
            <a:ext cx="9144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color_horiz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 descr="CVCyellow-bar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9729"/>
            <a:ext cx="9144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18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hf sldNum="0" hdr="0" ftr="0" dt="0"/>
  <p:txStyles>
    <p:titleStyle>
      <a:lvl1pPr algn="ctr" defTabSz="51206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51206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51206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51206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51206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512065" algn="ctr" defTabSz="51206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024128" algn="ctr" defTabSz="51206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536193" algn="ctr" defTabSz="51206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048255" algn="ctr" defTabSz="51206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84048" indent="-384048" algn="l" defTabSz="51206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32105" indent="-320040" algn="l" defTabSz="51206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280160" indent="-256033" algn="l" defTabSz="51206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792225" indent="-256033" algn="l" defTabSz="51206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304288" indent="-256033" algn="l" defTabSz="51206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816353" indent="-256033" algn="l" defTabSz="5120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8415" indent="-256033" algn="l" defTabSz="5120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indent="-256033" algn="l" defTabSz="5120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5" indent="-256033" algn="l" defTabSz="5120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065" algn="l" defTabSz="5120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128" algn="l" defTabSz="5120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3" algn="l" defTabSz="5120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255" algn="l" defTabSz="5120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algn="l" defTabSz="5120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2385" algn="l" defTabSz="5120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4448" algn="l" defTabSz="5120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6513" algn="l" defTabSz="5120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7E9FE-78BC-4547-992D-2AFBA57837D7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E71D8-2C91-4FF4-AD00-AD76ECAF0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10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B4A97-F12D-4354-8213-D67BF117594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3CC0E-24A9-4AD5-93D9-0377BF83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8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ine.umich.edu/dept/dcmb/news/dcmb-newslette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edicine.umich.edu/dept/computational-medicine-bioinformatic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ids-tp.umich.edu/fellows-and-trainees" TargetMode="External"/><Relationship Id="rId2" Type="http://schemas.openxmlformats.org/officeDocument/2006/relationships/hyperlink" Target="https://bids-tp.umich.edu/faculty-mentors" TargetMode="Externa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9.png"/><Relationship Id="rId4" Type="http://schemas.openxmlformats.org/officeDocument/2006/relationships/hyperlink" Target="https://bids-tp.umich.ed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CCMB 2021 Fall Faculty Meeting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2705" y="822493"/>
            <a:ext cx="3768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Welcome!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334" y="0"/>
            <a:ext cx="592703" cy="714895"/>
          </a:xfrm>
          <a:prstGeom prst="rect">
            <a:avLst/>
          </a:prstGeom>
        </p:spPr>
      </p:pic>
      <p:pic>
        <p:nvPicPr>
          <p:cNvPr id="6" name="Picture 5" descr="Group photo from 2019 DCMB Annual Retreat.&#10;">
            <a:extLst>
              <a:ext uri="{FF2B5EF4-FFF2-40B4-BE49-F238E27FC236}">
                <a16:creationId xmlns:a16="http://schemas.microsoft.com/office/drawing/2014/main" id="{2625BC5A-3C43-4724-8E6F-8390A114D4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7959"/>
            <a:ext cx="9144000" cy="3562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4A28BD-C39B-424C-82A8-CC132249A7AD}"/>
              </a:ext>
            </a:extLst>
          </p:cNvPr>
          <p:cNvSpPr txBox="1"/>
          <p:nvPr/>
        </p:nvSpPr>
        <p:spPr>
          <a:xfrm>
            <a:off x="0" y="5219898"/>
            <a:ext cx="6361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Group photo from 2019 DCMB Annual Retreat.</a:t>
            </a:r>
          </a:p>
        </p:txBody>
      </p:sp>
    </p:spTree>
    <p:extLst>
      <p:ext uri="{BB962C8B-B14F-4D97-AF65-F5344CB8AC3E}">
        <p14:creationId xmlns:p14="http://schemas.microsoft.com/office/powerpoint/2010/main" val="716543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CCMB Affiliate Faculty (2019-2021)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334" y="0"/>
            <a:ext cx="592703" cy="714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6518A2-7998-48C1-8819-B624FE523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2" y="980410"/>
            <a:ext cx="5512904" cy="19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25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Incoming students!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8239" y="917158"/>
            <a:ext cx="6757639" cy="5046320"/>
          </a:xfrm>
        </p:spPr>
        <p:txBody>
          <a:bodyPr/>
          <a:lstStyle/>
          <a:p>
            <a:pPr algn="l"/>
            <a:r>
              <a:rPr lang="en-US" sz="2800" b="1" i="1" dirty="0">
                <a:solidFill>
                  <a:schemeClr val="tx1"/>
                </a:solidFill>
              </a:rPr>
              <a:t>Directors:</a:t>
            </a:r>
          </a:p>
          <a:p>
            <a:pPr algn="l"/>
            <a:r>
              <a:rPr lang="en-US" sz="2400" b="1" i="1" dirty="0">
                <a:solidFill>
                  <a:schemeClr val="tx1"/>
                </a:solidFill>
              </a:rPr>
              <a:t>  Margit Burmeister		  Maureen Sartor</a:t>
            </a:r>
          </a:p>
          <a:p>
            <a:pPr algn="l"/>
            <a:endParaRPr lang="en-US" sz="2400" b="1" i="1" dirty="0">
              <a:solidFill>
                <a:schemeClr val="tx1"/>
              </a:solidFill>
            </a:endParaRPr>
          </a:p>
          <a:p>
            <a:pPr algn="l"/>
            <a:endParaRPr lang="en-US" sz="2400" b="1" i="1" dirty="0">
              <a:solidFill>
                <a:schemeClr val="tx1"/>
              </a:solidFill>
            </a:endParaRPr>
          </a:p>
          <a:p>
            <a:pPr algn="l"/>
            <a:endParaRPr lang="en-US" sz="800" b="1" i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US" sz="800" b="1" i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US" sz="800" b="1" i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400" b="1" i="1" dirty="0">
                <a:solidFill>
                  <a:schemeClr val="tx1"/>
                </a:solidFill>
              </a:rPr>
              <a:t>Director of Masters Program</a:t>
            </a:r>
          </a:p>
          <a:p>
            <a:pPr algn="l">
              <a:spcBef>
                <a:spcPts val="0"/>
              </a:spcBef>
            </a:pPr>
            <a:r>
              <a:rPr lang="en-US" sz="2400" b="1" i="1" dirty="0">
                <a:solidFill>
                  <a:schemeClr val="tx1"/>
                </a:solidFill>
              </a:rPr>
              <a:t>  </a:t>
            </a:r>
            <a:r>
              <a:rPr lang="en-US" sz="2400" b="1" i="1" dirty="0" err="1">
                <a:solidFill>
                  <a:schemeClr val="tx1"/>
                </a:solidFill>
              </a:rPr>
              <a:t>Alla</a:t>
            </a:r>
            <a:r>
              <a:rPr lang="en-US" sz="2400" b="1" i="1" dirty="0">
                <a:solidFill>
                  <a:schemeClr val="tx1"/>
                </a:solidFill>
              </a:rPr>
              <a:t> Karnovsky </a:t>
            </a:r>
          </a:p>
          <a:p>
            <a:pPr algn="l"/>
            <a:endParaRPr lang="en-US" sz="2400" b="1" i="1" dirty="0">
              <a:solidFill>
                <a:schemeClr val="tx1"/>
              </a:solidFill>
            </a:endParaRPr>
          </a:p>
          <a:p>
            <a:pPr algn="l"/>
            <a:endParaRPr lang="en-US" sz="2400" b="1" i="1" dirty="0">
              <a:solidFill>
                <a:schemeClr val="tx1"/>
              </a:solidFill>
            </a:endParaRPr>
          </a:p>
          <a:p>
            <a:pPr algn="l"/>
            <a:r>
              <a:rPr lang="en-US" sz="2400" b="1" i="1" dirty="0">
                <a:solidFill>
                  <a:schemeClr val="tx1"/>
                </a:solidFill>
              </a:rPr>
              <a:t>Master’s advisors</a:t>
            </a:r>
          </a:p>
          <a:p>
            <a:pPr algn="l"/>
            <a:r>
              <a:rPr lang="en-US" sz="2400" b="1" i="1" dirty="0">
                <a:solidFill>
                  <a:schemeClr val="tx1"/>
                </a:solidFill>
              </a:rPr>
              <a:t>  Stephen Guest		            Cristina Mitrea</a:t>
            </a:r>
          </a:p>
          <a:p>
            <a:r>
              <a:rPr lang="en-US" b="1" i="1" dirty="0">
                <a:solidFill>
                  <a:schemeClr val="tx1"/>
                </a:solidFill>
              </a:rPr>
              <a:t>		</a:t>
            </a:r>
          </a:p>
        </p:txBody>
      </p:sp>
      <p:pic>
        <p:nvPicPr>
          <p:cNvPr id="1026" name="Picture 2" descr="Margit Burmei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70" y="1828324"/>
            <a:ext cx="998789" cy="116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489" y="1828325"/>
            <a:ext cx="854720" cy="1183458"/>
          </a:xfrm>
          <a:prstGeom prst="rect">
            <a:avLst/>
          </a:prstGeom>
        </p:spPr>
      </p:pic>
      <p:pic>
        <p:nvPicPr>
          <p:cNvPr id="1030" name="Picture 6" descr="Alla Karnovsky, Ph.D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560" y="3480075"/>
            <a:ext cx="789979" cy="109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ephen Thomas Gu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559" y="4757904"/>
            <a:ext cx="789980" cy="109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ristina Mitre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77" y="4854511"/>
            <a:ext cx="720209" cy="9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089797-B4FC-4FD1-B1EB-05EB13E198C7}"/>
              </a:ext>
            </a:extLst>
          </p:cNvPr>
          <p:cNvSpPr txBox="1"/>
          <p:nvPr/>
        </p:nvSpPr>
        <p:spPr>
          <a:xfrm>
            <a:off x="245165" y="178904"/>
            <a:ext cx="8554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 Grad Program Leadership</a:t>
            </a:r>
          </a:p>
        </p:txBody>
      </p:sp>
    </p:spTree>
    <p:extLst>
      <p:ext uri="{BB962C8B-B14F-4D97-AF65-F5344CB8AC3E}">
        <p14:creationId xmlns:p14="http://schemas.microsoft.com/office/powerpoint/2010/main" val="244836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42" y="187610"/>
            <a:ext cx="6785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3200" dirty="0">
                <a:solidFill>
                  <a:srgbClr val="FFCC00"/>
                </a:solidFill>
                <a:latin typeface="Calibri"/>
              </a:rPr>
              <a:t>Fall 2021 Ph.D. and PIBS Incoming Class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827" y="1267274"/>
            <a:ext cx="8541026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 have the largest ever incoming PhD cohort this year!</a:t>
            </a:r>
          </a:p>
          <a:p>
            <a:pPr marL="257175" indent="-257175" defTabSz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12 incoming PIBS Bioinformatics students</a:t>
            </a:r>
          </a:p>
          <a:p>
            <a:pPr marL="257175" indent="-257175" defTabSz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7 Direct admit Bioinformatics students (including two MSTP)</a:t>
            </a:r>
          </a:p>
          <a:p>
            <a:pPr marL="257175" indent="-257175" defTabSz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8 students transitioned from MS to PhD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8118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C93D68-3B14-4C44-830B-8C1ABE06988C}"/>
              </a:ext>
            </a:extLst>
          </p:cNvPr>
          <p:cNvSpPr txBox="1"/>
          <p:nvPr/>
        </p:nvSpPr>
        <p:spPr>
          <a:xfrm>
            <a:off x="119269" y="161106"/>
            <a:ext cx="8507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3200" dirty="0">
                <a:solidFill>
                  <a:srgbClr val="FFCC00"/>
                </a:solidFill>
                <a:latin typeface="Calibri"/>
              </a:rPr>
              <a:t>Fall 2021 M.S. Incoming Class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3F063-8F93-4A17-8AC0-613730E78ED8}"/>
              </a:ext>
            </a:extLst>
          </p:cNvPr>
          <p:cNvSpPr txBox="1"/>
          <p:nvPr/>
        </p:nvSpPr>
        <p:spPr>
          <a:xfrm>
            <a:off x="1032539" y="1201858"/>
            <a:ext cx="6681355" cy="391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incoming Master’s students</a:t>
            </a:r>
          </a:p>
          <a:p>
            <a:pPr marL="214313" indent="-214313" defTabSz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incoming AMDP (Accelerated Master’s Degree Program) students</a:t>
            </a:r>
          </a:p>
          <a:p>
            <a:pPr marL="214313" indent="-214313" defTabSz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year we have more students accepted into our embedded MS program (often getting their PhD in a PIBS or engineering field).  This year we have ~20-25.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42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C93D68-3B14-4C44-830B-8C1ABE06988C}"/>
              </a:ext>
            </a:extLst>
          </p:cNvPr>
          <p:cNvSpPr txBox="1"/>
          <p:nvPr/>
        </p:nvSpPr>
        <p:spPr>
          <a:xfrm>
            <a:off x="119269" y="161106"/>
            <a:ext cx="8507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3200" dirty="0">
                <a:solidFill>
                  <a:srgbClr val="FFCC00"/>
                </a:solidFill>
                <a:latin typeface="Calibri"/>
              </a:rPr>
              <a:t>List of Classes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9F904-F661-4068-85B3-66959C28B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24" y="1023937"/>
            <a:ext cx="3543300" cy="2981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B1A2F8-E8D1-46A7-A5EC-55D7C60C7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52712"/>
            <a:ext cx="36766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85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A8B465-A1F7-4912-9D67-A368CFE9956F}"/>
              </a:ext>
            </a:extLst>
          </p:cNvPr>
          <p:cNvSpPr txBox="1"/>
          <p:nvPr/>
        </p:nvSpPr>
        <p:spPr>
          <a:xfrm>
            <a:off x="79513" y="167732"/>
            <a:ext cx="811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3600" dirty="0">
                <a:solidFill>
                  <a:srgbClr val="FFCC00"/>
                </a:solidFill>
                <a:latin typeface="Calibri"/>
              </a:rPr>
              <a:t>BIDS T32 - New This Year!</a:t>
            </a:r>
          </a:p>
        </p:txBody>
      </p:sp>
      <p:pic>
        <p:nvPicPr>
          <p:cNvPr id="4" name="Picture 3" descr="A picture containing text, screenshot, monitor, indoor&#10;&#10;Description automatically generated">
            <a:extLst>
              <a:ext uri="{FF2B5EF4-FFF2-40B4-BE49-F238E27FC236}">
                <a16:creationId xmlns:a16="http://schemas.microsoft.com/office/drawing/2014/main" id="{258A320F-841D-4A95-A249-801A75F79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26" t="16589" r="33918" b="57209"/>
          <a:stretch/>
        </p:blipFill>
        <p:spPr>
          <a:xfrm>
            <a:off x="584253" y="1838103"/>
            <a:ext cx="6776135" cy="3338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C4B438-038B-421F-9AC1-A36C849862BE}"/>
              </a:ext>
            </a:extLst>
          </p:cNvPr>
          <p:cNvSpPr txBox="1"/>
          <p:nvPr/>
        </p:nvSpPr>
        <p:spPr>
          <a:xfrm>
            <a:off x="7360388" y="1783022"/>
            <a:ext cx="16908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8 slots each year</a:t>
            </a:r>
          </a:p>
          <a:p>
            <a:endParaRPr lang="en-US" sz="1800" b="1" dirty="0"/>
          </a:p>
          <a:p>
            <a:r>
              <a:rPr lang="en-US" sz="1800" b="1" dirty="0"/>
              <a:t>Collaboration between BGP and MIDAS</a:t>
            </a:r>
          </a:p>
          <a:p>
            <a:endParaRPr lang="en-US" sz="1800" b="1" dirty="0"/>
          </a:p>
          <a:p>
            <a:r>
              <a:rPr lang="en-US" sz="1800" b="1" dirty="0"/>
              <a:t>Director: </a:t>
            </a:r>
          </a:p>
          <a:p>
            <a:r>
              <a:rPr lang="en-US" sz="1800" b="1" dirty="0"/>
              <a:t>Ivo Dinov</a:t>
            </a:r>
          </a:p>
          <a:p>
            <a:endParaRPr lang="en-US" sz="1800" b="1" dirty="0"/>
          </a:p>
          <a:p>
            <a:r>
              <a:rPr lang="en-US" sz="1800" b="1" dirty="0"/>
              <a:t>Co-Director: Maureen Sartor</a:t>
            </a:r>
          </a:p>
        </p:txBody>
      </p:sp>
    </p:spTree>
    <p:extLst>
      <p:ext uri="{BB962C8B-B14F-4D97-AF65-F5344CB8AC3E}">
        <p14:creationId xmlns:p14="http://schemas.microsoft.com/office/powerpoint/2010/main" val="733636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634D71B7-3331-4D4C-92F9-7E91FD2CE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06" t="15284" r="40609" b="70796"/>
          <a:stretch/>
        </p:blipFill>
        <p:spPr>
          <a:xfrm>
            <a:off x="259645" y="1726987"/>
            <a:ext cx="8624711" cy="30385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386C1D-C4A6-443A-BB35-08440FCE26AF}"/>
              </a:ext>
            </a:extLst>
          </p:cNvPr>
          <p:cNvSpPr txBox="1"/>
          <p:nvPr/>
        </p:nvSpPr>
        <p:spPr>
          <a:xfrm>
            <a:off x="149520" y="185777"/>
            <a:ext cx="882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3200" dirty="0">
                <a:solidFill>
                  <a:srgbClr val="FFCC00"/>
                </a:solidFill>
                <a:latin typeface="Calibri"/>
              </a:rPr>
              <a:t>Bioinformatics Stats from Rackham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DB4E7-5B19-4F91-9914-BB9B6B1F6DCC}"/>
              </a:ext>
            </a:extLst>
          </p:cNvPr>
          <p:cNvSpPr txBox="1"/>
          <p:nvPr/>
        </p:nvSpPr>
        <p:spPr>
          <a:xfrm>
            <a:off x="149520" y="5131013"/>
            <a:ext cx="457332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/>
              <a:t>https://tableau.dsc.umich.edu/t/UM-Public/views/RackhamDoctoralProgramStatistics/</a:t>
            </a:r>
          </a:p>
        </p:txBody>
      </p:sp>
    </p:spTree>
    <p:extLst>
      <p:ext uri="{BB962C8B-B14F-4D97-AF65-F5344CB8AC3E}">
        <p14:creationId xmlns:p14="http://schemas.microsoft.com/office/powerpoint/2010/main" val="1620458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43AAAE-4667-4265-A50A-0359602E8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851" y="1119808"/>
            <a:ext cx="8734610" cy="4790661"/>
          </a:xfrm>
        </p:spPr>
        <p:txBody>
          <a:bodyPr/>
          <a:lstStyle/>
          <a:p>
            <a:pPr algn="l"/>
            <a:r>
              <a:rPr lang="en-US" sz="2400" b="1" i="1" dirty="0">
                <a:solidFill>
                  <a:schemeClr val="tx1"/>
                </a:solidFill>
              </a:rPr>
              <a:t>We’ve had more Bioinformatics PhD graduates this year than ever before!</a:t>
            </a:r>
          </a:p>
          <a:p>
            <a:pPr algn="l"/>
            <a:endParaRPr lang="en-US" sz="800" b="1" i="1" dirty="0">
              <a:solidFill>
                <a:schemeClr val="tx1"/>
              </a:solidFill>
            </a:endParaRPr>
          </a:p>
          <a:p>
            <a:pPr algn="l"/>
            <a:r>
              <a:rPr lang="en-US" sz="2400" b="1" i="1" dirty="0">
                <a:solidFill>
                  <a:schemeClr val="tx1"/>
                </a:solidFill>
              </a:rPr>
              <a:t>PhD alumni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In 2020-2021 </a:t>
            </a:r>
            <a:r>
              <a:rPr lang="en-US" sz="2400" dirty="0">
                <a:solidFill>
                  <a:schemeClr val="tx1"/>
                </a:solidFill>
              </a:rPr>
              <a:t>17 PhD students defended their dissertations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 total </a:t>
            </a:r>
            <a:r>
              <a:rPr lang="en-US" sz="2400" dirty="0">
                <a:solidFill>
                  <a:schemeClr val="tx1"/>
                </a:solidFill>
              </a:rPr>
              <a:t>of 114 PhD students have completed the program </a:t>
            </a:r>
          </a:p>
          <a:p>
            <a:pPr algn="l"/>
            <a:endParaRPr lang="en-US" sz="800" b="1" dirty="0"/>
          </a:p>
          <a:p>
            <a:pPr algn="l"/>
            <a:r>
              <a:rPr lang="en-US" sz="2400" b="1" i="1" dirty="0">
                <a:solidFill>
                  <a:schemeClr val="tx1"/>
                </a:solidFill>
              </a:rPr>
              <a:t>Master’s alumni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In 2020-2021 </a:t>
            </a:r>
            <a:r>
              <a:rPr lang="en-US" sz="2400" dirty="0">
                <a:solidFill>
                  <a:schemeClr val="tx1"/>
                </a:solidFill>
              </a:rPr>
              <a:t>27 MS degrees were completed</a:t>
            </a:r>
          </a:p>
          <a:p>
            <a:pPr marL="726949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Includes MS students, AMDP students, PhD students who also obtained a Bioinformatics Master’s during their studies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 total </a:t>
            </a:r>
            <a:r>
              <a:rPr lang="en-US" sz="2400" dirty="0">
                <a:solidFill>
                  <a:schemeClr val="tx1"/>
                </a:solidFill>
              </a:rPr>
              <a:t>of 76 Master’s Program alumni, 13 AMDP alumni, 23 dual degree alumni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0DD0E-5BF1-4A70-B2BC-A78BBED80B4F}"/>
              </a:ext>
            </a:extLst>
          </p:cNvPr>
          <p:cNvSpPr txBox="1"/>
          <p:nvPr/>
        </p:nvSpPr>
        <p:spPr>
          <a:xfrm>
            <a:off x="170851" y="200862"/>
            <a:ext cx="5022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3200" dirty="0">
                <a:solidFill>
                  <a:srgbClr val="FFCC00"/>
                </a:solidFill>
                <a:latin typeface="Calibri"/>
              </a:rPr>
              <a:t>2020-2021 Graduates</a:t>
            </a:r>
          </a:p>
        </p:txBody>
      </p:sp>
    </p:spTree>
    <p:extLst>
      <p:ext uri="{BB962C8B-B14F-4D97-AF65-F5344CB8AC3E}">
        <p14:creationId xmlns:p14="http://schemas.microsoft.com/office/powerpoint/2010/main" val="1361590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58" y="177302"/>
            <a:ext cx="5022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3200" dirty="0">
                <a:solidFill>
                  <a:srgbClr val="FFCC00"/>
                </a:solidFill>
                <a:latin typeface="Calibri"/>
              </a:rPr>
              <a:t>Ph.D. Graduates 2020 - 2021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713" y="1179442"/>
            <a:ext cx="85145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Shengcheng Dong					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Advisor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:  Alan Boyle </a:t>
            </a:r>
            <a:endParaRPr lang="en-US" sz="1800" b="1" u="sng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en-US" sz="18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Employment</a:t>
            </a:r>
          </a:p>
          <a:p>
            <a:pPr defTabSz="342900"/>
            <a:r>
              <a:rPr lang="en-US" sz="1800" dirty="0">
                <a:solidFill>
                  <a:prstClr val="black"/>
                </a:solidFill>
                <a:latin typeface="Calibri"/>
              </a:rPr>
              <a:t>	Research Fellow, University of Michigan</a:t>
            </a:r>
          </a:p>
          <a:p>
            <a:pPr defTabSz="342900"/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Marlena Duda						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Advisors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 Danai Koutra, Chandra Sripada </a:t>
            </a:r>
            <a:endParaRPr lang="en-US" sz="1800" b="1" u="sng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en-US" sz="18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Employment</a:t>
            </a:r>
          </a:p>
          <a:p>
            <a:pPr defTabSz="342900"/>
            <a:r>
              <a:rPr lang="en-US" sz="1800" dirty="0">
                <a:solidFill>
                  <a:prstClr val="black"/>
                </a:solidFill>
                <a:latin typeface="Calibri"/>
              </a:rPr>
              <a:t>	Postdoctoral Fellow, TRENDS Center</a:t>
            </a:r>
          </a:p>
          <a:p>
            <a:pPr defTabSz="342900"/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Negar Farzaneh						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Advisor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: 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Kayvan Najarian </a:t>
            </a:r>
            <a:endParaRPr lang="en-US" sz="1800" b="1" u="sng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en-US" sz="18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Employment</a:t>
            </a:r>
          </a:p>
          <a:p>
            <a:pPr defTabSz="342900"/>
            <a:r>
              <a:rPr lang="en-US" sz="1800" dirty="0">
                <a:solidFill>
                  <a:prstClr val="black"/>
                </a:solidFill>
                <a:latin typeface="Calibri"/>
              </a:rPr>
              <a:t>	Research Fellow, University of Michigan</a:t>
            </a:r>
          </a:p>
          <a:p>
            <a:pPr defTabSz="342900"/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Li Guan								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Advisors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 Michael Boehnke, Laura Scott </a:t>
            </a:r>
            <a:endParaRPr lang="en-US" sz="1800" b="1" u="sng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409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F6F26E-9D29-4738-AA53-F08A0245E552}"/>
              </a:ext>
            </a:extLst>
          </p:cNvPr>
          <p:cNvSpPr txBox="1"/>
          <p:nvPr/>
        </p:nvSpPr>
        <p:spPr>
          <a:xfrm>
            <a:off x="264160" y="177303"/>
            <a:ext cx="855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3200" dirty="0">
                <a:solidFill>
                  <a:srgbClr val="FFCC00"/>
                </a:solidFill>
                <a:latin typeface="Calibri"/>
              </a:rPr>
              <a:t>Ph.D. Graduates 2020 - 2021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A1193A-FD4C-4256-A6C4-7B3ED6B5A246}"/>
              </a:ext>
            </a:extLst>
          </p:cNvPr>
          <p:cNvSpPr txBox="1"/>
          <p:nvPr/>
        </p:nvSpPr>
        <p:spPr>
          <a:xfrm>
            <a:off x="198783" y="1126436"/>
            <a:ext cx="88126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prstClr val="black"/>
                </a:solidFill>
                <a:latin typeface="Calibri"/>
              </a:rPr>
              <a:t>Murchtricia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Jones					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Advisor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 Charles Brooks III</a:t>
            </a:r>
            <a:endParaRPr lang="en-US" sz="1800" b="1" u="sng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en-US" sz="18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Employment</a:t>
            </a:r>
          </a:p>
          <a:p>
            <a:pPr defTabSz="342900"/>
            <a:r>
              <a:rPr lang="en-US" sz="1800" dirty="0">
                <a:solidFill>
                  <a:prstClr val="black"/>
                </a:solidFill>
                <a:latin typeface="Calibri"/>
              </a:rPr>
              <a:t>	Assistant Professor, Carolina University</a:t>
            </a:r>
          </a:p>
          <a:p>
            <a:pPr defTabSz="342900"/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Louis Joslyn							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Advisors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 Denise Kirschner, Jennifer Linderman		</a:t>
            </a:r>
          </a:p>
          <a:p>
            <a:pPr defTabSz="342900"/>
            <a:r>
              <a:rPr lang="en-US" sz="18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Employment</a:t>
            </a:r>
          </a:p>
          <a:p>
            <a:pPr defTabSz="342900"/>
            <a:r>
              <a:rPr lang="en-US" sz="1800" dirty="0">
                <a:solidFill>
                  <a:prstClr val="black"/>
                </a:solidFill>
                <a:latin typeface="Calibri"/>
              </a:rPr>
              <a:t>	Scientist, Genentech</a:t>
            </a:r>
          </a:p>
          <a:p>
            <a:pPr defTabSz="342900"/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Zena Lapp							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Advisor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: 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Evan Snitkin 		</a:t>
            </a:r>
          </a:p>
          <a:p>
            <a:pPr defTabSz="342900"/>
            <a:r>
              <a:rPr lang="en-US" sz="18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Employment</a:t>
            </a:r>
          </a:p>
          <a:p>
            <a:pPr defTabSz="342900"/>
            <a:r>
              <a:rPr lang="en-US" sz="1800" dirty="0">
                <a:solidFill>
                  <a:prstClr val="black"/>
                </a:solidFill>
                <a:latin typeface="Calibri"/>
              </a:rPr>
              <a:t>	Postdoctoral Associate, Duke University</a:t>
            </a:r>
          </a:p>
          <a:p>
            <a:pPr defTabSz="342900"/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Zhi Li								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Advisor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: 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Kayvan Najarian	</a:t>
            </a:r>
          </a:p>
          <a:p>
            <a:pPr defTabSz="342900"/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prstClr val="black"/>
                </a:solidFill>
                <a:latin typeface="Calibri"/>
              </a:rPr>
              <a:t>Siyu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Li								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Advisor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: 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Maureen Sartor	</a:t>
            </a:r>
          </a:p>
          <a:p>
            <a:pPr defTabSz="342900"/>
            <a:r>
              <a:rPr lang="en-US" sz="18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Employment</a:t>
            </a:r>
          </a:p>
          <a:p>
            <a:pPr defTabSz="342900"/>
            <a:r>
              <a:rPr lang="en-US" sz="1800" dirty="0">
                <a:solidFill>
                  <a:prstClr val="black"/>
                </a:solidFill>
                <a:latin typeface="Calibri"/>
              </a:rPr>
              <a:t>	Researcher, AstraZeneca </a:t>
            </a:r>
          </a:p>
          <a:p>
            <a:pPr defTabSz="342900"/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51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647"/>
            <a:ext cx="6553200" cy="609600"/>
          </a:xfrm>
        </p:spPr>
        <p:txBody>
          <a:bodyPr/>
          <a:lstStyle/>
          <a:p>
            <a:r>
              <a:rPr lang="en-US" dirty="0"/>
              <a:t>CCMB 2021 Fall Faculty Meeting Agenda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334" y="0"/>
            <a:ext cx="592703" cy="71489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F33CF0-35DB-49E5-87F3-FE6315384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24690"/>
              </p:ext>
            </p:extLst>
          </p:nvPr>
        </p:nvGraphicFramePr>
        <p:xfrm>
          <a:off x="550359" y="948816"/>
          <a:ext cx="8264064" cy="5485720"/>
        </p:xfrm>
        <a:graphic>
          <a:graphicData uri="http://schemas.openxmlformats.org/drawingml/2006/table">
            <a:tbl>
              <a:tblPr firstRow="1" firstCol="1" bandRow="1"/>
              <a:tblGrid>
                <a:gridCol w="833600">
                  <a:extLst>
                    <a:ext uri="{9D8B030D-6E8A-4147-A177-3AD203B41FA5}">
                      <a16:colId xmlns:a16="http://schemas.microsoft.com/office/drawing/2014/main" val="1736894828"/>
                    </a:ext>
                  </a:extLst>
                </a:gridCol>
                <a:gridCol w="7430464">
                  <a:extLst>
                    <a:ext uri="{9D8B030D-6E8A-4147-A177-3AD203B41FA5}">
                      <a16:colId xmlns:a16="http://schemas.microsoft.com/office/drawing/2014/main" val="3562825931"/>
                    </a:ext>
                  </a:extLst>
                </a:gridCol>
              </a:tblGrid>
              <a:tr h="874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 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to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11:05 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7" marR="6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Welcome to the next academic year during the continuing pandemic</a:t>
                      </a:r>
                      <a:b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(Gil and Brian)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a.	Introduce CCMB-EC (Slide #3)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b.	</a:t>
                      </a:r>
                      <a:r>
                        <a:rPr lang="en-US" sz="1100" u="sng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Newsletter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c.	</a:t>
                      </a:r>
                      <a:r>
                        <a:rPr lang="en-US" sz="1100" u="sng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Webpage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7" marR="6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008371"/>
                  </a:ext>
                </a:extLst>
              </a:tr>
              <a:tr h="2641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11:05 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to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11:15 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7" marR="6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Introduction of new CCMB faculty from 2019, 2020, and 2021</a:t>
                      </a:r>
                      <a:b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(Gil and Brian)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a.	Clowney, Josie (eff. 1/15/2020)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b.	Gagnon-Bartsch, Johann (eff. 11/10/2020)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c.	Heemskerk, Idse (eff. 7/25/2019)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d.	Koutra, Danai (eff. 7/19/2019)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e.	Noll, Doug (eff. 8/23/2021)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f.	Rao, Rajesh (eff. 8/24/2020)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g.	Regier, Jeffrey (eff. 1/28/2020)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h.	Shi, Xu (eff. 1/15/2020)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i.	Srinivasan, Ashok (eff. 7/27/2020)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j.	Stidham, Ryan (eff. 12/3/2020)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k.	Vydiswaran, Vinod (eff. 5/7/2021)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l.	Ward, Kevin (eff. 8/25/2020)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m.	Wilson, Thomas E. (eff. 12/20/2019)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7" marR="6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235459"/>
                  </a:ext>
                </a:extLst>
              </a:tr>
              <a:tr h="5210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11:15 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to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11:25 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7" marR="6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Update on the growth and productivity of our education programs:  PhD, MS, BA/MS, MS/PhD, dual degrees</a:t>
                      </a:r>
                      <a:b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(Maureen, Margit, and Julia)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7" marR="6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321659"/>
                  </a:ext>
                </a:extLst>
              </a:tr>
              <a:tr h="5210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11:25 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to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11:37 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7" marR="6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2020-2021 PhD graduates (photos, primary mentors, thesis title, next position, CCMB affiliate faculty who served on thesis committees)</a:t>
                      </a:r>
                      <a:b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(Maureen, Margit, and Julia)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7" marR="6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64717"/>
                  </a:ext>
                </a:extLst>
              </a:tr>
              <a:tr h="4262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11:40am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to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11:50 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7" marR="6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Highlights of DCMB/CCMB leadership in MIDAS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(Kayvan and Ivo)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7" marR="6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314942"/>
                  </a:ext>
                </a:extLst>
              </a:tr>
              <a:tr h="4262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11:50 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to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12:00 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7" marR="6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Wrap-Up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(Gil and Brian)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7" marR="6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914228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38A8C161-0AC7-4B3F-9575-262DDB4FF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3" y="949325"/>
            <a:ext cx="123748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66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081F6E-7AF4-4004-8DA7-CCBEEFF1E553}"/>
              </a:ext>
            </a:extLst>
          </p:cNvPr>
          <p:cNvSpPr txBox="1"/>
          <p:nvPr/>
        </p:nvSpPr>
        <p:spPr>
          <a:xfrm>
            <a:off x="668934" y="1105550"/>
            <a:ext cx="67194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Stephen Lindsly					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Advisor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: 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Indika Rajapakse		</a:t>
            </a:r>
          </a:p>
          <a:p>
            <a:pPr defTabSz="342900"/>
            <a:r>
              <a:rPr lang="en-US" sz="18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Employment</a:t>
            </a:r>
          </a:p>
          <a:p>
            <a:pPr defTabSz="342900"/>
            <a:r>
              <a:rPr lang="en-US" sz="1800" dirty="0">
                <a:solidFill>
                  <a:prstClr val="black"/>
                </a:solidFill>
                <a:latin typeface="Calibri"/>
              </a:rPr>
              <a:t>	Mathworks</a:t>
            </a:r>
          </a:p>
          <a:p>
            <a:pPr defTabSz="342900"/>
            <a:endParaRPr lang="en-US" sz="1800" b="1" u="sng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Edison Ong						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Advisor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: 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Oliver He			</a:t>
            </a:r>
          </a:p>
          <a:p>
            <a:pPr defTabSz="342900"/>
            <a:r>
              <a:rPr lang="en-US" sz="18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Employment</a:t>
            </a:r>
          </a:p>
          <a:p>
            <a:pPr defTabSz="342900"/>
            <a:r>
              <a:rPr lang="en-US" sz="1800" dirty="0">
                <a:solidFill>
                  <a:prstClr val="black"/>
                </a:solidFill>
                <a:latin typeface="Calibri"/>
              </a:rPr>
              <a:t>	Data Scientist, Glaxo Smith Kline </a:t>
            </a:r>
          </a:p>
          <a:p>
            <a:pPr defTabSz="342900"/>
            <a:endParaRPr lang="en-US" sz="1800" b="1" u="sng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Narathip Reamaroon			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Advisor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: 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Kayvan Najarian		</a:t>
            </a:r>
          </a:p>
          <a:p>
            <a:pPr defTabSz="342900"/>
            <a:r>
              <a:rPr lang="en-US" sz="18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Employment</a:t>
            </a:r>
          </a:p>
          <a:p>
            <a:pPr defTabSz="342900"/>
            <a:r>
              <a:rPr lang="en-US" sz="1800" dirty="0">
                <a:solidFill>
                  <a:prstClr val="black"/>
                </a:solidFill>
                <a:latin typeface="Calibri"/>
              </a:rPr>
              <a:t>	Sr. Data Scientist, IDEXX Laboratories</a:t>
            </a:r>
          </a:p>
          <a:p>
            <a:pPr defTabSz="342900"/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prstClr val="black"/>
                </a:solidFill>
                <a:latin typeface="Calibri"/>
              </a:rPr>
              <a:t>Shriya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Sethuraman				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Advisor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: 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Andrzej Wierzbicki		</a:t>
            </a:r>
          </a:p>
          <a:p>
            <a:pPr defTabSz="342900"/>
            <a:r>
              <a:rPr lang="en-US" sz="18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Employment</a:t>
            </a:r>
          </a:p>
          <a:p>
            <a:pPr defTabSz="342900"/>
            <a:r>
              <a:rPr lang="en-US" sz="1800" dirty="0">
                <a:solidFill>
                  <a:prstClr val="black"/>
                </a:solidFill>
                <a:latin typeface="Calibri"/>
              </a:rPr>
              <a:t>	Bioinformatics Scientist, Kyverna Therapeutics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722C2-C84F-46A4-841E-11B1E9D12B24}"/>
              </a:ext>
            </a:extLst>
          </p:cNvPr>
          <p:cNvSpPr txBox="1"/>
          <p:nvPr/>
        </p:nvSpPr>
        <p:spPr>
          <a:xfrm>
            <a:off x="198977" y="194236"/>
            <a:ext cx="863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3200" dirty="0">
                <a:solidFill>
                  <a:srgbClr val="FFCC00"/>
                </a:solidFill>
                <a:latin typeface="Calibri"/>
              </a:rPr>
              <a:t>Ph.D. Graduates 2020 - 2021</a:t>
            </a:r>
          </a:p>
        </p:txBody>
      </p:sp>
    </p:spTree>
    <p:extLst>
      <p:ext uri="{BB962C8B-B14F-4D97-AF65-F5344CB8AC3E}">
        <p14:creationId xmlns:p14="http://schemas.microsoft.com/office/powerpoint/2010/main" val="520353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3FA90A-9B1C-4940-9BA4-51E1A6CFCE7F}"/>
              </a:ext>
            </a:extLst>
          </p:cNvPr>
          <p:cNvSpPr txBox="1"/>
          <p:nvPr/>
        </p:nvSpPr>
        <p:spPr>
          <a:xfrm>
            <a:off x="477078" y="1006159"/>
            <a:ext cx="73221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Nguyen (Josh) Vo			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Advisor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: 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Arul Chinnaiyan </a:t>
            </a:r>
          </a:p>
          <a:p>
            <a:pPr defTabSz="342900"/>
            <a:r>
              <a:rPr lang="en-US" sz="1800" b="1" i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Employment</a:t>
            </a:r>
          </a:p>
          <a:p>
            <a:pPr defTabSz="342900"/>
            <a:r>
              <a:rPr lang="en-US" sz="1800" dirty="0">
                <a:solidFill>
                  <a:prstClr val="black"/>
                </a:solidFill>
                <a:latin typeface="Calibri"/>
              </a:rPr>
              <a:t>	Research Fellow, University of Michigan </a:t>
            </a:r>
          </a:p>
          <a:p>
            <a:pPr defTabSz="342900"/>
            <a:endParaRPr lang="en-US" sz="1800" b="1" u="sng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Brooke Wolford				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Advisors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Michael Boehnke, Cristen Willer </a:t>
            </a:r>
          </a:p>
          <a:p>
            <a:pPr defTabSz="342900"/>
            <a:r>
              <a:rPr lang="en-US" sz="18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Employment</a:t>
            </a:r>
          </a:p>
          <a:p>
            <a:pPr defTabSz="342900"/>
            <a:r>
              <a:rPr lang="en-US" sz="1800" dirty="0">
                <a:solidFill>
                  <a:prstClr val="black"/>
                </a:solidFill>
                <a:latin typeface="Calibri"/>
              </a:rPr>
              <a:t>	Postdoctoral Fellow, INTERVENE (EU project)</a:t>
            </a:r>
          </a:p>
          <a:p>
            <a:pPr defTabSz="342900"/>
            <a:endParaRPr lang="en-US" sz="1800" b="1" u="sng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Yaya Zhai					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Advisor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: 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Al Hero		</a:t>
            </a:r>
          </a:p>
          <a:p>
            <a:pPr defTabSz="342900"/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prstClr val="black"/>
                </a:solidFill>
                <a:latin typeface="Calibri"/>
              </a:rPr>
              <a:t>Chengxin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Zhang				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Advisor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: 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Yang Zhang 	</a:t>
            </a:r>
            <a:endParaRPr lang="en-US" sz="1800" b="1" u="sng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en-US" sz="18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1800" b="1" u="sng" dirty="0">
                <a:solidFill>
                  <a:prstClr val="black"/>
                </a:solidFill>
                <a:latin typeface="Calibri"/>
              </a:rPr>
              <a:t>Employment</a:t>
            </a:r>
          </a:p>
          <a:p>
            <a:pPr defTabSz="342900"/>
            <a:r>
              <a:rPr lang="en-US" sz="1800" dirty="0">
                <a:solidFill>
                  <a:prstClr val="black"/>
                </a:solidFill>
                <a:latin typeface="Calibri"/>
              </a:rPr>
              <a:t>	Postdoctoral Fellow, Yale University </a:t>
            </a:r>
          </a:p>
          <a:p>
            <a:pPr defTabSz="342900"/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4D99A-74D3-43A7-834B-E3957FAB1272}"/>
              </a:ext>
            </a:extLst>
          </p:cNvPr>
          <p:cNvSpPr txBox="1"/>
          <p:nvPr/>
        </p:nvSpPr>
        <p:spPr>
          <a:xfrm>
            <a:off x="231913" y="194236"/>
            <a:ext cx="8514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3200" dirty="0">
                <a:solidFill>
                  <a:srgbClr val="FFCC00"/>
                </a:solidFill>
                <a:latin typeface="Calibri"/>
              </a:rPr>
              <a:t>Ph.D. Graduates 2020 - 2021</a:t>
            </a:r>
          </a:p>
        </p:txBody>
      </p:sp>
    </p:spTree>
    <p:extLst>
      <p:ext uri="{BB962C8B-B14F-4D97-AF65-F5344CB8AC3E}">
        <p14:creationId xmlns:p14="http://schemas.microsoft.com/office/powerpoint/2010/main" val="2701647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1" y="3153764"/>
            <a:ext cx="6751097" cy="17907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Center for Computational Drug Discovery (C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)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974" t="-1974" r="22370" b="1974"/>
          <a:stretch/>
        </p:blipFill>
        <p:spPr>
          <a:xfrm>
            <a:off x="7266439" y="857250"/>
            <a:ext cx="1877561" cy="1806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941491" cy="1951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618" y="1057611"/>
            <a:ext cx="5354765" cy="70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11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857250"/>
            <a:ext cx="7765321" cy="84034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is IUCRC?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82711" y="1904819"/>
            <a:ext cx="6170593" cy="685800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Industry–University Cooperative Research Centers (IUCRC)</a:t>
            </a:r>
          </a:p>
        </p:txBody>
      </p:sp>
      <p:sp>
        <p:nvSpPr>
          <p:cNvPr id="6" name="Rectangle 5"/>
          <p:cNvSpPr/>
          <p:nvPr/>
        </p:nvSpPr>
        <p:spPr>
          <a:xfrm>
            <a:off x="887416" y="2797842"/>
            <a:ext cx="78915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ClrTx/>
              <a:buFont typeface="Arial" panose="020B0604020202020204" pitchFamily="34" charset="0"/>
              <a:buChar char="•"/>
            </a:pPr>
            <a:r>
              <a:rPr lang="en-US" sz="2700" kern="1200" dirty="0">
                <a:solidFill>
                  <a:srgbClr val="FFC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NSF-IUCRC: </a:t>
            </a:r>
          </a:p>
          <a:p>
            <a:pPr marL="257175" lvl="1">
              <a:buClrTx/>
            </a:pP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IUCRC program generates breakthrough research by enabling close and sustained engagement between industry innovators, world-class academic teams and government agencies.”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9466" y="4506799"/>
            <a:ext cx="61071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ClrTx/>
              <a:buFont typeface="Arial" panose="020B0604020202020204" pitchFamily="34" charset="0"/>
              <a:buChar char="•"/>
            </a:pP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 are several such centers and NSF encourages collaborations with other existing IUCRC.</a:t>
            </a:r>
            <a:endParaRPr lang="en-US" sz="15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1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857250"/>
            <a:ext cx="7765321" cy="84034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Main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402" y="2055180"/>
            <a:ext cx="7765322" cy="1552197"/>
          </a:xfrm>
        </p:spPr>
        <p:txBody>
          <a:bodyPr>
            <a:normAutofit/>
          </a:bodyPr>
          <a:lstStyle/>
          <a:p>
            <a:pPr marL="342900" lvl="1" indent="0" algn="ctr">
              <a:buClr>
                <a:srgbClr val="FFFF00"/>
              </a:buClr>
              <a:buNone/>
            </a:pPr>
            <a:r>
              <a:rPr lang="en-US" sz="21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Addressing 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sz="21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Challenge</a:t>
            </a:r>
          </a:p>
          <a:p>
            <a:pPr marL="0" lvl="0" indent="0" algn="ctr">
              <a:buClr>
                <a:srgbClr val="FFFF00"/>
              </a:buClr>
              <a:buNone/>
            </a:pPr>
            <a:r>
              <a:rPr lang="en-US" sz="21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an industry-wide, secure centralized data hub for integration, curation, and sharing of pharmaceutical and patient data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5402" y="3738996"/>
            <a:ext cx="7765322" cy="14685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Clr>
                <a:srgbClr val="FFFF00"/>
              </a:buClr>
              <a:buFont typeface="Arial" panose="020B0604020202020204" pitchFamily="34" charset="0"/>
              <a:buNone/>
            </a:pPr>
            <a:r>
              <a:rPr lang="en-US" sz="195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1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Addressing 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AI/ML Algorithm</a:t>
            </a:r>
            <a:r>
              <a:rPr lang="en-US" sz="21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Challenge</a:t>
            </a:r>
          </a:p>
          <a:p>
            <a:pPr marL="0" indent="0" algn="ctr">
              <a:buClr>
                <a:srgbClr val="FFFF00"/>
              </a:buClr>
              <a:buNone/>
            </a:pPr>
            <a:r>
              <a:rPr lang="en-US" sz="21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Develop, test, and validate advanced artificial intelligence and machine learning methods for drug discovery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8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857250"/>
            <a:ext cx="7765321" cy="84034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Welcome to The planning session!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05" y="1829961"/>
            <a:ext cx="8628560" cy="445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97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2663512"/>
            <a:ext cx="6751097" cy="17907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Data Science for Biomedical Scientists Training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932662"/>
            <a:ext cx="7143750" cy="93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18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672323" y="988277"/>
            <a:ext cx="7372350" cy="45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ts val="3240"/>
            </a:pPr>
            <a:br>
              <a:rPr lang="en-US" sz="3375" dirty="0">
                <a:solidFill>
                  <a:schemeClr val="accent3"/>
                </a:solidFill>
                <a:ea typeface="Gentium Basic"/>
                <a:cs typeface="Gentium Basic"/>
                <a:sym typeface="Gentium Basic"/>
              </a:rPr>
            </a:br>
            <a:br>
              <a:rPr lang="en-US" sz="3375" dirty="0">
                <a:solidFill>
                  <a:schemeClr val="accent3"/>
                </a:solidFill>
                <a:ea typeface="Gentium Basic"/>
                <a:cs typeface="Gentium Basic"/>
                <a:sym typeface="Gentium Basic"/>
              </a:rPr>
            </a:br>
            <a:r>
              <a:rPr lang="en-US" sz="3375" dirty="0">
                <a:solidFill>
                  <a:srgbClr val="FFFF00"/>
                </a:solidFill>
                <a:ea typeface="Gentium Basic"/>
                <a:cs typeface="Times New Roman" panose="02020603050405020304" pitchFamily="18" charset="0"/>
                <a:sym typeface="Gentium Basic"/>
              </a:rPr>
              <a:t>Goals</a:t>
            </a:r>
            <a:endParaRPr sz="3375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0" name="Google Shape;100;p4" descr="https://lh6.googleusercontent.com/J_LaZsJ797UMU-eGwlHB96QoL2UYqxpVwsQj21gc-a1SzL4T2W0HmcVfMY2i0iCzTom2u09LzcwQ-x8ePrywiHMy6NKgM8Wj_Bfm_vvD7sLJTb2DtmUq3DCoJtNEnuYd0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6625" y="5715001"/>
            <a:ext cx="1543050" cy="20213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353137" y="1715054"/>
            <a:ext cx="8562263" cy="35546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167879" indent="-167879">
              <a:lnSpc>
                <a:spcPct val="90000"/>
              </a:lnSpc>
              <a:spcBef>
                <a:spcPts val="0"/>
              </a:spcBef>
              <a:buSzPts val="3200"/>
            </a:pP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Introduce mains concepts in machine learning</a:t>
            </a:r>
            <a:endParaRPr lang="en-US" dirty="0">
              <a:latin typeface="Times New Roman"/>
              <a:cs typeface="Times New Roman"/>
              <a:sym typeface="Times New Roman"/>
            </a:endParaRPr>
          </a:p>
          <a:p>
            <a:pPr marL="167879" indent="-167879">
              <a:lnSpc>
                <a:spcPct val="90000"/>
              </a:lnSpc>
              <a:spcBef>
                <a:spcPts val="0"/>
              </a:spcBef>
              <a:buSzPts val="3200"/>
            </a:pPr>
            <a:r>
              <a:rPr lang="en-US" sz="2700" dirty="0">
                <a:latin typeface="Times New Roman"/>
                <a:cs typeface="Times New Roman"/>
                <a:sym typeface="Times New Roman"/>
              </a:rPr>
              <a:t>Practice coding machine learning in Python</a:t>
            </a:r>
            <a:endParaRPr sz="2100" dirty="0"/>
          </a:p>
          <a:p>
            <a:pPr marL="167879" indent="-167879">
              <a:lnSpc>
                <a:spcPct val="90000"/>
              </a:lnSpc>
              <a:spcBef>
                <a:spcPts val="0"/>
              </a:spcBef>
              <a:buSzPts val="3200"/>
            </a:pP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Present some ideas on how data science is often used in medicine and biology</a:t>
            </a:r>
            <a:endParaRPr sz="2100" dirty="0"/>
          </a:p>
          <a:p>
            <a:pPr marL="167879" indent="-167879">
              <a:lnSpc>
                <a:spcPct val="100000"/>
              </a:lnSpc>
              <a:spcBef>
                <a:spcPts val="0"/>
              </a:spcBef>
              <a:buSzPts val="3200"/>
            </a:pP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Discuss how a clinical / biomedical career path can be enhanced using data sciences</a:t>
            </a:r>
          </a:p>
          <a:p>
            <a:pPr marL="167879" indent="-167879">
              <a:lnSpc>
                <a:spcPct val="100000"/>
              </a:lnSpc>
              <a:spcBef>
                <a:spcPts val="0"/>
              </a:spcBef>
              <a:buSzPts val="3200"/>
            </a:pP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Give some examples of successful inclusion of data science in career plans</a:t>
            </a:r>
          </a:p>
        </p:txBody>
      </p:sp>
    </p:spTree>
    <p:extLst>
      <p:ext uri="{BB962C8B-B14F-4D97-AF65-F5344CB8AC3E}">
        <p14:creationId xmlns:p14="http://schemas.microsoft.com/office/powerpoint/2010/main" val="6634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672323" y="988277"/>
            <a:ext cx="7372350" cy="45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ts val="3240"/>
            </a:pPr>
            <a:br>
              <a:rPr lang="en-US" sz="3375" dirty="0">
                <a:solidFill>
                  <a:schemeClr val="accent3"/>
                </a:solidFill>
                <a:ea typeface="Gentium Basic"/>
                <a:cs typeface="Gentium Basic"/>
                <a:sym typeface="Gentium Basic"/>
              </a:rPr>
            </a:br>
            <a:br>
              <a:rPr lang="en-US" sz="3375" dirty="0">
                <a:solidFill>
                  <a:schemeClr val="accent3"/>
                </a:solidFill>
                <a:ea typeface="Gentium Basic"/>
                <a:cs typeface="Gentium Basic"/>
                <a:sym typeface="Gentium Basic"/>
              </a:rPr>
            </a:br>
            <a:r>
              <a:rPr lang="en-US" sz="3375" dirty="0">
                <a:solidFill>
                  <a:srgbClr val="FFFF00"/>
                </a:solidFill>
                <a:ea typeface="Gentium Basic"/>
                <a:cs typeface="Times New Roman" panose="02020603050405020304" pitchFamily="18" charset="0"/>
                <a:sym typeface="Gentium Basic"/>
              </a:rPr>
              <a:t>Big Picture</a:t>
            </a:r>
            <a:endParaRPr sz="3375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0" name="Google Shape;100;p4" descr="https://lh6.googleusercontent.com/J_LaZsJ797UMU-eGwlHB96QoL2UYqxpVwsQj21gc-a1SzL4T2W0HmcVfMY2i0iCzTom2u09LzcwQ-x8ePrywiHMy6NKgM8Wj_Bfm_vvD7sLJTb2DtmUq3DCoJtNEnuYd0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6625" y="5715001"/>
            <a:ext cx="1543050" cy="20213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342900" y="1600200"/>
            <a:ext cx="8291999" cy="37303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167879" indent="-167879">
              <a:lnSpc>
                <a:spcPct val="90000"/>
              </a:lnSpc>
              <a:spcBef>
                <a:spcPts val="0"/>
              </a:spcBef>
              <a:buSzPts val="3200"/>
            </a:pP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A program to better introduce data science to biomedical scientists, with three components:</a:t>
            </a:r>
            <a:endParaRPr sz="2100" dirty="0"/>
          </a:p>
          <a:p>
            <a:pPr marL="510779" lvl="1" indent="-167879">
              <a:spcBef>
                <a:spcPts val="0"/>
              </a:spcBef>
              <a:buSzPts val="3200"/>
            </a:pPr>
            <a:r>
              <a:rPr lang="en-US" sz="2100" dirty="0">
                <a:latin typeface="Times New Roman"/>
                <a:ea typeface="Times New Roman"/>
                <a:cs typeface="Times New Roman"/>
                <a:sym typeface="Times New Roman"/>
              </a:rPr>
              <a:t>Workshop (Winter 2021)</a:t>
            </a:r>
            <a:endParaRPr dirty="0"/>
          </a:p>
          <a:p>
            <a:pPr marL="510779" lvl="1" indent="-167879">
              <a:spcBef>
                <a:spcPts val="0"/>
              </a:spcBef>
              <a:buSzPts val="3200"/>
            </a:pPr>
            <a:r>
              <a:rPr lang="en-US" sz="2100" dirty="0">
                <a:latin typeface="Times New Roman"/>
                <a:ea typeface="Times New Roman"/>
                <a:cs typeface="Times New Roman"/>
                <a:sym typeface="Times New Roman"/>
              </a:rPr>
              <a:t>Bootcamp (Summer 2021)</a:t>
            </a:r>
          </a:p>
          <a:p>
            <a:pPr marL="510779" lvl="1" indent="-167879">
              <a:spcBef>
                <a:spcPts val="0"/>
              </a:spcBef>
              <a:buSzPts val="3200"/>
            </a:pPr>
            <a:r>
              <a:rPr lang="en-US" sz="2100" dirty="0">
                <a:latin typeface="Times New Roman"/>
                <a:ea typeface="Times New Roman"/>
                <a:cs typeface="Times New Roman"/>
                <a:sym typeface="Times New Roman"/>
              </a:rPr>
              <a:t>Follow-up meetings (Fall 2021)</a:t>
            </a:r>
            <a:endParaRPr sz="1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7879" indent="-167879">
              <a:lnSpc>
                <a:spcPct val="90000"/>
              </a:lnSpc>
              <a:spcBef>
                <a:spcPts val="0"/>
              </a:spcBef>
              <a:buSzPts val="3200"/>
            </a:pP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Although the program was designed to help primarily researchers in biomedical sciences, the intention is to attempt to enhance the program to help other disciplines in the future</a:t>
            </a:r>
            <a:endParaRPr sz="2100" dirty="0"/>
          </a:p>
          <a:p>
            <a:pPr marL="167879" indent="-15479">
              <a:lnSpc>
                <a:spcPct val="90000"/>
              </a:lnSpc>
              <a:spcBef>
                <a:spcPts val="1350"/>
              </a:spcBef>
              <a:buSzPts val="3200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520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672323" y="988277"/>
            <a:ext cx="7372350" cy="45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ts val="3240"/>
            </a:pPr>
            <a:br>
              <a:rPr lang="en-US" sz="3375" dirty="0">
                <a:solidFill>
                  <a:schemeClr val="accent3"/>
                </a:solidFill>
                <a:ea typeface="Gentium Basic"/>
                <a:cs typeface="Gentium Basic"/>
                <a:sym typeface="Gentium Basic"/>
              </a:rPr>
            </a:br>
            <a:br>
              <a:rPr lang="en-US" sz="3375" dirty="0">
                <a:solidFill>
                  <a:schemeClr val="accent3"/>
                </a:solidFill>
                <a:ea typeface="Gentium Basic"/>
                <a:cs typeface="Gentium Basic"/>
                <a:sym typeface="Gentium Basic"/>
              </a:rPr>
            </a:br>
            <a:r>
              <a:rPr lang="en-US" sz="3375" dirty="0">
                <a:solidFill>
                  <a:srgbClr val="FFFF00"/>
                </a:solidFill>
                <a:ea typeface="Gentium Basic"/>
                <a:cs typeface="Times New Roman" panose="02020603050405020304" pitchFamily="18" charset="0"/>
                <a:sym typeface="Gentium Basic"/>
              </a:rPr>
              <a:t>Participants</a:t>
            </a:r>
            <a:endParaRPr sz="3375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0" name="Google Shape;100;p4" descr="https://lh6.googleusercontent.com/J_LaZsJ797UMU-eGwlHB96QoL2UYqxpVwsQj21gc-a1SzL4T2W0HmcVfMY2i0iCzTom2u09LzcwQ-x8ePrywiHMy6NKgM8Wj_Bfm_vvD7sLJTb2DtmUq3DCoJtNEnuYd0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6625" y="5715001"/>
            <a:ext cx="1543050" cy="20213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373607" y="1715053"/>
            <a:ext cx="8291999" cy="37303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167879" indent="-167879">
              <a:lnSpc>
                <a:spcPct val="90000"/>
              </a:lnSpc>
              <a:spcBef>
                <a:spcPts val="0"/>
              </a:spcBef>
              <a:buSzPts val="3200"/>
            </a:pP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We had over 170 requests to participate in the bootcamp but unfortunately, we had planned the bootcamp for about 30 people</a:t>
            </a:r>
          </a:p>
          <a:p>
            <a:pPr marL="167879" indent="-167879">
              <a:lnSpc>
                <a:spcPct val="90000"/>
              </a:lnSpc>
              <a:spcBef>
                <a:spcPts val="0"/>
              </a:spcBef>
              <a:buSzPts val="3200"/>
            </a:pP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We ended up accepting about 50 participants out of 170</a:t>
            </a:r>
          </a:p>
          <a:p>
            <a:pPr marL="167879" indent="-167879">
              <a:lnSpc>
                <a:spcPct val="90000"/>
              </a:lnSpc>
              <a:spcBef>
                <a:spcPts val="0"/>
              </a:spcBef>
              <a:buSzPts val="3200"/>
            </a:pP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Priority was given to faculty </a:t>
            </a:r>
          </a:p>
          <a:p>
            <a:pPr marL="167879" indent="-167879">
              <a:lnSpc>
                <a:spcPct val="90000"/>
              </a:lnSpc>
              <a:spcBef>
                <a:spcPts val="0"/>
              </a:spcBef>
              <a:buSzPts val="3200"/>
            </a:pP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If successful, the training program will be repeated each year, hopefully accommodating more people</a:t>
            </a:r>
          </a:p>
        </p:txBody>
      </p:sp>
    </p:spTree>
    <p:extLst>
      <p:ext uri="{BB962C8B-B14F-4D97-AF65-F5344CB8AC3E}">
        <p14:creationId xmlns:p14="http://schemas.microsoft.com/office/powerpoint/2010/main" val="13536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DCMB Faculty Headcount by Category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334" y="0"/>
            <a:ext cx="592703" cy="714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140" y="1190581"/>
            <a:ext cx="80962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7254875" algn="r"/>
              </a:tabLst>
            </a:pPr>
            <a:r>
              <a:rPr lang="en-US" dirty="0"/>
              <a:t>DCMB Primary (all instructional track in DCMB)	19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7254875" algn="r"/>
              </a:tabLst>
            </a:pPr>
            <a:r>
              <a:rPr lang="en-US" dirty="0"/>
              <a:t>DCMB Joint Faculty	18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7254875" algn="r"/>
              </a:tabLst>
            </a:pPr>
            <a:r>
              <a:rPr lang="en-US" dirty="0"/>
              <a:t>DCMB Research (Research Scientists, Research	8</a:t>
            </a:r>
            <a:br>
              <a:rPr lang="en-US" dirty="0"/>
            </a:br>
            <a:r>
              <a:rPr lang="en-US" dirty="0"/>
              <a:t>Professors, and Research Investigators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7254875" algn="r"/>
              </a:tabLst>
            </a:pPr>
            <a:r>
              <a:rPr lang="en-US" dirty="0"/>
              <a:t>DCMB Adjunct	1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7254875" algn="r"/>
              </a:tabLst>
            </a:pPr>
            <a:r>
              <a:rPr lang="en-US" dirty="0"/>
              <a:t>CCMB Affiliate	123	</a:t>
            </a:r>
          </a:p>
        </p:txBody>
      </p:sp>
    </p:spTree>
    <p:extLst>
      <p:ext uri="{BB962C8B-B14F-4D97-AF65-F5344CB8AC3E}">
        <p14:creationId xmlns:p14="http://schemas.microsoft.com/office/powerpoint/2010/main" val="2264076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428751" y="1200150"/>
            <a:ext cx="6170593" cy="4062405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99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Contact Information</a:t>
            </a:r>
          </a:p>
          <a:p>
            <a:pPr algn="ctr">
              <a:buFont typeface="Wingdings" pitchFamily="2" charset="2"/>
              <a:buChar char="q"/>
            </a:pPr>
            <a:endParaRPr lang="en-US" sz="179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1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Kayvan Najarian</a:t>
            </a:r>
            <a:br>
              <a:rPr lang="en-US" sz="1799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799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kayvan@med.umich.edu</a:t>
            </a:r>
            <a:br>
              <a:rPr lang="en-US" sz="1799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Web: http://www.najarianlab.ccmb.med.umich.edu</a:t>
            </a:r>
            <a:endParaRPr lang="en-US" sz="179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MI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46" y="3771901"/>
            <a:ext cx="5486400" cy="71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8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199"/>
            <a:ext cx="9044987" cy="35972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208" y="670980"/>
            <a:ext cx="8792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Examples of Recent CCMB/DCMB, MIDAS &amp; Partners</a:t>
            </a:r>
          </a:p>
          <a:p>
            <a:pPr algn="ctr"/>
            <a:r>
              <a:rPr lang="en-US" sz="2100" b="1" u="sng" dirty="0"/>
              <a:t>R&amp;D</a:t>
            </a:r>
            <a:r>
              <a:rPr lang="en-US" sz="2100" dirty="0"/>
              <a:t> and Education Activities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671" y="1409644"/>
            <a:ext cx="85846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Bridge2AI</a:t>
            </a:r>
            <a:endParaRPr lang="en-US" sz="1350" b="1" dirty="0"/>
          </a:p>
          <a:p>
            <a:r>
              <a:rPr lang="en-US" sz="1350" dirty="0"/>
              <a:t>New Team of Investigators from MIDAS/UM, USC, Utah, UCI and Purdue Proposes to develop unique NS Infrastructure – </a:t>
            </a:r>
          </a:p>
          <a:p>
            <a:r>
              <a:rPr lang="en-US" sz="1350" b="1" i="1" dirty="0"/>
              <a:t>ENAST – Enabling Neuroscience Across Space and Time in Health and Disease</a:t>
            </a:r>
            <a:r>
              <a:rPr lang="en-US" sz="1350" dirty="0"/>
              <a:t>. This is the ENAST Program Outline </a:t>
            </a:r>
          </a:p>
          <a:p>
            <a:endParaRPr lang="en-US" sz="1350" dirty="0"/>
          </a:p>
          <a:p>
            <a:r>
              <a:rPr lang="en-US" sz="1350" u="sng" dirty="0"/>
              <a:t>Interested</a:t>
            </a:r>
            <a:r>
              <a:rPr lang="en-US" sz="1350" dirty="0"/>
              <a:t>? Contact (Ivo, Jag and Danai)</a:t>
            </a:r>
          </a:p>
        </p:txBody>
      </p:sp>
    </p:spTree>
    <p:extLst>
      <p:ext uri="{BB962C8B-B14F-4D97-AF65-F5344CB8AC3E}">
        <p14:creationId xmlns:p14="http://schemas.microsoft.com/office/powerpoint/2010/main" val="3519555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887" y="571589"/>
            <a:ext cx="9062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Examples of recent CCMB/DCMB, MIDAS &amp; Partners</a:t>
            </a:r>
          </a:p>
          <a:p>
            <a:pPr algn="ctr"/>
            <a:r>
              <a:rPr lang="en-US" sz="2100" dirty="0"/>
              <a:t>R&amp;D and </a:t>
            </a:r>
            <a:r>
              <a:rPr lang="en-US" sz="2100" b="1" u="sng" dirty="0"/>
              <a:t>Education Activities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40523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Biomedical Informatics and Data Science Training Program</a:t>
            </a:r>
          </a:p>
          <a:p>
            <a:pPr algn="ctr"/>
            <a:r>
              <a:rPr lang="en-US" sz="2400" b="1" dirty="0"/>
              <a:t>(BIDS-TP)</a:t>
            </a:r>
            <a:endParaRPr lang="en-US" sz="1350" b="1" dirty="0"/>
          </a:p>
          <a:p>
            <a:r>
              <a:rPr lang="en-US" sz="1350" dirty="0"/>
              <a:t>New T32 TP launched Fall 2021, Annually 8-funded Fellows + 5-8 Trainees (independently supported), 1-2 year appointments. </a:t>
            </a:r>
          </a:p>
          <a:p>
            <a:r>
              <a:rPr lang="en-US" sz="1350" dirty="0"/>
              <a:t>Looking for BIDS-TP </a:t>
            </a:r>
            <a:r>
              <a:rPr lang="en-US" sz="1350" b="1" u="sng" dirty="0"/>
              <a:t>Mentors</a:t>
            </a:r>
            <a:r>
              <a:rPr lang="en-US" sz="1350" dirty="0"/>
              <a:t> (</a:t>
            </a:r>
            <a:r>
              <a:rPr lang="en-US" sz="1050" dirty="0">
                <a:hlinkClick r:id="rId2"/>
              </a:rPr>
              <a:t>https://bids-tp.umich.edu/faculty-mentors</a:t>
            </a:r>
            <a:r>
              <a:rPr lang="en-US" sz="1350" dirty="0"/>
              <a:t>) &amp; </a:t>
            </a:r>
            <a:r>
              <a:rPr lang="en-US" sz="1350" b="1" u="sng" dirty="0"/>
              <a:t>Nominees</a:t>
            </a:r>
            <a:r>
              <a:rPr lang="en-US" sz="1350" dirty="0"/>
              <a:t> for Fall 2022 (</a:t>
            </a:r>
            <a:r>
              <a:rPr lang="en-US" sz="1050" dirty="0">
                <a:hlinkClick r:id="rId3"/>
              </a:rPr>
              <a:t>https://bids-tp.umich.edu/fellows-and-trainees</a:t>
            </a:r>
            <a:r>
              <a:rPr lang="en-US" sz="1350" dirty="0"/>
              <a:t>) </a:t>
            </a:r>
          </a:p>
          <a:p>
            <a:endParaRPr lang="en-US" sz="900" dirty="0"/>
          </a:p>
          <a:p>
            <a:pPr algn="ctr"/>
            <a:r>
              <a:rPr lang="en-US" sz="1350" u="sng" dirty="0"/>
              <a:t>Interested</a:t>
            </a:r>
            <a:r>
              <a:rPr lang="en-US" sz="1350" dirty="0"/>
              <a:t>? See Website:  </a:t>
            </a:r>
            <a:r>
              <a:rPr lang="en-US" sz="1350" b="1" dirty="0">
                <a:hlinkClick r:id="rId4"/>
              </a:rPr>
              <a:t>https://bids-tp.umich.edu</a:t>
            </a:r>
            <a:r>
              <a:rPr lang="en-US" sz="1350" b="1" dirty="0"/>
              <a:t>    </a:t>
            </a:r>
            <a:r>
              <a:rPr lang="en-US" sz="1350" dirty="0"/>
              <a:t>|   Contact (Ivo, Maureen)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27" y="2971286"/>
            <a:ext cx="7972292" cy="35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9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CCMB Executive Committee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334" y="0"/>
            <a:ext cx="592703" cy="7148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1310" y="1126221"/>
            <a:ext cx="876137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Cambria" panose="02040503050406030204" pitchFamily="18" charset="0"/>
                <a:cs typeface="Times New Roman" panose="02020603050405020304" pitchFamily="18" charset="0"/>
              </a:rPr>
              <a:t>Gil Omenn, CCMB Director</a:t>
            </a:r>
            <a:endParaRPr lang="en-US" sz="3200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Cambria" panose="02040503050406030204" pitchFamily="18" charset="0"/>
                <a:cs typeface="Times New Roman" panose="02020603050405020304" pitchFamily="18" charset="0"/>
              </a:rPr>
              <a:t>Brian Athey, DCMB Chair</a:t>
            </a:r>
            <a:endParaRPr lang="en-US" sz="3200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Cambria" panose="02040503050406030204" pitchFamily="18" charset="0"/>
                <a:cs typeface="Times New Roman" panose="02020603050405020304" pitchFamily="18" charset="0"/>
              </a:rPr>
              <a:t>Mary Freer, DCMB Administrator</a:t>
            </a:r>
            <a:endParaRPr lang="en-US" sz="3200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Cambria" panose="02040503050406030204" pitchFamily="18" charset="0"/>
                <a:cs typeface="Times New Roman" panose="02020603050405020304" pitchFamily="18" charset="0"/>
              </a:rPr>
              <a:t>Chuck Burant, Internal Medicine/Taubman Ctr</a:t>
            </a:r>
            <a:endParaRPr lang="en-US" sz="3200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Cambria" panose="02040503050406030204" pitchFamily="18" charset="0"/>
                <a:cs typeface="Times New Roman" panose="02020603050405020304" pitchFamily="18" charset="0"/>
              </a:rPr>
              <a:t>Margit Burmeister, Psychiatry/Human Genetics</a:t>
            </a:r>
            <a:endParaRPr lang="en-US" sz="3200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Cambria" panose="02040503050406030204" pitchFamily="18" charset="0"/>
                <a:cs typeface="Times New Roman" panose="02020603050405020304" pitchFamily="18" charset="0"/>
              </a:rPr>
              <a:t>Matthias Kretzler, Internal Med/Nephrology</a:t>
            </a:r>
            <a:endParaRPr lang="en-US" sz="3200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Cambria" panose="02040503050406030204" pitchFamily="18" charset="0"/>
                <a:cs typeface="Times New Roman" panose="02020603050405020304" pitchFamily="18" charset="0"/>
              </a:rPr>
              <a:t>Jun Li, Human Genetics</a:t>
            </a:r>
            <a:endParaRPr lang="en-US" sz="3200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Cambria" panose="02040503050406030204" pitchFamily="18" charset="0"/>
                <a:cs typeface="Times New Roman" panose="02020603050405020304" pitchFamily="18" charset="0"/>
              </a:rPr>
              <a:t>Alexey Nesvizhskii, Pathology</a:t>
            </a:r>
            <a:endParaRPr lang="en-US" sz="3200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Cambria" panose="02040503050406030204" pitchFamily="18" charset="0"/>
                <a:cs typeface="Times New Roman" panose="02020603050405020304" pitchFamily="18" charset="0"/>
              </a:rPr>
              <a:t>Evan Snitkin, Microbiology &amp; Immunology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Liz Speliotes, Internal Med/Gastroenterology</a:t>
            </a:r>
          </a:p>
        </p:txBody>
      </p:sp>
    </p:spTree>
    <p:extLst>
      <p:ext uri="{BB962C8B-B14F-4D97-AF65-F5344CB8AC3E}">
        <p14:creationId xmlns:p14="http://schemas.microsoft.com/office/powerpoint/2010/main" val="394893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19" y="22077"/>
            <a:ext cx="8229600" cy="58752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Recently Appointed CCMB Affiliate Faculty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334" y="0"/>
            <a:ext cx="592703" cy="7148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D0D71D-04FE-4E45-BD8D-BD58790167BD}"/>
              </a:ext>
            </a:extLst>
          </p:cNvPr>
          <p:cNvSpPr txBox="1"/>
          <p:nvPr/>
        </p:nvSpPr>
        <p:spPr>
          <a:xfrm>
            <a:off x="331304" y="1225689"/>
            <a:ext cx="84813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Those who joined between Aug 2019 – Aug 2020: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46575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Clowney, Josie (eff. 1/15/2020)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46575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Heemskerk, Idse (eff. 7/25/2019)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46575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Koutra, Danai (eff. 7/19/2019)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46575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Regier, Jeffrey (eff. 1/28/2020)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46575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Shi, Xu (eff. 1/15/2020)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46575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Srinivasan, Ashok (eff. 7/27/2020)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46575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Wilson, Thomas E. (eff. 12/20/2019)	*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346575" algn="l"/>
              </a:tabLst>
            </a:pPr>
            <a:endParaRPr lang="en-US" sz="1400" dirty="0"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 CCMB faculty members since August 2020: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46575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Gagnon-Bartsch, Johann (eff. 11/10/2020)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46575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Noll, Doug (eff. 8/23/2021)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46575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Rao, Rajesh (eff. 8/24/2020)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46575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Stidham, Ryan (eff. 12/3/2020)	*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46575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Vydiswaran, Vinod (eff. 5/7/2021)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346575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Ward, Kevin (eff. 8/25/2020)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  <a:p>
            <a:r>
              <a:rPr lang="en-US" sz="1600" dirty="0"/>
              <a:t>  *Already presented at weekly DCMB/CCMB seminar</a:t>
            </a:r>
          </a:p>
          <a:p>
            <a:r>
              <a:rPr lang="en-US" sz="1600" dirty="0"/>
              <a:t>**Scheduled to present at weekly DCMB/CCMB seminar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CCMB Affiliate Faculty (2019-2021)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334" y="0"/>
            <a:ext cx="592703" cy="714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C0C806-3250-4452-9B5D-FB7A88084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80" y="1058912"/>
            <a:ext cx="5512904" cy="1619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317156-C2B3-4821-9977-E01D55CCA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80" y="2838027"/>
            <a:ext cx="5314261" cy="17447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7F67A9-78F5-4779-83D7-7F9C9E1F0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80" y="4706269"/>
            <a:ext cx="5278737" cy="17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1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CCMB Affiliate Faculty (2019-2021)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334" y="0"/>
            <a:ext cx="592703" cy="714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A175B6-79F1-457C-8D73-5F66FDF6B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47" y="2702989"/>
            <a:ext cx="5883696" cy="1531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86917E-F271-4030-A072-86B16BD73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46" y="874643"/>
            <a:ext cx="5501489" cy="1788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700976-8C83-4C77-91C2-0543DFF5C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46" y="4277453"/>
            <a:ext cx="6172102" cy="178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9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CCMB Affiliate Faculty (2019-2021)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334" y="0"/>
            <a:ext cx="592703" cy="714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1ED6B3-F70C-4CDD-9C89-BFDABEA08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26" y="813477"/>
            <a:ext cx="4313961" cy="1866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92A9E2-B2E1-4035-BC6C-981B8F7C7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26" y="2725431"/>
            <a:ext cx="6056622" cy="18801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1A57D1-1E37-4619-B2CE-E2BD37168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26" y="4651235"/>
            <a:ext cx="4479613" cy="186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3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CCMB Affiliate Faculty (2019-2021)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334" y="0"/>
            <a:ext cx="592703" cy="7148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5EB43C-6C37-4BF4-9422-B7D332661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1" y="2614315"/>
            <a:ext cx="5067451" cy="1990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FE871D-46A0-4B6C-9DEA-56F38A695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41" y="826305"/>
            <a:ext cx="5466620" cy="1788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FD72C9-9783-420A-AB76-7F57D8BD5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41" y="4605099"/>
            <a:ext cx="5971558" cy="178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51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39390</TotalTime>
  <Words>1803</Words>
  <Application>Microsoft Office PowerPoint</Application>
  <PresentationFormat>On-screen Show (4:3)</PresentationFormat>
  <Paragraphs>246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Arial</vt:lpstr>
      <vt:lpstr>Bookman Old Style</vt:lpstr>
      <vt:lpstr>Calibri</vt:lpstr>
      <vt:lpstr>Calibri Light</vt:lpstr>
      <vt:lpstr>Century</vt:lpstr>
      <vt:lpstr>Corbel</vt:lpstr>
      <vt:lpstr>Rockwell</vt:lpstr>
      <vt:lpstr>Symbol</vt:lpstr>
      <vt:lpstr>Times New Roman</vt:lpstr>
      <vt:lpstr>Trebuchet MS</vt:lpstr>
      <vt:lpstr>Wingdings</vt:lpstr>
      <vt:lpstr>Wingdings 2</vt:lpstr>
      <vt:lpstr>Module</vt:lpstr>
      <vt:lpstr>1_Custom Design</vt:lpstr>
      <vt:lpstr>Damask</vt:lpstr>
      <vt:lpstr>Office Theme</vt:lpstr>
      <vt:lpstr>CCMB 2021 Fall Faculty Meeting</vt:lpstr>
      <vt:lpstr>CCMB 2021 Fall Faculty Meeting Agenda</vt:lpstr>
      <vt:lpstr>DCMB Faculty Headcount by Category</vt:lpstr>
      <vt:lpstr>CCMB Executive Committee</vt:lpstr>
      <vt:lpstr>Recently Appointed CCMB Affiliate Faculty</vt:lpstr>
      <vt:lpstr>New CCMB Affiliate Faculty (2019-2021)</vt:lpstr>
      <vt:lpstr>New CCMB Affiliate Faculty (2019-2021)</vt:lpstr>
      <vt:lpstr>New CCMB Affiliate Faculty (2019-2021)</vt:lpstr>
      <vt:lpstr>New CCMB Affiliate Faculty (2019-2021)</vt:lpstr>
      <vt:lpstr>New CCMB Affiliate Faculty (2019-2021)</vt:lpstr>
      <vt:lpstr> Incoming students!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Center for Computational Drug Discovery (C2D2) </vt:lpstr>
      <vt:lpstr>What is IUCRC?</vt:lpstr>
      <vt:lpstr>Main Objectives</vt:lpstr>
      <vt:lpstr>Welcome to The planning session!</vt:lpstr>
      <vt:lpstr>Data Science for Biomedical Scientists Training Program</vt:lpstr>
      <vt:lpstr>  Goals</vt:lpstr>
      <vt:lpstr>  Big Picture</vt:lpstr>
      <vt:lpstr>  Participants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Committee on Clinical Quality (CCQ)</dc:title>
  <dc:creator>Brian Athey</dc:creator>
  <cp:lastModifiedBy>Wiesner, Jane</cp:lastModifiedBy>
  <cp:revision>464</cp:revision>
  <cp:lastPrinted>2019-07-18T19:04:08Z</cp:lastPrinted>
  <dcterms:created xsi:type="dcterms:W3CDTF">1996-09-30T18:28:10Z</dcterms:created>
  <dcterms:modified xsi:type="dcterms:W3CDTF">2021-08-25T16:29:48Z</dcterms:modified>
</cp:coreProperties>
</file>