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8" r:id="rId3"/>
  </p:sldMasterIdLst>
  <p:notesMasterIdLst>
    <p:notesMasterId r:id="rId28"/>
  </p:notesMasterIdLst>
  <p:sldIdLst>
    <p:sldId id="724" r:id="rId4"/>
    <p:sldId id="717" r:id="rId5"/>
    <p:sldId id="258" r:id="rId6"/>
    <p:sldId id="828" r:id="rId7"/>
    <p:sldId id="827" r:id="rId8"/>
    <p:sldId id="730" r:id="rId9"/>
    <p:sldId id="427" r:id="rId10"/>
    <p:sldId id="426" r:id="rId11"/>
    <p:sldId id="263" r:id="rId12"/>
    <p:sldId id="264" r:id="rId13"/>
    <p:sldId id="270" r:id="rId14"/>
    <p:sldId id="259" r:id="rId15"/>
    <p:sldId id="257" r:id="rId16"/>
    <p:sldId id="761" r:id="rId17"/>
    <p:sldId id="759" r:id="rId18"/>
    <p:sldId id="760" r:id="rId19"/>
    <p:sldId id="826" r:id="rId20"/>
    <p:sldId id="829" r:id="rId21"/>
    <p:sldId id="462" r:id="rId22"/>
    <p:sldId id="343" r:id="rId23"/>
    <p:sldId id="372" r:id="rId24"/>
    <p:sldId id="746" r:id="rId25"/>
    <p:sldId id="731" r:id="rId26"/>
    <p:sldId id="733"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Lindsell" initials="CL" lastIdx="12" clrIdx="0">
    <p:extLst>
      <p:ext uri="{19B8F6BF-5375-455C-9EA6-DF929625EA0E}">
        <p15:presenceInfo xmlns:p15="http://schemas.microsoft.com/office/powerpoint/2012/main" userId="2bdf24a1e1e7bf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558"/>
  </p:normalViewPr>
  <p:slideViewPr>
    <p:cSldViewPr snapToGrid="0">
      <p:cViewPr varScale="1">
        <p:scale>
          <a:sx n="81" d="100"/>
          <a:sy n="81" d="100"/>
        </p:scale>
        <p:origin x="16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B0E6B-5747-4A2F-BAEB-50ED62D1E9E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8B6269EF-1CCD-434C-969B-B381A4A5DA9C}">
      <dgm:prSet phldrT="[Text]" custT="1"/>
      <dgm:spPr>
        <a:solidFill>
          <a:schemeClr val="accent6">
            <a:lumMod val="60000"/>
            <a:lumOff val="40000"/>
          </a:schemeClr>
        </a:solidFill>
      </dgm:spPr>
      <dgm:t>
        <a:bodyPr/>
        <a:lstStyle/>
        <a:p>
          <a:r>
            <a:rPr lang="en-US" sz="2800" i="0" dirty="0">
              <a:solidFill>
                <a:schemeClr val="tx1"/>
              </a:solidFill>
            </a:rPr>
            <a:t>T1</a:t>
          </a:r>
        </a:p>
      </dgm:t>
    </dgm:pt>
    <dgm:pt modelId="{A692160B-B6A5-452C-A234-51AAF169EA61}" type="parTrans" cxnId="{82F69D97-7E4E-4B79-AD0B-7497CD09C340}">
      <dgm:prSet/>
      <dgm:spPr/>
      <dgm:t>
        <a:bodyPr/>
        <a:lstStyle/>
        <a:p>
          <a:endParaRPr lang="en-US" sz="2800" i="0"/>
        </a:p>
      </dgm:t>
    </dgm:pt>
    <dgm:pt modelId="{AA41E556-B3C9-42B6-9F08-01EFE8D7D9D2}" type="sibTrans" cxnId="{82F69D97-7E4E-4B79-AD0B-7497CD09C340}">
      <dgm:prSet/>
      <dgm:spPr/>
      <dgm:t>
        <a:bodyPr/>
        <a:lstStyle/>
        <a:p>
          <a:endParaRPr lang="en-US" sz="2800" i="0"/>
        </a:p>
      </dgm:t>
    </dgm:pt>
    <dgm:pt modelId="{D5ACCDF2-53CF-4059-A4EF-488EEF419B37}">
      <dgm:prSet phldrT="[Text]" custT="1"/>
      <dgm:spPr>
        <a:solidFill>
          <a:schemeClr val="accent6">
            <a:lumMod val="60000"/>
            <a:lumOff val="40000"/>
          </a:schemeClr>
        </a:solidFill>
      </dgm:spPr>
      <dgm:t>
        <a:bodyPr/>
        <a:lstStyle/>
        <a:p>
          <a:r>
            <a:rPr lang="en-US" sz="2800" i="0" dirty="0">
              <a:solidFill>
                <a:schemeClr val="tx1"/>
              </a:solidFill>
            </a:rPr>
            <a:t>T2</a:t>
          </a:r>
        </a:p>
      </dgm:t>
    </dgm:pt>
    <dgm:pt modelId="{E6075181-0DC2-407E-9AC1-195EDD1FC505}" type="parTrans" cxnId="{6D33F14D-9BE4-4564-B19E-145016A72EA5}">
      <dgm:prSet/>
      <dgm:spPr/>
      <dgm:t>
        <a:bodyPr/>
        <a:lstStyle/>
        <a:p>
          <a:endParaRPr lang="en-US" sz="2800" i="0"/>
        </a:p>
      </dgm:t>
    </dgm:pt>
    <dgm:pt modelId="{756955FF-9AFE-4A85-A46D-02C7E8CDBC68}" type="sibTrans" cxnId="{6D33F14D-9BE4-4564-B19E-145016A72EA5}">
      <dgm:prSet/>
      <dgm:spPr/>
      <dgm:t>
        <a:bodyPr/>
        <a:lstStyle/>
        <a:p>
          <a:endParaRPr lang="en-US" sz="2800" i="0"/>
        </a:p>
      </dgm:t>
    </dgm:pt>
    <dgm:pt modelId="{68660B7D-C134-4A84-9FE0-0CA0AF5E49F0}">
      <dgm:prSet phldrT="[Text]" custT="1"/>
      <dgm:spPr>
        <a:solidFill>
          <a:schemeClr val="accent6">
            <a:lumMod val="60000"/>
            <a:lumOff val="40000"/>
          </a:schemeClr>
        </a:solidFill>
      </dgm:spPr>
      <dgm:t>
        <a:bodyPr/>
        <a:lstStyle/>
        <a:p>
          <a:r>
            <a:rPr lang="en-US" sz="2800" i="0" dirty="0">
              <a:solidFill>
                <a:schemeClr val="tx1"/>
              </a:solidFill>
            </a:rPr>
            <a:t>T3</a:t>
          </a:r>
        </a:p>
      </dgm:t>
    </dgm:pt>
    <dgm:pt modelId="{B66E6059-58E0-4672-A2E4-5DD05DE0482B}" type="sibTrans" cxnId="{2C97485C-1A26-48E2-804E-268EA676BAB1}">
      <dgm:prSet/>
      <dgm:spPr/>
      <dgm:t>
        <a:bodyPr/>
        <a:lstStyle/>
        <a:p>
          <a:endParaRPr lang="en-US" sz="2800" i="0"/>
        </a:p>
      </dgm:t>
    </dgm:pt>
    <dgm:pt modelId="{3FABFF9A-8C61-4C33-8337-D46B99F15543}" type="parTrans" cxnId="{2C97485C-1A26-48E2-804E-268EA676BAB1}">
      <dgm:prSet/>
      <dgm:spPr/>
      <dgm:t>
        <a:bodyPr/>
        <a:lstStyle/>
        <a:p>
          <a:endParaRPr lang="en-US" sz="2800" i="0"/>
        </a:p>
      </dgm:t>
    </dgm:pt>
    <dgm:pt modelId="{C57EEDFF-65D3-4059-B584-97E053F93171}" type="pres">
      <dgm:prSet presAssocID="{FA1B0E6B-5747-4A2F-BAEB-50ED62D1E9EF}" presName="Name0" presStyleCnt="0">
        <dgm:presLayoutVars>
          <dgm:dir/>
          <dgm:resizeHandles val="exact"/>
        </dgm:presLayoutVars>
      </dgm:prSet>
      <dgm:spPr/>
    </dgm:pt>
    <dgm:pt modelId="{EB8971D9-63B1-418B-8E82-515CCBFA646E}" type="pres">
      <dgm:prSet presAssocID="{8B6269EF-1CCD-434C-969B-B381A4A5DA9C}" presName="parTxOnly" presStyleLbl="node1" presStyleIdx="0" presStyleCnt="3">
        <dgm:presLayoutVars>
          <dgm:bulletEnabled val="1"/>
        </dgm:presLayoutVars>
      </dgm:prSet>
      <dgm:spPr/>
    </dgm:pt>
    <dgm:pt modelId="{15DF8B7A-D48F-47F4-881A-21ED6A7C6F81}" type="pres">
      <dgm:prSet presAssocID="{AA41E556-B3C9-42B6-9F08-01EFE8D7D9D2}" presName="parSpace" presStyleCnt="0"/>
      <dgm:spPr/>
    </dgm:pt>
    <dgm:pt modelId="{3CD5E427-A523-45A9-965A-2B324DBF6CE7}" type="pres">
      <dgm:prSet presAssocID="{D5ACCDF2-53CF-4059-A4EF-488EEF419B37}" presName="parTxOnly" presStyleLbl="node1" presStyleIdx="1" presStyleCnt="3">
        <dgm:presLayoutVars>
          <dgm:bulletEnabled val="1"/>
        </dgm:presLayoutVars>
      </dgm:prSet>
      <dgm:spPr/>
    </dgm:pt>
    <dgm:pt modelId="{0795BC5A-B401-4F45-B3AE-DB6D203C19EA}" type="pres">
      <dgm:prSet presAssocID="{756955FF-9AFE-4A85-A46D-02C7E8CDBC68}" presName="parSpace" presStyleCnt="0"/>
      <dgm:spPr/>
    </dgm:pt>
    <dgm:pt modelId="{891BBCD7-6B1D-4520-99D2-02C21C1E7430}" type="pres">
      <dgm:prSet presAssocID="{68660B7D-C134-4A84-9FE0-0CA0AF5E49F0}" presName="parTxOnly" presStyleLbl="node1" presStyleIdx="2" presStyleCnt="3">
        <dgm:presLayoutVars>
          <dgm:bulletEnabled val="1"/>
        </dgm:presLayoutVars>
      </dgm:prSet>
      <dgm:spPr/>
    </dgm:pt>
  </dgm:ptLst>
  <dgm:cxnLst>
    <dgm:cxn modelId="{D526A708-5090-4D6D-8E23-2F2345067691}" type="presOf" srcId="{D5ACCDF2-53CF-4059-A4EF-488EEF419B37}" destId="{3CD5E427-A523-45A9-965A-2B324DBF6CE7}" srcOrd="0" destOrd="0" presId="urn:microsoft.com/office/officeart/2005/8/layout/hChevron3"/>
    <dgm:cxn modelId="{2C97485C-1A26-48E2-804E-268EA676BAB1}" srcId="{FA1B0E6B-5747-4A2F-BAEB-50ED62D1E9EF}" destId="{68660B7D-C134-4A84-9FE0-0CA0AF5E49F0}" srcOrd="2" destOrd="0" parTransId="{3FABFF9A-8C61-4C33-8337-D46B99F15543}" sibTransId="{B66E6059-58E0-4672-A2E4-5DD05DE0482B}"/>
    <dgm:cxn modelId="{3E14CB4A-C795-4CA2-889A-9765BC16580F}" type="presOf" srcId="{FA1B0E6B-5747-4A2F-BAEB-50ED62D1E9EF}" destId="{C57EEDFF-65D3-4059-B584-97E053F93171}" srcOrd="0" destOrd="0" presId="urn:microsoft.com/office/officeart/2005/8/layout/hChevron3"/>
    <dgm:cxn modelId="{6D33F14D-9BE4-4564-B19E-145016A72EA5}" srcId="{FA1B0E6B-5747-4A2F-BAEB-50ED62D1E9EF}" destId="{D5ACCDF2-53CF-4059-A4EF-488EEF419B37}" srcOrd="1" destOrd="0" parTransId="{E6075181-0DC2-407E-9AC1-195EDD1FC505}" sibTransId="{756955FF-9AFE-4A85-A46D-02C7E8CDBC68}"/>
    <dgm:cxn modelId="{82F69D97-7E4E-4B79-AD0B-7497CD09C340}" srcId="{FA1B0E6B-5747-4A2F-BAEB-50ED62D1E9EF}" destId="{8B6269EF-1CCD-434C-969B-B381A4A5DA9C}" srcOrd="0" destOrd="0" parTransId="{A692160B-B6A5-452C-A234-51AAF169EA61}" sibTransId="{AA41E556-B3C9-42B6-9F08-01EFE8D7D9D2}"/>
    <dgm:cxn modelId="{F449D89C-B531-4449-B141-4781C6267161}" type="presOf" srcId="{68660B7D-C134-4A84-9FE0-0CA0AF5E49F0}" destId="{891BBCD7-6B1D-4520-99D2-02C21C1E7430}" srcOrd="0" destOrd="0" presId="urn:microsoft.com/office/officeart/2005/8/layout/hChevron3"/>
    <dgm:cxn modelId="{B1DB5EBE-E745-4B99-B989-2D96AFFAE9E4}" type="presOf" srcId="{8B6269EF-1CCD-434C-969B-B381A4A5DA9C}" destId="{EB8971D9-63B1-418B-8E82-515CCBFA646E}" srcOrd="0" destOrd="0" presId="urn:microsoft.com/office/officeart/2005/8/layout/hChevron3"/>
    <dgm:cxn modelId="{ECE1D360-FB78-4B51-B87F-10287512C2F4}" type="presParOf" srcId="{C57EEDFF-65D3-4059-B584-97E053F93171}" destId="{EB8971D9-63B1-418B-8E82-515CCBFA646E}" srcOrd="0" destOrd="0" presId="urn:microsoft.com/office/officeart/2005/8/layout/hChevron3"/>
    <dgm:cxn modelId="{26F34E7D-F74D-4AAF-809D-4DBDBFF37DC6}" type="presParOf" srcId="{C57EEDFF-65D3-4059-B584-97E053F93171}" destId="{15DF8B7A-D48F-47F4-881A-21ED6A7C6F81}" srcOrd="1" destOrd="0" presId="urn:microsoft.com/office/officeart/2005/8/layout/hChevron3"/>
    <dgm:cxn modelId="{09CCD423-75AB-4B19-8288-DC64CB84EB6B}" type="presParOf" srcId="{C57EEDFF-65D3-4059-B584-97E053F93171}" destId="{3CD5E427-A523-45A9-965A-2B324DBF6CE7}" srcOrd="2" destOrd="0" presId="urn:microsoft.com/office/officeart/2005/8/layout/hChevron3"/>
    <dgm:cxn modelId="{4F0AE69E-C517-474B-A916-265F8DF5E27F}" type="presParOf" srcId="{C57EEDFF-65D3-4059-B584-97E053F93171}" destId="{0795BC5A-B401-4F45-B3AE-DB6D203C19EA}" srcOrd="3" destOrd="0" presId="urn:microsoft.com/office/officeart/2005/8/layout/hChevron3"/>
    <dgm:cxn modelId="{8A4D845E-FF84-4242-A312-94925363AC38}" type="presParOf" srcId="{C57EEDFF-65D3-4059-B584-97E053F93171}" destId="{891BBCD7-6B1D-4520-99D2-02C21C1E743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B0E6B-5747-4A2F-BAEB-50ED62D1E9E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8B6269EF-1CCD-434C-969B-B381A4A5DA9C}">
      <dgm:prSet phldrT="[Text]" custT="1"/>
      <dgm:spPr>
        <a:solidFill>
          <a:schemeClr val="accent6">
            <a:lumMod val="60000"/>
            <a:lumOff val="40000"/>
          </a:schemeClr>
        </a:solidFill>
      </dgm:spPr>
      <dgm:t>
        <a:bodyPr/>
        <a:lstStyle/>
        <a:p>
          <a:r>
            <a:rPr lang="en-US" sz="2800" i="0" dirty="0">
              <a:solidFill>
                <a:schemeClr val="tx1"/>
              </a:solidFill>
            </a:rPr>
            <a:t>T1</a:t>
          </a:r>
        </a:p>
      </dgm:t>
    </dgm:pt>
    <dgm:pt modelId="{A692160B-B6A5-452C-A234-51AAF169EA61}" type="parTrans" cxnId="{82F69D97-7E4E-4B79-AD0B-7497CD09C340}">
      <dgm:prSet/>
      <dgm:spPr/>
      <dgm:t>
        <a:bodyPr/>
        <a:lstStyle/>
        <a:p>
          <a:endParaRPr lang="en-US" sz="2800" i="0"/>
        </a:p>
      </dgm:t>
    </dgm:pt>
    <dgm:pt modelId="{AA41E556-B3C9-42B6-9F08-01EFE8D7D9D2}" type="sibTrans" cxnId="{82F69D97-7E4E-4B79-AD0B-7497CD09C340}">
      <dgm:prSet/>
      <dgm:spPr/>
      <dgm:t>
        <a:bodyPr/>
        <a:lstStyle/>
        <a:p>
          <a:endParaRPr lang="en-US" sz="2800" i="0"/>
        </a:p>
      </dgm:t>
    </dgm:pt>
    <dgm:pt modelId="{D5ACCDF2-53CF-4059-A4EF-488EEF419B37}">
      <dgm:prSet phldrT="[Text]" custT="1"/>
      <dgm:spPr>
        <a:solidFill>
          <a:schemeClr val="accent6">
            <a:lumMod val="60000"/>
            <a:lumOff val="40000"/>
          </a:schemeClr>
        </a:solidFill>
      </dgm:spPr>
      <dgm:t>
        <a:bodyPr/>
        <a:lstStyle/>
        <a:p>
          <a:r>
            <a:rPr lang="en-US" sz="2800" i="0" dirty="0">
              <a:solidFill>
                <a:schemeClr val="tx1"/>
              </a:solidFill>
            </a:rPr>
            <a:t>T2</a:t>
          </a:r>
        </a:p>
      </dgm:t>
    </dgm:pt>
    <dgm:pt modelId="{E6075181-0DC2-407E-9AC1-195EDD1FC505}" type="parTrans" cxnId="{6D33F14D-9BE4-4564-B19E-145016A72EA5}">
      <dgm:prSet/>
      <dgm:spPr/>
      <dgm:t>
        <a:bodyPr/>
        <a:lstStyle/>
        <a:p>
          <a:endParaRPr lang="en-US" sz="2800" i="0"/>
        </a:p>
      </dgm:t>
    </dgm:pt>
    <dgm:pt modelId="{756955FF-9AFE-4A85-A46D-02C7E8CDBC68}" type="sibTrans" cxnId="{6D33F14D-9BE4-4564-B19E-145016A72EA5}">
      <dgm:prSet/>
      <dgm:spPr/>
      <dgm:t>
        <a:bodyPr/>
        <a:lstStyle/>
        <a:p>
          <a:endParaRPr lang="en-US" sz="2800" i="0"/>
        </a:p>
      </dgm:t>
    </dgm:pt>
    <dgm:pt modelId="{68660B7D-C134-4A84-9FE0-0CA0AF5E49F0}">
      <dgm:prSet phldrT="[Text]" custT="1"/>
      <dgm:spPr>
        <a:solidFill>
          <a:schemeClr val="accent6">
            <a:lumMod val="60000"/>
            <a:lumOff val="40000"/>
          </a:schemeClr>
        </a:solidFill>
      </dgm:spPr>
      <dgm:t>
        <a:bodyPr/>
        <a:lstStyle/>
        <a:p>
          <a:r>
            <a:rPr lang="en-US" sz="2800" i="0" dirty="0">
              <a:solidFill>
                <a:schemeClr val="tx1"/>
              </a:solidFill>
            </a:rPr>
            <a:t>T3</a:t>
          </a:r>
        </a:p>
      </dgm:t>
    </dgm:pt>
    <dgm:pt modelId="{B66E6059-58E0-4672-A2E4-5DD05DE0482B}" type="sibTrans" cxnId="{2C97485C-1A26-48E2-804E-268EA676BAB1}">
      <dgm:prSet/>
      <dgm:spPr/>
      <dgm:t>
        <a:bodyPr/>
        <a:lstStyle/>
        <a:p>
          <a:endParaRPr lang="en-US" sz="2800" i="0"/>
        </a:p>
      </dgm:t>
    </dgm:pt>
    <dgm:pt modelId="{3FABFF9A-8C61-4C33-8337-D46B99F15543}" type="parTrans" cxnId="{2C97485C-1A26-48E2-804E-268EA676BAB1}">
      <dgm:prSet/>
      <dgm:spPr/>
      <dgm:t>
        <a:bodyPr/>
        <a:lstStyle/>
        <a:p>
          <a:endParaRPr lang="en-US" sz="2800" i="0"/>
        </a:p>
      </dgm:t>
    </dgm:pt>
    <dgm:pt modelId="{C57EEDFF-65D3-4059-B584-97E053F93171}" type="pres">
      <dgm:prSet presAssocID="{FA1B0E6B-5747-4A2F-BAEB-50ED62D1E9EF}" presName="Name0" presStyleCnt="0">
        <dgm:presLayoutVars>
          <dgm:dir/>
          <dgm:resizeHandles val="exact"/>
        </dgm:presLayoutVars>
      </dgm:prSet>
      <dgm:spPr/>
    </dgm:pt>
    <dgm:pt modelId="{EB8971D9-63B1-418B-8E82-515CCBFA646E}" type="pres">
      <dgm:prSet presAssocID="{8B6269EF-1CCD-434C-969B-B381A4A5DA9C}" presName="parTxOnly" presStyleLbl="node1" presStyleIdx="0" presStyleCnt="3">
        <dgm:presLayoutVars>
          <dgm:bulletEnabled val="1"/>
        </dgm:presLayoutVars>
      </dgm:prSet>
      <dgm:spPr/>
    </dgm:pt>
    <dgm:pt modelId="{15DF8B7A-D48F-47F4-881A-21ED6A7C6F81}" type="pres">
      <dgm:prSet presAssocID="{AA41E556-B3C9-42B6-9F08-01EFE8D7D9D2}" presName="parSpace" presStyleCnt="0"/>
      <dgm:spPr/>
    </dgm:pt>
    <dgm:pt modelId="{3CD5E427-A523-45A9-965A-2B324DBF6CE7}" type="pres">
      <dgm:prSet presAssocID="{D5ACCDF2-53CF-4059-A4EF-488EEF419B37}" presName="parTxOnly" presStyleLbl="node1" presStyleIdx="1" presStyleCnt="3">
        <dgm:presLayoutVars>
          <dgm:bulletEnabled val="1"/>
        </dgm:presLayoutVars>
      </dgm:prSet>
      <dgm:spPr/>
    </dgm:pt>
    <dgm:pt modelId="{0795BC5A-B401-4F45-B3AE-DB6D203C19EA}" type="pres">
      <dgm:prSet presAssocID="{756955FF-9AFE-4A85-A46D-02C7E8CDBC68}" presName="parSpace" presStyleCnt="0"/>
      <dgm:spPr/>
    </dgm:pt>
    <dgm:pt modelId="{891BBCD7-6B1D-4520-99D2-02C21C1E7430}" type="pres">
      <dgm:prSet presAssocID="{68660B7D-C134-4A84-9FE0-0CA0AF5E49F0}" presName="parTxOnly" presStyleLbl="node1" presStyleIdx="2" presStyleCnt="3">
        <dgm:presLayoutVars>
          <dgm:bulletEnabled val="1"/>
        </dgm:presLayoutVars>
      </dgm:prSet>
      <dgm:spPr/>
    </dgm:pt>
  </dgm:ptLst>
  <dgm:cxnLst>
    <dgm:cxn modelId="{D526A708-5090-4D6D-8E23-2F2345067691}" type="presOf" srcId="{D5ACCDF2-53CF-4059-A4EF-488EEF419B37}" destId="{3CD5E427-A523-45A9-965A-2B324DBF6CE7}" srcOrd="0" destOrd="0" presId="urn:microsoft.com/office/officeart/2005/8/layout/hChevron3"/>
    <dgm:cxn modelId="{2C97485C-1A26-48E2-804E-268EA676BAB1}" srcId="{FA1B0E6B-5747-4A2F-BAEB-50ED62D1E9EF}" destId="{68660B7D-C134-4A84-9FE0-0CA0AF5E49F0}" srcOrd="2" destOrd="0" parTransId="{3FABFF9A-8C61-4C33-8337-D46B99F15543}" sibTransId="{B66E6059-58E0-4672-A2E4-5DD05DE0482B}"/>
    <dgm:cxn modelId="{3E14CB4A-C795-4CA2-889A-9765BC16580F}" type="presOf" srcId="{FA1B0E6B-5747-4A2F-BAEB-50ED62D1E9EF}" destId="{C57EEDFF-65D3-4059-B584-97E053F93171}" srcOrd="0" destOrd="0" presId="urn:microsoft.com/office/officeart/2005/8/layout/hChevron3"/>
    <dgm:cxn modelId="{6D33F14D-9BE4-4564-B19E-145016A72EA5}" srcId="{FA1B0E6B-5747-4A2F-BAEB-50ED62D1E9EF}" destId="{D5ACCDF2-53CF-4059-A4EF-488EEF419B37}" srcOrd="1" destOrd="0" parTransId="{E6075181-0DC2-407E-9AC1-195EDD1FC505}" sibTransId="{756955FF-9AFE-4A85-A46D-02C7E8CDBC68}"/>
    <dgm:cxn modelId="{82F69D97-7E4E-4B79-AD0B-7497CD09C340}" srcId="{FA1B0E6B-5747-4A2F-BAEB-50ED62D1E9EF}" destId="{8B6269EF-1CCD-434C-969B-B381A4A5DA9C}" srcOrd="0" destOrd="0" parTransId="{A692160B-B6A5-452C-A234-51AAF169EA61}" sibTransId="{AA41E556-B3C9-42B6-9F08-01EFE8D7D9D2}"/>
    <dgm:cxn modelId="{F449D89C-B531-4449-B141-4781C6267161}" type="presOf" srcId="{68660B7D-C134-4A84-9FE0-0CA0AF5E49F0}" destId="{891BBCD7-6B1D-4520-99D2-02C21C1E7430}" srcOrd="0" destOrd="0" presId="urn:microsoft.com/office/officeart/2005/8/layout/hChevron3"/>
    <dgm:cxn modelId="{B1DB5EBE-E745-4B99-B989-2D96AFFAE9E4}" type="presOf" srcId="{8B6269EF-1CCD-434C-969B-B381A4A5DA9C}" destId="{EB8971D9-63B1-418B-8E82-515CCBFA646E}" srcOrd="0" destOrd="0" presId="urn:microsoft.com/office/officeart/2005/8/layout/hChevron3"/>
    <dgm:cxn modelId="{ECE1D360-FB78-4B51-B87F-10287512C2F4}" type="presParOf" srcId="{C57EEDFF-65D3-4059-B584-97E053F93171}" destId="{EB8971D9-63B1-418B-8E82-515CCBFA646E}" srcOrd="0" destOrd="0" presId="urn:microsoft.com/office/officeart/2005/8/layout/hChevron3"/>
    <dgm:cxn modelId="{26F34E7D-F74D-4AAF-809D-4DBDBFF37DC6}" type="presParOf" srcId="{C57EEDFF-65D3-4059-B584-97E053F93171}" destId="{15DF8B7A-D48F-47F4-881A-21ED6A7C6F81}" srcOrd="1" destOrd="0" presId="urn:microsoft.com/office/officeart/2005/8/layout/hChevron3"/>
    <dgm:cxn modelId="{09CCD423-75AB-4B19-8288-DC64CB84EB6B}" type="presParOf" srcId="{C57EEDFF-65D3-4059-B584-97E053F93171}" destId="{3CD5E427-A523-45A9-965A-2B324DBF6CE7}" srcOrd="2" destOrd="0" presId="urn:microsoft.com/office/officeart/2005/8/layout/hChevron3"/>
    <dgm:cxn modelId="{4F0AE69E-C517-474B-A916-265F8DF5E27F}" type="presParOf" srcId="{C57EEDFF-65D3-4059-B584-97E053F93171}" destId="{0795BC5A-B401-4F45-B3AE-DB6D203C19EA}" srcOrd="3" destOrd="0" presId="urn:microsoft.com/office/officeart/2005/8/layout/hChevron3"/>
    <dgm:cxn modelId="{8A4D845E-FF84-4242-A312-94925363AC38}" type="presParOf" srcId="{C57EEDFF-65D3-4059-B584-97E053F93171}" destId="{891BBCD7-6B1D-4520-99D2-02C21C1E743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D0C4BF-DF0B-4415-913C-2CA574A2EAC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AFE0597-A4C0-4166-BF71-7DC14F90A7A3}">
      <dgm:prSet phldrT="[Text]"/>
      <dgm:spPr/>
      <dgm:t>
        <a:bodyPr/>
        <a:lstStyle/>
        <a:p>
          <a:r>
            <a:rPr lang="en-US" dirty="0"/>
            <a:t>Research and Development</a:t>
          </a:r>
        </a:p>
      </dgm:t>
    </dgm:pt>
    <dgm:pt modelId="{67A99851-0C0A-41D4-A206-CC202C8C83B3}" type="parTrans" cxnId="{50926001-1F03-4846-8EAF-A20162566C5F}">
      <dgm:prSet/>
      <dgm:spPr/>
      <dgm:t>
        <a:bodyPr/>
        <a:lstStyle/>
        <a:p>
          <a:endParaRPr lang="en-US"/>
        </a:p>
      </dgm:t>
    </dgm:pt>
    <dgm:pt modelId="{542B9602-E530-4A6A-800A-4F3E2AC619FB}" type="sibTrans" cxnId="{50926001-1F03-4846-8EAF-A20162566C5F}">
      <dgm:prSet/>
      <dgm:spPr/>
      <dgm:t>
        <a:bodyPr/>
        <a:lstStyle/>
        <a:p>
          <a:endParaRPr lang="en-US"/>
        </a:p>
      </dgm:t>
    </dgm:pt>
    <dgm:pt modelId="{A20ED35D-AC5A-489E-B1DE-542BC56FB53C}">
      <dgm:prSet phldrT="[Text]"/>
      <dgm:spPr/>
      <dgm:t>
        <a:bodyPr/>
        <a:lstStyle/>
        <a:p>
          <a:r>
            <a:rPr lang="en-US" dirty="0"/>
            <a:t>Obtain Research Data</a:t>
          </a:r>
        </a:p>
      </dgm:t>
    </dgm:pt>
    <dgm:pt modelId="{FD98A16C-8E4D-4FE1-81F8-33498F062557}" type="parTrans" cxnId="{81A3EA68-9404-4F65-9937-C1CC134CF1D0}">
      <dgm:prSet/>
      <dgm:spPr/>
      <dgm:t>
        <a:bodyPr/>
        <a:lstStyle/>
        <a:p>
          <a:endParaRPr lang="en-US"/>
        </a:p>
      </dgm:t>
    </dgm:pt>
    <dgm:pt modelId="{137D57EC-9906-4999-A593-353ACD915B51}" type="sibTrans" cxnId="{81A3EA68-9404-4F65-9937-C1CC134CF1D0}">
      <dgm:prSet/>
      <dgm:spPr/>
      <dgm:t>
        <a:bodyPr/>
        <a:lstStyle/>
        <a:p>
          <a:endParaRPr lang="en-US"/>
        </a:p>
      </dgm:t>
    </dgm:pt>
    <dgm:pt modelId="{D3D3CDA2-0F36-48F2-B9B5-6878DC06CD37}">
      <dgm:prSet phldrT="[Text]"/>
      <dgm:spPr/>
      <dgm:t>
        <a:bodyPr/>
        <a:lstStyle/>
        <a:p>
          <a:r>
            <a:rPr lang="en-US" dirty="0"/>
            <a:t>Develop Algorithms</a:t>
          </a:r>
        </a:p>
      </dgm:t>
    </dgm:pt>
    <dgm:pt modelId="{8A82902D-20C6-439B-A80E-8855707CBD1A}" type="parTrans" cxnId="{1B058AAF-4417-4D1C-B71A-1E70021FDBDB}">
      <dgm:prSet/>
      <dgm:spPr/>
      <dgm:t>
        <a:bodyPr/>
        <a:lstStyle/>
        <a:p>
          <a:endParaRPr lang="en-US"/>
        </a:p>
      </dgm:t>
    </dgm:pt>
    <dgm:pt modelId="{78ABF234-1E30-4C2E-B107-C39736495CFC}" type="sibTrans" cxnId="{1B058AAF-4417-4D1C-B71A-1E70021FDBDB}">
      <dgm:prSet/>
      <dgm:spPr/>
      <dgm:t>
        <a:bodyPr/>
        <a:lstStyle/>
        <a:p>
          <a:endParaRPr lang="en-US"/>
        </a:p>
      </dgm:t>
    </dgm:pt>
    <dgm:pt modelId="{7AEEC4D2-EAE2-4613-BB3E-6CF75BBCA078}">
      <dgm:prSet phldrT="[Text]"/>
      <dgm:spPr/>
      <dgm:t>
        <a:bodyPr/>
        <a:lstStyle/>
        <a:p>
          <a:r>
            <a:rPr lang="en-US" dirty="0"/>
            <a:t>Replicate</a:t>
          </a:r>
        </a:p>
      </dgm:t>
    </dgm:pt>
    <dgm:pt modelId="{D79B6645-2F61-4F13-8FC7-0C185A12D39C}" type="parTrans" cxnId="{6CD8EDFE-9D9C-45E8-AA9C-C76F4556FAA5}">
      <dgm:prSet/>
      <dgm:spPr/>
      <dgm:t>
        <a:bodyPr/>
        <a:lstStyle/>
        <a:p>
          <a:endParaRPr lang="en-US"/>
        </a:p>
      </dgm:t>
    </dgm:pt>
    <dgm:pt modelId="{5B5B6DFE-4E0C-4CA7-9CF1-B8C6B8BB82CB}" type="sibTrans" cxnId="{6CD8EDFE-9D9C-45E8-AA9C-C76F4556FAA5}">
      <dgm:prSet/>
      <dgm:spPr/>
      <dgm:t>
        <a:bodyPr/>
        <a:lstStyle/>
        <a:p>
          <a:endParaRPr lang="en-US"/>
        </a:p>
      </dgm:t>
    </dgm:pt>
    <dgm:pt modelId="{02A9B19D-73F1-439A-8F80-B60DDB02AECE}">
      <dgm:prSet phldrT="[Text]"/>
      <dgm:spPr/>
      <dgm:t>
        <a:bodyPr/>
        <a:lstStyle/>
        <a:p>
          <a:r>
            <a:rPr lang="en-US" dirty="0"/>
            <a:t>Define Characteristics of Patterns &amp; Clinical Settings</a:t>
          </a:r>
        </a:p>
      </dgm:t>
    </dgm:pt>
    <dgm:pt modelId="{7DF3917F-E750-46A3-9571-D22038BC067C}" type="parTrans" cxnId="{2918DD80-71F6-4E99-B611-567E7D2AE542}">
      <dgm:prSet/>
      <dgm:spPr/>
      <dgm:t>
        <a:bodyPr/>
        <a:lstStyle/>
        <a:p>
          <a:endParaRPr lang="en-US"/>
        </a:p>
      </dgm:t>
    </dgm:pt>
    <dgm:pt modelId="{7E09116E-C818-491B-845E-475110CABA8F}" type="sibTrans" cxnId="{2918DD80-71F6-4E99-B611-567E7D2AE542}">
      <dgm:prSet/>
      <dgm:spPr/>
      <dgm:t>
        <a:bodyPr/>
        <a:lstStyle/>
        <a:p>
          <a:endParaRPr lang="en-US"/>
        </a:p>
      </dgm:t>
    </dgm:pt>
    <dgm:pt modelId="{C800040B-368E-4C1B-BCD0-469E2E9DCE1E}">
      <dgm:prSet phldrT="[Text]"/>
      <dgm:spPr/>
      <dgm:t>
        <a:bodyPr/>
        <a:lstStyle/>
        <a:p>
          <a:r>
            <a:rPr lang="en-US" dirty="0"/>
            <a:t>Identify Like Patients</a:t>
          </a:r>
        </a:p>
      </dgm:t>
    </dgm:pt>
    <dgm:pt modelId="{FF5DEBB3-7B6F-4108-80C3-0B00C39D80C8}" type="parTrans" cxnId="{3FC88114-1F50-457E-9EE2-410C48E2EA09}">
      <dgm:prSet/>
      <dgm:spPr/>
      <dgm:t>
        <a:bodyPr/>
        <a:lstStyle/>
        <a:p>
          <a:endParaRPr lang="en-US"/>
        </a:p>
      </dgm:t>
    </dgm:pt>
    <dgm:pt modelId="{CC0F75B3-9B17-4314-99C3-EABAC943391E}" type="sibTrans" cxnId="{3FC88114-1F50-457E-9EE2-410C48E2EA09}">
      <dgm:prSet/>
      <dgm:spPr/>
      <dgm:t>
        <a:bodyPr/>
        <a:lstStyle/>
        <a:p>
          <a:endParaRPr lang="en-US"/>
        </a:p>
      </dgm:t>
    </dgm:pt>
    <dgm:pt modelId="{F50D2906-6D01-4F44-8DBF-A1CE1162401A}">
      <dgm:prSet phldrT="[Text]"/>
      <dgm:spPr/>
      <dgm:t>
        <a:bodyPr/>
        <a:lstStyle/>
        <a:p>
          <a:r>
            <a:rPr lang="en-US" dirty="0"/>
            <a:t>Design, Test &amp; Deploy</a:t>
          </a:r>
        </a:p>
      </dgm:t>
    </dgm:pt>
    <dgm:pt modelId="{31C4F973-CF67-4019-95A3-F4BEAB1ADDAB}" type="parTrans" cxnId="{729758E8-BDAA-4E44-9C61-118AD731C490}">
      <dgm:prSet/>
      <dgm:spPr/>
      <dgm:t>
        <a:bodyPr/>
        <a:lstStyle/>
        <a:p>
          <a:endParaRPr lang="en-US"/>
        </a:p>
      </dgm:t>
    </dgm:pt>
    <dgm:pt modelId="{C6C6C7B4-5B5B-450E-981D-8BB785CF268E}" type="sibTrans" cxnId="{729758E8-BDAA-4E44-9C61-118AD731C490}">
      <dgm:prSet/>
      <dgm:spPr/>
      <dgm:t>
        <a:bodyPr/>
        <a:lstStyle/>
        <a:p>
          <a:endParaRPr lang="en-US"/>
        </a:p>
      </dgm:t>
    </dgm:pt>
    <dgm:pt modelId="{8514F36B-E986-40EF-9950-2D2785A8D92A}">
      <dgm:prSet phldrT="[Text]"/>
      <dgm:spPr/>
      <dgm:t>
        <a:bodyPr/>
        <a:lstStyle/>
        <a:p>
          <a:r>
            <a:rPr lang="en-US" dirty="0"/>
            <a:t>Design the Deployment Platform</a:t>
          </a:r>
        </a:p>
      </dgm:t>
    </dgm:pt>
    <dgm:pt modelId="{017E7902-F072-4555-8FEE-2EBB3253319F}" type="parTrans" cxnId="{09CF640C-66EF-43E1-86FD-DAB5DB61D960}">
      <dgm:prSet/>
      <dgm:spPr/>
      <dgm:t>
        <a:bodyPr/>
        <a:lstStyle/>
        <a:p>
          <a:endParaRPr lang="en-US"/>
        </a:p>
      </dgm:t>
    </dgm:pt>
    <dgm:pt modelId="{147748F0-7349-4019-8AFB-2B606D668203}" type="sibTrans" cxnId="{09CF640C-66EF-43E1-86FD-DAB5DB61D960}">
      <dgm:prSet/>
      <dgm:spPr/>
      <dgm:t>
        <a:bodyPr/>
        <a:lstStyle/>
        <a:p>
          <a:endParaRPr lang="en-US"/>
        </a:p>
      </dgm:t>
    </dgm:pt>
    <dgm:pt modelId="{D148F709-FA39-46CA-95F4-681724F57DB9}">
      <dgm:prSet phldrT="[Text]"/>
      <dgm:spPr/>
      <dgm:t>
        <a:bodyPr/>
        <a:lstStyle/>
        <a:p>
          <a:r>
            <a:rPr lang="en-US" dirty="0"/>
            <a:t>Test Usability &amp; Feasibility for Operational Deployment</a:t>
          </a:r>
        </a:p>
      </dgm:t>
    </dgm:pt>
    <dgm:pt modelId="{00A60CBE-4181-443F-8F65-91510B78E821}" type="parTrans" cxnId="{9A3CBAD7-6EB8-43EA-AF6B-D1491CD9664A}">
      <dgm:prSet/>
      <dgm:spPr/>
      <dgm:t>
        <a:bodyPr/>
        <a:lstStyle/>
        <a:p>
          <a:endParaRPr lang="en-US"/>
        </a:p>
      </dgm:t>
    </dgm:pt>
    <dgm:pt modelId="{47400DEA-4EF9-4DF9-9DBE-8C6635710C8C}" type="sibTrans" cxnId="{9A3CBAD7-6EB8-43EA-AF6B-D1491CD9664A}">
      <dgm:prSet/>
      <dgm:spPr/>
      <dgm:t>
        <a:bodyPr/>
        <a:lstStyle/>
        <a:p>
          <a:endParaRPr lang="en-US"/>
        </a:p>
      </dgm:t>
    </dgm:pt>
    <dgm:pt modelId="{E576228D-8748-4AD1-8BBD-5E4D38B39504}">
      <dgm:prSet phldrT="[Text]"/>
      <dgm:spPr/>
      <dgm:t>
        <a:bodyPr/>
        <a:lstStyle/>
        <a:p>
          <a:r>
            <a:rPr lang="en-US" dirty="0"/>
            <a:t>Early Validation</a:t>
          </a:r>
        </a:p>
      </dgm:t>
    </dgm:pt>
    <dgm:pt modelId="{04C58007-9493-469D-945B-206AC84F1464}" type="parTrans" cxnId="{56FABC20-1181-4CED-A944-6D300D0DB760}">
      <dgm:prSet/>
      <dgm:spPr/>
      <dgm:t>
        <a:bodyPr/>
        <a:lstStyle/>
        <a:p>
          <a:endParaRPr lang="en-US"/>
        </a:p>
      </dgm:t>
    </dgm:pt>
    <dgm:pt modelId="{6EDE821D-2881-4178-9B2B-C3EA25F0DE1A}" type="sibTrans" cxnId="{56FABC20-1181-4CED-A944-6D300D0DB760}">
      <dgm:prSet/>
      <dgm:spPr/>
      <dgm:t>
        <a:bodyPr/>
        <a:lstStyle/>
        <a:p>
          <a:endParaRPr lang="en-US"/>
        </a:p>
      </dgm:t>
    </dgm:pt>
    <dgm:pt modelId="{0D900448-75BA-4FD2-8ED6-2A9F299A4E9A}">
      <dgm:prSet phldrT="[Text]"/>
      <dgm:spPr/>
      <dgm:t>
        <a:bodyPr/>
        <a:lstStyle/>
        <a:p>
          <a:r>
            <a:rPr lang="en-US" dirty="0"/>
            <a:t>“Replicate” in silico</a:t>
          </a:r>
        </a:p>
      </dgm:t>
    </dgm:pt>
    <dgm:pt modelId="{ED637CDA-9605-4370-87E9-1024ECABD116}" type="parTrans" cxnId="{9A6AB6EF-2F8D-4209-B118-D8FDCDD6AAC4}">
      <dgm:prSet/>
      <dgm:spPr/>
      <dgm:t>
        <a:bodyPr/>
        <a:lstStyle/>
        <a:p>
          <a:endParaRPr lang="en-US"/>
        </a:p>
      </dgm:t>
    </dgm:pt>
    <dgm:pt modelId="{38EC8610-DB80-431E-B0DB-9DAC848AEFD2}" type="sibTrans" cxnId="{9A6AB6EF-2F8D-4209-B118-D8FDCDD6AAC4}">
      <dgm:prSet/>
      <dgm:spPr/>
      <dgm:t>
        <a:bodyPr/>
        <a:lstStyle/>
        <a:p>
          <a:endParaRPr lang="en-US"/>
        </a:p>
      </dgm:t>
    </dgm:pt>
    <dgm:pt modelId="{2F42C2EA-6957-433E-835D-198DD24B617D}">
      <dgm:prSet phldrT="[Text]"/>
      <dgm:spPr/>
      <dgm:t>
        <a:bodyPr/>
        <a:lstStyle/>
        <a:p>
          <a:r>
            <a:rPr lang="en-US" dirty="0"/>
            <a:t>Create Operational Deployment Platform</a:t>
          </a:r>
        </a:p>
      </dgm:t>
    </dgm:pt>
    <dgm:pt modelId="{DC080B25-E7DB-407A-81BB-C71E96B3FDBB}" type="parTrans" cxnId="{3C0B5672-5E90-46CA-BAEA-86934FC206D8}">
      <dgm:prSet/>
      <dgm:spPr/>
      <dgm:t>
        <a:bodyPr/>
        <a:lstStyle/>
        <a:p>
          <a:endParaRPr lang="en-US"/>
        </a:p>
      </dgm:t>
    </dgm:pt>
    <dgm:pt modelId="{C5A2ACE6-8677-4715-A6B5-AD9989B2ECA7}" type="sibTrans" cxnId="{3C0B5672-5E90-46CA-BAEA-86934FC206D8}">
      <dgm:prSet/>
      <dgm:spPr/>
      <dgm:t>
        <a:bodyPr/>
        <a:lstStyle/>
        <a:p>
          <a:endParaRPr lang="en-US"/>
        </a:p>
      </dgm:t>
    </dgm:pt>
    <dgm:pt modelId="{98201ED7-D5CA-4342-9D6F-EDB07FF3D65F}">
      <dgm:prSet phldrT="[Text]"/>
      <dgm:spPr/>
      <dgm:t>
        <a:bodyPr/>
        <a:lstStyle/>
        <a:p>
          <a:r>
            <a:rPr lang="en-US" dirty="0"/>
            <a:t>Improve The Outcome</a:t>
          </a:r>
        </a:p>
      </dgm:t>
    </dgm:pt>
    <dgm:pt modelId="{F8C310C1-81BE-4757-9D99-C25C636EDF7F}" type="parTrans" cxnId="{97ADCD17-DAF3-4B6E-8C8F-4D926BC89849}">
      <dgm:prSet/>
      <dgm:spPr/>
      <dgm:t>
        <a:bodyPr/>
        <a:lstStyle/>
        <a:p>
          <a:endParaRPr lang="en-US"/>
        </a:p>
      </dgm:t>
    </dgm:pt>
    <dgm:pt modelId="{AC18F080-2B1C-4D38-9260-268B4DF8E200}" type="sibTrans" cxnId="{97ADCD17-DAF3-4B6E-8C8F-4D926BC89849}">
      <dgm:prSet/>
      <dgm:spPr/>
      <dgm:t>
        <a:bodyPr/>
        <a:lstStyle/>
        <a:p>
          <a:endParaRPr lang="en-US"/>
        </a:p>
      </dgm:t>
    </dgm:pt>
    <dgm:pt modelId="{E431792E-3FA5-4FE1-985B-F1A37FABE9E4}">
      <dgm:prSet phldrT="[Text]"/>
      <dgm:spPr/>
      <dgm:t>
        <a:bodyPr/>
        <a:lstStyle/>
        <a:p>
          <a:r>
            <a:rPr lang="en-US" dirty="0"/>
            <a:t>Implement Operational Deployment Platform</a:t>
          </a:r>
        </a:p>
      </dgm:t>
    </dgm:pt>
    <dgm:pt modelId="{5FDC72F6-C870-4302-BCF6-C3C99047B19E}" type="parTrans" cxnId="{D55057FC-3460-4745-A454-62FBFC66CDAE}">
      <dgm:prSet/>
      <dgm:spPr/>
      <dgm:t>
        <a:bodyPr/>
        <a:lstStyle/>
        <a:p>
          <a:endParaRPr lang="en-US"/>
        </a:p>
      </dgm:t>
    </dgm:pt>
    <dgm:pt modelId="{3575CFFA-7588-4308-AFC4-783DFC8D47C9}" type="sibTrans" cxnId="{D55057FC-3460-4745-A454-62FBFC66CDAE}">
      <dgm:prSet/>
      <dgm:spPr/>
      <dgm:t>
        <a:bodyPr/>
        <a:lstStyle/>
        <a:p>
          <a:endParaRPr lang="en-US"/>
        </a:p>
      </dgm:t>
    </dgm:pt>
    <dgm:pt modelId="{AE3FA54F-A436-470C-B788-D9DE9D15441F}">
      <dgm:prSet phldrT="[Text]"/>
      <dgm:spPr/>
      <dgm:t>
        <a:bodyPr/>
        <a:lstStyle/>
        <a:p>
          <a:r>
            <a:rPr lang="en-US" dirty="0"/>
            <a:t>Pragmatic Trial</a:t>
          </a:r>
        </a:p>
      </dgm:t>
    </dgm:pt>
    <dgm:pt modelId="{67D66E92-6371-4EDD-B2B8-AC739D25873C}" type="parTrans" cxnId="{23D7960B-F3C7-47CE-BBED-E4A5115C7780}">
      <dgm:prSet/>
      <dgm:spPr/>
      <dgm:t>
        <a:bodyPr/>
        <a:lstStyle/>
        <a:p>
          <a:endParaRPr lang="en-US"/>
        </a:p>
      </dgm:t>
    </dgm:pt>
    <dgm:pt modelId="{DDE83977-758D-450F-8AA2-7952882F298E}" type="sibTrans" cxnId="{23D7960B-F3C7-47CE-BBED-E4A5115C7780}">
      <dgm:prSet/>
      <dgm:spPr/>
      <dgm:t>
        <a:bodyPr/>
        <a:lstStyle/>
        <a:p>
          <a:endParaRPr lang="en-US"/>
        </a:p>
      </dgm:t>
    </dgm:pt>
    <dgm:pt modelId="{08C61F86-6D44-4A48-9CD4-4380CC8106A4}">
      <dgm:prSet phldrT="[Text]"/>
      <dgm:spPr/>
      <dgm:t>
        <a:bodyPr/>
        <a:lstStyle/>
        <a:p>
          <a:r>
            <a:rPr lang="en-US" dirty="0"/>
            <a:t>Implement Algorithm-Guided Practice System Wide</a:t>
          </a:r>
        </a:p>
      </dgm:t>
    </dgm:pt>
    <dgm:pt modelId="{6D550B76-08A2-48A8-94B3-12832A725227}" type="parTrans" cxnId="{E99E2805-5A92-4427-A223-8D7CDF2996BE}">
      <dgm:prSet/>
      <dgm:spPr/>
      <dgm:t>
        <a:bodyPr/>
        <a:lstStyle/>
        <a:p>
          <a:endParaRPr lang="en-US"/>
        </a:p>
      </dgm:t>
    </dgm:pt>
    <dgm:pt modelId="{0057989A-DDA8-4A36-9609-61DB075EA3DB}" type="sibTrans" cxnId="{E99E2805-5A92-4427-A223-8D7CDF2996BE}">
      <dgm:prSet/>
      <dgm:spPr/>
      <dgm:t>
        <a:bodyPr/>
        <a:lstStyle/>
        <a:p>
          <a:endParaRPr lang="en-US"/>
        </a:p>
      </dgm:t>
    </dgm:pt>
    <dgm:pt modelId="{857BD719-9CD1-4BAA-B03B-EB74A9A40EF2}" type="pres">
      <dgm:prSet presAssocID="{1BD0C4BF-DF0B-4415-913C-2CA574A2EAC8}" presName="Name0" presStyleCnt="0">
        <dgm:presLayoutVars>
          <dgm:chPref val="3"/>
          <dgm:dir/>
          <dgm:animLvl val="lvl"/>
          <dgm:resizeHandles/>
        </dgm:presLayoutVars>
      </dgm:prSet>
      <dgm:spPr/>
    </dgm:pt>
    <dgm:pt modelId="{0F880675-D132-43CB-90FD-A57F9DC812CE}" type="pres">
      <dgm:prSet presAssocID="{6AFE0597-A4C0-4166-BF71-7DC14F90A7A3}" presName="horFlow" presStyleCnt="0"/>
      <dgm:spPr/>
    </dgm:pt>
    <dgm:pt modelId="{0D71F447-0421-4E76-8FB6-FEDF6DE642FC}" type="pres">
      <dgm:prSet presAssocID="{6AFE0597-A4C0-4166-BF71-7DC14F90A7A3}" presName="bigChev" presStyleLbl="node1" presStyleIdx="0" presStyleCnt="4" custLinFactNeighborX="2741"/>
      <dgm:spPr/>
    </dgm:pt>
    <dgm:pt modelId="{80449150-02D1-4447-8553-FBA2973718B8}" type="pres">
      <dgm:prSet presAssocID="{FD98A16C-8E4D-4FE1-81F8-33498F062557}" presName="parTrans" presStyleCnt="0"/>
      <dgm:spPr/>
    </dgm:pt>
    <dgm:pt modelId="{4AAA2C34-9CDD-45B4-863C-CDE947D35A20}" type="pres">
      <dgm:prSet presAssocID="{A20ED35D-AC5A-489E-B1DE-542BC56FB53C}" presName="node" presStyleLbl="alignAccFollowNode1" presStyleIdx="0" presStyleCnt="12" custLinFactNeighborX="3066">
        <dgm:presLayoutVars>
          <dgm:bulletEnabled val="1"/>
        </dgm:presLayoutVars>
      </dgm:prSet>
      <dgm:spPr/>
    </dgm:pt>
    <dgm:pt modelId="{343AEED9-C0BA-4A0C-B4C0-199132F8B73D}" type="pres">
      <dgm:prSet presAssocID="{137D57EC-9906-4999-A593-353ACD915B51}" presName="sibTrans" presStyleCnt="0"/>
      <dgm:spPr/>
    </dgm:pt>
    <dgm:pt modelId="{EF893954-3E21-4B9C-9C0A-8A1C89B023F5}" type="pres">
      <dgm:prSet presAssocID="{D3D3CDA2-0F36-48F2-B9B5-6878DC06CD37}" presName="node" presStyleLbl="alignAccFollowNode1" presStyleIdx="1" presStyleCnt="12" custLinFactNeighborX="3066">
        <dgm:presLayoutVars>
          <dgm:bulletEnabled val="1"/>
        </dgm:presLayoutVars>
      </dgm:prSet>
      <dgm:spPr/>
    </dgm:pt>
    <dgm:pt modelId="{C6E37135-1AAC-4CDC-B328-FA8210F5AC24}" type="pres">
      <dgm:prSet presAssocID="{78ABF234-1E30-4C2E-B107-C39736495CFC}" presName="sibTrans" presStyleCnt="0"/>
      <dgm:spPr/>
    </dgm:pt>
    <dgm:pt modelId="{80E42978-4EC0-4149-AD40-1DCB9374D792}" type="pres">
      <dgm:prSet presAssocID="{E576228D-8748-4AD1-8BBD-5E4D38B39504}" presName="node" presStyleLbl="alignAccFollowNode1" presStyleIdx="2" presStyleCnt="12" custLinFactNeighborX="3066">
        <dgm:presLayoutVars>
          <dgm:bulletEnabled val="1"/>
        </dgm:presLayoutVars>
      </dgm:prSet>
      <dgm:spPr/>
    </dgm:pt>
    <dgm:pt modelId="{1E801C30-7037-4160-B3C5-2742DC3F16CF}" type="pres">
      <dgm:prSet presAssocID="{6AFE0597-A4C0-4166-BF71-7DC14F90A7A3}" presName="vSp" presStyleCnt="0"/>
      <dgm:spPr/>
    </dgm:pt>
    <dgm:pt modelId="{3E72421A-ED3F-4BA2-A6A4-09BF28B23748}" type="pres">
      <dgm:prSet presAssocID="{7AEEC4D2-EAE2-4613-BB3E-6CF75BBCA078}" presName="horFlow" presStyleCnt="0"/>
      <dgm:spPr/>
    </dgm:pt>
    <dgm:pt modelId="{0BEE81E8-CF4C-4337-BFE6-7D5A26995823}" type="pres">
      <dgm:prSet presAssocID="{7AEEC4D2-EAE2-4613-BB3E-6CF75BBCA078}" presName="bigChev" presStyleLbl="node1" presStyleIdx="1" presStyleCnt="4"/>
      <dgm:spPr/>
    </dgm:pt>
    <dgm:pt modelId="{46EE4C5D-C9F9-4A30-B45B-04441BB98626}" type="pres">
      <dgm:prSet presAssocID="{7DF3917F-E750-46A3-9571-D22038BC067C}" presName="parTrans" presStyleCnt="0"/>
      <dgm:spPr/>
    </dgm:pt>
    <dgm:pt modelId="{43A0922F-9397-4273-9033-61E316D6BFA9}" type="pres">
      <dgm:prSet presAssocID="{02A9B19D-73F1-439A-8F80-B60DDB02AECE}" presName="node" presStyleLbl="alignAccFollowNode1" presStyleIdx="3" presStyleCnt="12">
        <dgm:presLayoutVars>
          <dgm:bulletEnabled val="1"/>
        </dgm:presLayoutVars>
      </dgm:prSet>
      <dgm:spPr/>
    </dgm:pt>
    <dgm:pt modelId="{3BCC8E53-06BF-4544-9FD4-68E5392FFD14}" type="pres">
      <dgm:prSet presAssocID="{7E09116E-C818-491B-845E-475110CABA8F}" presName="sibTrans" presStyleCnt="0"/>
      <dgm:spPr/>
    </dgm:pt>
    <dgm:pt modelId="{6851C816-CF64-49DF-9E36-10B98F38B93D}" type="pres">
      <dgm:prSet presAssocID="{C800040B-368E-4C1B-BCD0-469E2E9DCE1E}" presName="node" presStyleLbl="alignAccFollowNode1" presStyleIdx="4" presStyleCnt="12">
        <dgm:presLayoutVars>
          <dgm:bulletEnabled val="1"/>
        </dgm:presLayoutVars>
      </dgm:prSet>
      <dgm:spPr/>
    </dgm:pt>
    <dgm:pt modelId="{108170C3-AF8F-4D6B-80CC-83464A20A63F}" type="pres">
      <dgm:prSet presAssocID="{CC0F75B3-9B17-4314-99C3-EABAC943391E}" presName="sibTrans" presStyleCnt="0"/>
      <dgm:spPr/>
    </dgm:pt>
    <dgm:pt modelId="{82B5118E-D9D6-4C0D-9FE1-67E32522F43D}" type="pres">
      <dgm:prSet presAssocID="{0D900448-75BA-4FD2-8ED6-2A9F299A4E9A}" presName="node" presStyleLbl="alignAccFollowNode1" presStyleIdx="5" presStyleCnt="12">
        <dgm:presLayoutVars>
          <dgm:bulletEnabled val="1"/>
        </dgm:presLayoutVars>
      </dgm:prSet>
      <dgm:spPr/>
    </dgm:pt>
    <dgm:pt modelId="{E159607D-9E70-4B5B-8478-438440F6FC6B}" type="pres">
      <dgm:prSet presAssocID="{7AEEC4D2-EAE2-4613-BB3E-6CF75BBCA078}" presName="vSp" presStyleCnt="0"/>
      <dgm:spPr/>
    </dgm:pt>
    <dgm:pt modelId="{869C2780-1F52-49C6-BD8E-62A8D07420B1}" type="pres">
      <dgm:prSet presAssocID="{F50D2906-6D01-4F44-8DBF-A1CE1162401A}" presName="horFlow" presStyleCnt="0"/>
      <dgm:spPr/>
    </dgm:pt>
    <dgm:pt modelId="{80D1EED8-C001-4190-9069-532CC72CF68C}" type="pres">
      <dgm:prSet presAssocID="{F50D2906-6D01-4F44-8DBF-A1CE1162401A}" presName="bigChev" presStyleLbl="node1" presStyleIdx="2" presStyleCnt="4"/>
      <dgm:spPr/>
    </dgm:pt>
    <dgm:pt modelId="{58BBFDC4-CFD7-467B-B118-CEF60712A3E0}" type="pres">
      <dgm:prSet presAssocID="{017E7902-F072-4555-8FEE-2EBB3253319F}" presName="parTrans" presStyleCnt="0"/>
      <dgm:spPr/>
    </dgm:pt>
    <dgm:pt modelId="{CEB6AF5F-8E8E-4776-85EB-D95EBA718E25}" type="pres">
      <dgm:prSet presAssocID="{8514F36B-E986-40EF-9950-2D2785A8D92A}" presName="node" presStyleLbl="alignAccFollowNode1" presStyleIdx="6" presStyleCnt="12">
        <dgm:presLayoutVars>
          <dgm:bulletEnabled val="1"/>
        </dgm:presLayoutVars>
      </dgm:prSet>
      <dgm:spPr/>
    </dgm:pt>
    <dgm:pt modelId="{4EDDFC90-A031-46DB-AE14-116E828894BF}" type="pres">
      <dgm:prSet presAssocID="{147748F0-7349-4019-8AFB-2B606D668203}" presName="sibTrans" presStyleCnt="0"/>
      <dgm:spPr/>
    </dgm:pt>
    <dgm:pt modelId="{379E51E0-D0F6-4AC7-BC87-C874B16B37EF}" type="pres">
      <dgm:prSet presAssocID="{D148F709-FA39-46CA-95F4-681724F57DB9}" presName="node" presStyleLbl="alignAccFollowNode1" presStyleIdx="7" presStyleCnt="12">
        <dgm:presLayoutVars>
          <dgm:bulletEnabled val="1"/>
        </dgm:presLayoutVars>
      </dgm:prSet>
      <dgm:spPr/>
    </dgm:pt>
    <dgm:pt modelId="{92504D05-D3C4-41B8-92D2-D516EB0C122B}" type="pres">
      <dgm:prSet presAssocID="{47400DEA-4EF9-4DF9-9DBE-8C6635710C8C}" presName="sibTrans" presStyleCnt="0"/>
      <dgm:spPr/>
    </dgm:pt>
    <dgm:pt modelId="{798189F7-CE14-4056-8AC7-7F92D9679A41}" type="pres">
      <dgm:prSet presAssocID="{2F42C2EA-6957-433E-835D-198DD24B617D}" presName="node" presStyleLbl="alignAccFollowNode1" presStyleIdx="8" presStyleCnt="12">
        <dgm:presLayoutVars>
          <dgm:bulletEnabled val="1"/>
        </dgm:presLayoutVars>
      </dgm:prSet>
      <dgm:spPr/>
    </dgm:pt>
    <dgm:pt modelId="{4BAB1490-A04E-4733-86FC-953195E8624A}" type="pres">
      <dgm:prSet presAssocID="{F50D2906-6D01-4F44-8DBF-A1CE1162401A}" presName="vSp" presStyleCnt="0"/>
      <dgm:spPr/>
    </dgm:pt>
    <dgm:pt modelId="{882884ED-182C-4AF9-B6C2-449F86FDC1AE}" type="pres">
      <dgm:prSet presAssocID="{98201ED7-D5CA-4342-9D6F-EDB07FF3D65F}" presName="horFlow" presStyleCnt="0"/>
      <dgm:spPr/>
    </dgm:pt>
    <dgm:pt modelId="{E2BDBC2F-8798-4098-9081-E845B288D7D1}" type="pres">
      <dgm:prSet presAssocID="{98201ED7-D5CA-4342-9D6F-EDB07FF3D65F}" presName="bigChev" presStyleLbl="node1" presStyleIdx="3" presStyleCnt="4"/>
      <dgm:spPr/>
    </dgm:pt>
    <dgm:pt modelId="{A0F9B0BB-C92B-465E-A907-1F75DBE9282C}" type="pres">
      <dgm:prSet presAssocID="{5FDC72F6-C870-4302-BCF6-C3C99047B19E}" presName="parTrans" presStyleCnt="0"/>
      <dgm:spPr/>
    </dgm:pt>
    <dgm:pt modelId="{AA2BF6CD-8CAB-4CA0-B35E-FD1EEA94B2B8}" type="pres">
      <dgm:prSet presAssocID="{E431792E-3FA5-4FE1-985B-F1A37FABE9E4}" presName="node" presStyleLbl="alignAccFollowNode1" presStyleIdx="9" presStyleCnt="12">
        <dgm:presLayoutVars>
          <dgm:bulletEnabled val="1"/>
        </dgm:presLayoutVars>
      </dgm:prSet>
      <dgm:spPr/>
    </dgm:pt>
    <dgm:pt modelId="{F38FDE35-1137-49D0-A7BF-7DE87E624D5D}" type="pres">
      <dgm:prSet presAssocID="{3575CFFA-7588-4308-AFC4-783DFC8D47C9}" presName="sibTrans" presStyleCnt="0"/>
      <dgm:spPr/>
    </dgm:pt>
    <dgm:pt modelId="{344FBABC-E312-40E1-894B-85A72CA7EF59}" type="pres">
      <dgm:prSet presAssocID="{AE3FA54F-A436-470C-B788-D9DE9D15441F}" presName="node" presStyleLbl="alignAccFollowNode1" presStyleIdx="10" presStyleCnt="12">
        <dgm:presLayoutVars>
          <dgm:bulletEnabled val="1"/>
        </dgm:presLayoutVars>
      </dgm:prSet>
      <dgm:spPr/>
    </dgm:pt>
    <dgm:pt modelId="{264D940C-B9B0-4977-8718-BBA05379BFFF}" type="pres">
      <dgm:prSet presAssocID="{DDE83977-758D-450F-8AA2-7952882F298E}" presName="sibTrans" presStyleCnt="0"/>
      <dgm:spPr/>
    </dgm:pt>
    <dgm:pt modelId="{95FE6D9C-7AA8-4D39-9690-32F576E3F744}" type="pres">
      <dgm:prSet presAssocID="{08C61F86-6D44-4A48-9CD4-4380CC8106A4}" presName="node" presStyleLbl="alignAccFollowNode1" presStyleIdx="11" presStyleCnt="12">
        <dgm:presLayoutVars>
          <dgm:bulletEnabled val="1"/>
        </dgm:presLayoutVars>
      </dgm:prSet>
      <dgm:spPr/>
    </dgm:pt>
  </dgm:ptLst>
  <dgm:cxnLst>
    <dgm:cxn modelId="{02D13400-6BE9-4CCB-AAD8-EAAA84E253A8}" type="presOf" srcId="{8514F36B-E986-40EF-9950-2D2785A8D92A}" destId="{CEB6AF5F-8E8E-4776-85EB-D95EBA718E25}" srcOrd="0" destOrd="0" presId="urn:microsoft.com/office/officeart/2005/8/layout/lProcess3"/>
    <dgm:cxn modelId="{50926001-1F03-4846-8EAF-A20162566C5F}" srcId="{1BD0C4BF-DF0B-4415-913C-2CA574A2EAC8}" destId="{6AFE0597-A4C0-4166-BF71-7DC14F90A7A3}" srcOrd="0" destOrd="0" parTransId="{67A99851-0C0A-41D4-A206-CC202C8C83B3}" sibTransId="{542B9602-E530-4A6A-800A-4F3E2AC619FB}"/>
    <dgm:cxn modelId="{E99E2805-5A92-4427-A223-8D7CDF2996BE}" srcId="{98201ED7-D5CA-4342-9D6F-EDB07FF3D65F}" destId="{08C61F86-6D44-4A48-9CD4-4380CC8106A4}" srcOrd="2" destOrd="0" parTransId="{6D550B76-08A2-48A8-94B3-12832A725227}" sibTransId="{0057989A-DDA8-4A36-9609-61DB075EA3DB}"/>
    <dgm:cxn modelId="{E31B5B09-AE2D-4B9D-B296-057EE44E7D62}" type="presOf" srcId="{D3D3CDA2-0F36-48F2-B9B5-6878DC06CD37}" destId="{EF893954-3E21-4B9C-9C0A-8A1C89B023F5}" srcOrd="0" destOrd="0" presId="urn:microsoft.com/office/officeart/2005/8/layout/lProcess3"/>
    <dgm:cxn modelId="{23D7960B-F3C7-47CE-BBED-E4A5115C7780}" srcId="{98201ED7-D5CA-4342-9D6F-EDB07FF3D65F}" destId="{AE3FA54F-A436-470C-B788-D9DE9D15441F}" srcOrd="1" destOrd="0" parTransId="{67D66E92-6371-4EDD-B2B8-AC739D25873C}" sibTransId="{DDE83977-758D-450F-8AA2-7952882F298E}"/>
    <dgm:cxn modelId="{09CF640C-66EF-43E1-86FD-DAB5DB61D960}" srcId="{F50D2906-6D01-4F44-8DBF-A1CE1162401A}" destId="{8514F36B-E986-40EF-9950-2D2785A8D92A}" srcOrd="0" destOrd="0" parTransId="{017E7902-F072-4555-8FEE-2EBB3253319F}" sibTransId="{147748F0-7349-4019-8AFB-2B606D668203}"/>
    <dgm:cxn modelId="{0C261B0E-79F4-48B2-90AE-D3000E62C36C}" type="presOf" srcId="{08C61F86-6D44-4A48-9CD4-4380CC8106A4}" destId="{95FE6D9C-7AA8-4D39-9690-32F576E3F744}" srcOrd="0" destOrd="0" presId="urn:microsoft.com/office/officeart/2005/8/layout/lProcess3"/>
    <dgm:cxn modelId="{389F8212-BECD-442C-AD50-7D0DB15EA7D9}" type="presOf" srcId="{E431792E-3FA5-4FE1-985B-F1A37FABE9E4}" destId="{AA2BF6CD-8CAB-4CA0-B35E-FD1EEA94B2B8}" srcOrd="0" destOrd="0" presId="urn:microsoft.com/office/officeart/2005/8/layout/lProcess3"/>
    <dgm:cxn modelId="{3FC88114-1F50-457E-9EE2-410C48E2EA09}" srcId="{7AEEC4D2-EAE2-4613-BB3E-6CF75BBCA078}" destId="{C800040B-368E-4C1B-BCD0-469E2E9DCE1E}" srcOrd="1" destOrd="0" parTransId="{FF5DEBB3-7B6F-4108-80C3-0B00C39D80C8}" sibTransId="{CC0F75B3-9B17-4314-99C3-EABAC943391E}"/>
    <dgm:cxn modelId="{97ADCD17-DAF3-4B6E-8C8F-4D926BC89849}" srcId="{1BD0C4BF-DF0B-4415-913C-2CA574A2EAC8}" destId="{98201ED7-D5CA-4342-9D6F-EDB07FF3D65F}" srcOrd="3" destOrd="0" parTransId="{F8C310C1-81BE-4757-9D99-C25C636EDF7F}" sibTransId="{AC18F080-2B1C-4D38-9260-268B4DF8E200}"/>
    <dgm:cxn modelId="{56FABC20-1181-4CED-A944-6D300D0DB760}" srcId="{6AFE0597-A4C0-4166-BF71-7DC14F90A7A3}" destId="{E576228D-8748-4AD1-8BBD-5E4D38B39504}" srcOrd="2" destOrd="0" parTransId="{04C58007-9493-469D-945B-206AC84F1464}" sibTransId="{6EDE821D-2881-4178-9B2B-C3EA25F0DE1A}"/>
    <dgm:cxn modelId="{5ADE9641-047D-4B64-8971-124B59C1FBBA}" type="presOf" srcId="{C800040B-368E-4C1B-BCD0-469E2E9DCE1E}" destId="{6851C816-CF64-49DF-9E36-10B98F38B93D}" srcOrd="0" destOrd="0" presId="urn:microsoft.com/office/officeart/2005/8/layout/lProcess3"/>
    <dgm:cxn modelId="{81A3EA68-9404-4F65-9937-C1CC134CF1D0}" srcId="{6AFE0597-A4C0-4166-BF71-7DC14F90A7A3}" destId="{A20ED35D-AC5A-489E-B1DE-542BC56FB53C}" srcOrd="0" destOrd="0" parTransId="{FD98A16C-8E4D-4FE1-81F8-33498F062557}" sibTransId="{137D57EC-9906-4999-A593-353ACD915B51}"/>
    <dgm:cxn modelId="{FDB88E69-9D89-46D0-BFA7-0AB614237D60}" type="presOf" srcId="{1BD0C4BF-DF0B-4415-913C-2CA574A2EAC8}" destId="{857BD719-9CD1-4BAA-B03B-EB74A9A40EF2}" srcOrd="0" destOrd="0" presId="urn:microsoft.com/office/officeart/2005/8/layout/lProcess3"/>
    <dgm:cxn modelId="{63FA144B-745F-4D4B-B6A4-CA0656D5AF0B}" type="presOf" srcId="{2F42C2EA-6957-433E-835D-198DD24B617D}" destId="{798189F7-CE14-4056-8AC7-7F92D9679A41}" srcOrd="0" destOrd="0" presId="urn:microsoft.com/office/officeart/2005/8/layout/lProcess3"/>
    <dgm:cxn modelId="{3C0B5672-5E90-46CA-BAEA-86934FC206D8}" srcId="{F50D2906-6D01-4F44-8DBF-A1CE1162401A}" destId="{2F42C2EA-6957-433E-835D-198DD24B617D}" srcOrd="2" destOrd="0" parTransId="{DC080B25-E7DB-407A-81BB-C71E96B3FDBB}" sibTransId="{C5A2ACE6-8677-4715-A6B5-AD9989B2ECA7}"/>
    <dgm:cxn modelId="{C064467A-DF58-480C-B65A-608EFF1488E0}" type="presOf" srcId="{98201ED7-D5CA-4342-9D6F-EDB07FF3D65F}" destId="{E2BDBC2F-8798-4098-9081-E845B288D7D1}" srcOrd="0" destOrd="0" presId="urn:microsoft.com/office/officeart/2005/8/layout/lProcess3"/>
    <dgm:cxn modelId="{2918DD80-71F6-4E99-B611-567E7D2AE542}" srcId="{7AEEC4D2-EAE2-4613-BB3E-6CF75BBCA078}" destId="{02A9B19D-73F1-439A-8F80-B60DDB02AECE}" srcOrd="0" destOrd="0" parTransId="{7DF3917F-E750-46A3-9571-D22038BC067C}" sibTransId="{7E09116E-C818-491B-845E-475110CABA8F}"/>
    <dgm:cxn modelId="{A8086483-1AAF-4BC3-8FAE-098D82291EBF}" type="presOf" srcId="{7AEEC4D2-EAE2-4613-BB3E-6CF75BBCA078}" destId="{0BEE81E8-CF4C-4337-BFE6-7D5A26995823}" srcOrd="0" destOrd="0" presId="urn:microsoft.com/office/officeart/2005/8/layout/lProcess3"/>
    <dgm:cxn modelId="{9B3DCE84-34BC-4D65-ADD1-3B778BE6FC99}" type="presOf" srcId="{02A9B19D-73F1-439A-8F80-B60DDB02AECE}" destId="{43A0922F-9397-4273-9033-61E316D6BFA9}" srcOrd="0" destOrd="0" presId="urn:microsoft.com/office/officeart/2005/8/layout/lProcess3"/>
    <dgm:cxn modelId="{5D693588-94A9-477A-8AB7-0405997B64BF}" type="presOf" srcId="{F50D2906-6D01-4F44-8DBF-A1CE1162401A}" destId="{80D1EED8-C001-4190-9069-532CC72CF68C}" srcOrd="0" destOrd="0" presId="urn:microsoft.com/office/officeart/2005/8/layout/lProcess3"/>
    <dgm:cxn modelId="{1A4CECA3-FBE6-448A-AF21-5339395655A6}" type="presOf" srcId="{E576228D-8748-4AD1-8BBD-5E4D38B39504}" destId="{80E42978-4EC0-4149-AD40-1DCB9374D792}" srcOrd="0" destOrd="0" presId="urn:microsoft.com/office/officeart/2005/8/layout/lProcess3"/>
    <dgm:cxn modelId="{68EE55A4-AECD-44DB-B01C-2B38038C8FCC}" type="presOf" srcId="{0D900448-75BA-4FD2-8ED6-2A9F299A4E9A}" destId="{82B5118E-D9D6-4C0D-9FE1-67E32522F43D}" srcOrd="0" destOrd="0" presId="urn:microsoft.com/office/officeart/2005/8/layout/lProcess3"/>
    <dgm:cxn modelId="{FEE8FFA4-69C6-467F-B38B-C03FFBEC0C27}" type="presOf" srcId="{A20ED35D-AC5A-489E-B1DE-542BC56FB53C}" destId="{4AAA2C34-9CDD-45B4-863C-CDE947D35A20}" srcOrd="0" destOrd="0" presId="urn:microsoft.com/office/officeart/2005/8/layout/lProcess3"/>
    <dgm:cxn modelId="{D5481CAE-31CD-4B69-A79F-59937E233D3F}" type="presOf" srcId="{AE3FA54F-A436-470C-B788-D9DE9D15441F}" destId="{344FBABC-E312-40E1-894B-85A72CA7EF59}" srcOrd="0" destOrd="0" presId="urn:microsoft.com/office/officeart/2005/8/layout/lProcess3"/>
    <dgm:cxn modelId="{1B058AAF-4417-4D1C-B71A-1E70021FDBDB}" srcId="{6AFE0597-A4C0-4166-BF71-7DC14F90A7A3}" destId="{D3D3CDA2-0F36-48F2-B9B5-6878DC06CD37}" srcOrd="1" destOrd="0" parTransId="{8A82902D-20C6-439B-A80E-8855707CBD1A}" sibTransId="{78ABF234-1E30-4C2E-B107-C39736495CFC}"/>
    <dgm:cxn modelId="{00CBE4B5-79F8-478C-B795-5F6B766D4FD9}" type="presOf" srcId="{6AFE0597-A4C0-4166-BF71-7DC14F90A7A3}" destId="{0D71F447-0421-4E76-8FB6-FEDF6DE642FC}" srcOrd="0" destOrd="0" presId="urn:microsoft.com/office/officeart/2005/8/layout/lProcess3"/>
    <dgm:cxn modelId="{9A3CBAD7-6EB8-43EA-AF6B-D1491CD9664A}" srcId="{F50D2906-6D01-4F44-8DBF-A1CE1162401A}" destId="{D148F709-FA39-46CA-95F4-681724F57DB9}" srcOrd="1" destOrd="0" parTransId="{00A60CBE-4181-443F-8F65-91510B78E821}" sibTransId="{47400DEA-4EF9-4DF9-9DBE-8C6635710C8C}"/>
    <dgm:cxn modelId="{80BB07E1-38DD-45BB-BE26-1FF17395766E}" type="presOf" srcId="{D148F709-FA39-46CA-95F4-681724F57DB9}" destId="{379E51E0-D0F6-4AC7-BC87-C874B16B37EF}" srcOrd="0" destOrd="0" presId="urn:microsoft.com/office/officeart/2005/8/layout/lProcess3"/>
    <dgm:cxn modelId="{729758E8-BDAA-4E44-9C61-118AD731C490}" srcId="{1BD0C4BF-DF0B-4415-913C-2CA574A2EAC8}" destId="{F50D2906-6D01-4F44-8DBF-A1CE1162401A}" srcOrd="2" destOrd="0" parTransId="{31C4F973-CF67-4019-95A3-F4BEAB1ADDAB}" sibTransId="{C6C6C7B4-5B5B-450E-981D-8BB785CF268E}"/>
    <dgm:cxn modelId="{9A6AB6EF-2F8D-4209-B118-D8FDCDD6AAC4}" srcId="{7AEEC4D2-EAE2-4613-BB3E-6CF75BBCA078}" destId="{0D900448-75BA-4FD2-8ED6-2A9F299A4E9A}" srcOrd="2" destOrd="0" parTransId="{ED637CDA-9605-4370-87E9-1024ECABD116}" sibTransId="{38EC8610-DB80-431E-B0DB-9DAC848AEFD2}"/>
    <dgm:cxn modelId="{D55057FC-3460-4745-A454-62FBFC66CDAE}" srcId="{98201ED7-D5CA-4342-9D6F-EDB07FF3D65F}" destId="{E431792E-3FA5-4FE1-985B-F1A37FABE9E4}" srcOrd="0" destOrd="0" parTransId="{5FDC72F6-C870-4302-BCF6-C3C99047B19E}" sibTransId="{3575CFFA-7588-4308-AFC4-783DFC8D47C9}"/>
    <dgm:cxn modelId="{6CD8EDFE-9D9C-45E8-AA9C-C76F4556FAA5}" srcId="{1BD0C4BF-DF0B-4415-913C-2CA574A2EAC8}" destId="{7AEEC4D2-EAE2-4613-BB3E-6CF75BBCA078}" srcOrd="1" destOrd="0" parTransId="{D79B6645-2F61-4F13-8FC7-0C185A12D39C}" sibTransId="{5B5B6DFE-4E0C-4CA7-9CF1-B8C6B8BB82CB}"/>
    <dgm:cxn modelId="{CF67A1B6-0B22-4CD7-8077-D0EA0BE3D42D}" type="presParOf" srcId="{857BD719-9CD1-4BAA-B03B-EB74A9A40EF2}" destId="{0F880675-D132-43CB-90FD-A57F9DC812CE}" srcOrd="0" destOrd="0" presId="urn:microsoft.com/office/officeart/2005/8/layout/lProcess3"/>
    <dgm:cxn modelId="{71F4A539-5AF8-410B-BE49-3F0A13A4C3C6}" type="presParOf" srcId="{0F880675-D132-43CB-90FD-A57F9DC812CE}" destId="{0D71F447-0421-4E76-8FB6-FEDF6DE642FC}" srcOrd="0" destOrd="0" presId="urn:microsoft.com/office/officeart/2005/8/layout/lProcess3"/>
    <dgm:cxn modelId="{07D4B973-39E7-42F9-B0F0-3317962278E6}" type="presParOf" srcId="{0F880675-D132-43CB-90FD-A57F9DC812CE}" destId="{80449150-02D1-4447-8553-FBA2973718B8}" srcOrd="1" destOrd="0" presId="urn:microsoft.com/office/officeart/2005/8/layout/lProcess3"/>
    <dgm:cxn modelId="{6B9246AF-AF4F-4AD9-A0B3-D9FCA168C2B2}" type="presParOf" srcId="{0F880675-D132-43CB-90FD-A57F9DC812CE}" destId="{4AAA2C34-9CDD-45B4-863C-CDE947D35A20}" srcOrd="2" destOrd="0" presId="urn:microsoft.com/office/officeart/2005/8/layout/lProcess3"/>
    <dgm:cxn modelId="{66D7776C-BD01-4124-8228-344E5C7E0413}" type="presParOf" srcId="{0F880675-D132-43CB-90FD-A57F9DC812CE}" destId="{343AEED9-C0BA-4A0C-B4C0-199132F8B73D}" srcOrd="3" destOrd="0" presId="urn:microsoft.com/office/officeart/2005/8/layout/lProcess3"/>
    <dgm:cxn modelId="{A6A4E2A5-37BE-4351-8341-6EAF93045965}" type="presParOf" srcId="{0F880675-D132-43CB-90FD-A57F9DC812CE}" destId="{EF893954-3E21-4B9C-9C0A-8A1C89B023F5}" srcOrd="4" destOrd="0" presId="urn:microsoft.com/office/officeart/2005/8/layout/lProcess3"/>
    <dgm:cxn modelId="{03C95058-55A5-465D-B95C-E41905295667}" type="presParOf" srcId="{0F880675-D132-43CB-90FD-A57F9DC812CE}" destId="{C6E37135-1AAC-4CDC-B328-FA8210F5AC24}" srcOrd="5" destOrd="0" presId="urn:microsoft.com/office/officeart/2005/8/layout/lProcess3"/>
    <dgm:cxn modelId="{41CC1F7E-75DD-4843-8A95-E73F9D079D67}" type="presParOf" srcId="{0F880675-D132-43CB-90FD-A57F9DC812CE}" destId="{80E42978-4EC0-4149-AD40-1DCB9374D792}" srcOrd="6" destOrd="0" presId="urn:microsoft.com/office/officeart/2005/8/layout/lProcess3"/>
    <dgm:cxn modelId="{1DA66E26-2F97-421C-8212-784DE4E70423}" type="presParOf" srcId="{857BD719-9CD1-4BAA-B03B-EB74A9A40EF2}" destId="{1E801C30-7037-4160-B3C5-2742DC3F16CF}" srcOrd="1" destOrd="0" presId="urn:microsoft.com/office/officeart/2005/8/layout/lProcess3"/>
    <dgm:cxn modelId="{2E258B9E-F6D8-412B-B067-E0F8B2274C25}" type="presParOf" srcId="{857BD719-9CD1-4BAA-B03B-EB74A9A40EF2}" destId="{3E72421A-ED3F-4BA2-A6A4-09BF28B23748}" srcOrd="2" destOrd="0" presId="urn:microsoft.com/office/officeart/2005/8/layout/lProcess3"/>
    <dgm:cxn modelId="{78727AA2-E035-4989-AD91-34B327D9A7DE}" type="presParOf" srcId="{3E72421A-ED3F-4BA2-A6A4-09BF28B23748}" destId="{0BEE81E8-CF4C-4337-BFE6-7D5A26995823}" srcOrd="0" destOrd="0" presId="urn:microsoft.com/office/officeart/2005/8/layout/lProcess3"/>
    <dgm:cxn modelId="{3C55CDC8-28E6-4F71-8E11-2774C048A18C}" type="presParOf" srcId="{3E72421A-ED3F-4BA2-A6A4-09BF28B23748}" destId="{46EE4C5D-C9F9-4A30-B45B-04441BB98626}" srcOrd="1" destOrd="0" presId="urn:microsoft.com/office/officeart/2005/8/layout/lProcess3"/>
    <dgm:cxn modelId="{56F71AE0-C84F-4322-A41D-1092724798DD}" type="presParOf" srcId="{3E72421A-ED3F-4BA2-A6A4-09BF28B23748}" destId="{43A0922F-9397-4273-9033-61E316D6BFA9}" srcOrd="2" destOrd="0" presId="urn:microsoft.com/office/officeart/2005/8/layout/lProcess3"/>
    <dgm:cxn modelId="{CD165BC8-EF9E-41BC-BB86-E8EFB9A921FB}" type="presParOf" srcId="{3E72421A-ED3F-4BA2-A6A4-09BF28B23748}" destId="{3BCC8E53-06BF-4544-9FD4-68E5392FFD14}" srcOrd="3" destOrd="0" presId="urn:microsoft.com/office/officeart/2005/8/layout/lProcess3"/>
    <dgm:cxn modelId="{6398DF06-8FD8-4685-BA6A-F3486D9CCD4F}" type="presParOf" srcId="{3E72421A-ED3F-4BA2-A6A4-09BF28B23748}" destId="{6851C816-CF64-49DF-9E36-10B98F38B93D}" srcOrd="4" destOrd="0" presId="urn:microsoft.com/office/officeart/2005/8/layout/lProcess3"/>
    <dgm:cxn modelId="{AB797583-4DD9-4DFE-A2FB-222E24E603BD}" type="presParOf" srcId="{3E72421A-ED3F-4BA2-A6A4-09BF28B23748}" destId="{108170C3-AF8F-4D6B-80CC-83464A20A63F}" srcOrd="5" destOrd="0" presId="urn:microsoft.com/office/officeart/2005/8/layout/lProcess3"/>
    <dgm:cxn modelId="{18EB45B3-0A6D-4E29-8FD8-A865E7C4334E}" type="presParOf" srcId="{3E72421A-ED3F-4BA2-A6A4-09BF28B23748}" destId="{82B5118E-D9D6-4C0D-9FE1-67E32522F43D}" srcOrd="6" destOrd="0" presId="urn:microsoft.com/office/officeart/2005/8/layout/lProcess3"/>
    <dgm:cxn modelId="{A776D9F2-72B0-4E21-B72A-883C33C46F90}" type="presParOf" srcId="{857BD719-9CD1-4BAA-B03B-EB74A9A40EF2}" destId="{E159607D-9E70-4B5B-8478-438440F6FC6B}" srcOrd="3" destOrd="0" presId="urn:microsoft.com/office/officeart/2005/8/layout/lProcess3"/>
    <dgm:cxn modelId="{DFC62C23-3060-41CB-BCB9-010D119DCB6C}" type="presParOf" srcId="{857BD719-9CD1-4BAA-B03B-EB74A9A40EF2}" destId="{869C2780-1F52-49C6-BD8E-62A8D07420B1}" srcOrd="4" destOrd="0" presId="urn:microsoft.com/office/officeart/2005/8/layout/lProcess3"/>
    <dgm:cxn modelId="{CA4A502E-D316-4265-9561-101CDEB2D1A1}" type="presParOf" srcId="{869C2780-1F52-49C6-BD8E-62A8D07420B1}" destId="{80D1EED8-C001-4190-9069-532CC72CF68C}" srcOrd="0" destOrd="0" presId="urn:microsoft.com/office/officeart/2005/8/layout/lProcess3"/>
    <dgm:cxn modelId="{CF27E575-1E7D-47CF-840A-01A4A085F736}" type="presParOf" srcId="{869C2780-1F52-49C6-BD8E-62A8D07420B1}" destId="{58BBFDC4-CFD7-467B-B118-CEF60712A3E0}" srcOrd="1" destOrd="0" presId="urn:microsoft.com/office/officeart/2005/8/layout/lProcess3"/>
    <dgm:cxn modelId="{6525C28C-800E-4F25-A0CE-DA5A42796643}" type="presParOf" srcId="{869C2780-1F52-49C6-BD8E-62A8D07420B1}" destId="{CEB6AF5F-8E8E-4776-85EB-D95EBA718E25}" srcOrd="2" destOrd="0" presId="urn:microsoft.com/office/officeart/2005/8/layout/lProcess3"/>
    <dgm:cxn modelId="{0136E4B7-CBCE-460A-B409-6FD828F7B86D}" type="presParOf" srcId="{869C2780-1F52-49C6-BD8E-62A8D07420B1}" destId="{4EDDFC90-A031-46DB-AE14-116E828894BF}" srcOrd="3" destOrd="0" presId="urn:microsoft.com/office/officeart/2005/8/layout/lProcess3"/>
    <dgm:cxn modelId="{A1F42340-5A07-43AB-92F5-563CEAB24409}" type="presParOf" srcId="{869C2780-1F52-49C6-BD8E-62A8D07420B1}" destId="{379E51E0-D0F6-4AC7-BC87-C874B16B37EF}" srcOrd="4" destOrd="0" presId="urn:microsoft.com/office/officeart/2005/8/layout/lProcess3"/>
    <dgm:cxn modelId="{4C38BE96-5BB7-4C22-8A2B-9EC8044996A0}" type="presParOf" srcId="{869C2780-1F52-49C6-BD8E-62A8D07420B1}" destId="{92504D05-D3C4-41B8-92D2-D516EB0C122B}" srcOrd="5" destOrd="0" presId="urn:microsoft.com/office/officeart/2005/8/layout/lProcess3"/>
    <dgm:cxn modelId="{B2C19B53-0B11-499A-91E6-F85CDF338167}" type="presParOf" srcId="{869C2780-1F52-49C6-BD8E-62A8D07420B1}" destId="{798189F7-CE14-4056-8AC7-7F92D9679A41}" srcOrd="6" destOrd="0" presId="urn:microsoft.com/office/officeart/2005/8/layout/lProcess3"/>
    <dgm:cxn modelId="{9FDCA8FC-18D7-464B-8039-C8AD0F082A17}" type="presParOf" srcId="{857BD719-9CD1-4BAA-B03B-EB74A9A40EF2}" destId="{4BAB1490-A04E-4733-86FC-953195E8624A}" srcOrd="5" destOrd="0" presId="urn:microsoft.com/office/officeart/2005/8/layout/lProcess3"/>
    <dgm:cxn modelId="{CF1E5597-353E-46F3-9467-8519E34816A1}" type="presParOf" srcId="{857BD719-9CD1-4BAA-B03B-EB74A9A40EF2}" destId="{882884ED-182C-4AF9-B6C2-449F86FDC1AE}" srcOrd="6" destOrd="0" presId="urn:microsoft.com/office/officeart/2005/8/layout/lProcess3"/>
    <dgm:cxn modelId="{D86B2982-6FF3-4391-B0A9-6EA398AF6E53}" type="presParOf" srcId="{882884ED-182C-4AF9-B6C2-449F86FDC1AE}" destId="{E2BDBC2F-8798-4098-9081-E845B288D7D1}" srcOrd="0" destOrd="0" presId="urn:microsoft.com/office/officeart/2005/8/layout/lProcess3"/>
    <dgm:cxn modelId="{9A193588-74DD-42BF-9692-966080AC1D5A}" type="presParOf" srcId="{882884ED-182C-4AF9-B6C2-449F86FDC1AE}" destId="{A0F9B0BB-C92B-465E-A907-1F75DBE9282C}" srcOrd="1" destOrd="0" presId="urn:microsoft.com/office/officeart/2005/8/layout/lProcess3"/>
    <dgm:cxn modelId="{0534E4FC-32E1-4773-B7C2-F06138766E30}" type="presParOf" srcId="{882884ED-182C-4AF9-B6C2-449F86FDC1AE}" destId="{AA2BF6CD-8CAB-4CA0-B35E-FD1EEA94B2B8}" srcOrd="2" destOrd="0" presId="urn:microsoft.com/office/officeart/2005/8/layout/lProcess3"/>
    <dgm:cxn modelId="{3BFE9BF1-797E-4935-BA23-64AA0588FC9C}" type="presParOf" srcId="{882884ED-182C-4AF9-B6C2-449F86FDC1AE}" destId="{F38FDE35-1137-49D0-A7BF-7DE87E624D5D}" srcOrd="3" destOrd="0" presId="urn:microsoft.com/office/officeart/2005/8/layout/lProcess3"/>
    <dgm:cxn modelId="{FEB45BB6-7C2B-483E-9859-945E436C41D9}" type="presParOf" srcId="{882884ED-182C-4AF9-B6C2-449F86FDC1AE}" destId="{344FBABC-E312-40E1-894B-85A72CA7EF59}" srcOrd="4" destOrd="0" presId="urn:microsoft.com/office/officeart/2005/8/layout/lProcess3"/>
    <dgm:cxn modelId="{A8B5BFFB-824B-41C2-872F-3A1BB63646C7}" type="presParOf" srcId="{882884ED-182C-4AF9-B6C2-449F86FDC1AE}" destId="{264D940C-B9B0-4977-8718-BBA05379BFFF}" srcOrd="5" destOrd="0" presId="urn:microsoft.com/office/officeart/2005/8/layout/lProcess3"/>
    <dgm:cxn modelId="{796C83C7-C6C9-45F1-AEE9-E46DEC6DFB82}" type="presParOf" srcId="{882884ED-182C-4AF9-B6C2-449F86FDC1AE}" destId="{95FE6D9C-7AA8-4D39-9690-32F576E3F744}"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1B0E6B-5747-4A2F-BAEB-50ED62D1E9E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8B6269EF-1CCD-434C-969B-B381A4A5DA9C}">
      <dgm:prSet phldrT="[Text]" custT="1"/>
      <dgm:spPr>
        <a:solidFill>
          <a:schemeClr val="accent6">
            <a:lumMod val="60000"/>
            <a:lumOff val="40000"/>
          </a:schemeClr>
        </a:solidFill>
      </dgm:spPr>
      <dgm:t>
        <a:bodyPr/>
        <a:lstStyle/>
        <a:p>
          <a:r>
            <a:rPr lang="en-US" sz="2800" i="0" dirty="0">
              <a:solidFill>
                <a:schemeClr val="tx1"/>
              </a:solidFill>
            </a:rPr>
            <a:t>T1</a:t>
          </a:r>
        </a:p>
      </dgm:t>
    </dgm:pt>
    <dgm:pt modelId="{A692160B-B6A5-452C-A234-51AAF169EA61}" type="parTrans" cxnId="{82F69D97-7E4E-4B79-AD0B-7497CD09C340}">
      <dgm:prSet/>
      <dgm:spPr/>
      <dgm:t>
        <a:bodyPr/>
        <a:lstStyle/>
        <a:p>
          <a:endParaRPr lang="en-US" sz="2800" i="0"/>
        </a:p>
      </dgm:t>
    </dgm:pt>
    <dgm:pt modelId="{AA41E556-B3C9-42B6-9F08-01EFE8D7D9D2}" type="sibTrans" cxnId="{82F69D97-7E4E-4B79-AD0B-7497CD09C340}">
      <dgm:prSet/>
      <dgm:spPr/>
      <dgm:t>
        <a:bodyPr/>
        <a:lstStyle/>
        <a:p>
          <a:endParaRPr lang="en-US" sz="2800" i="0"/>
        </a:p>
      </dgm:t>
    </dgm:pt>
    <dgm:pt modelId="{D5ACCDF2-53CF-4059-A4EF-488EEF419B37}">
      <dgm:prSet phldrT="[Text]" custT="1"/>
      <dgm:spPr>
        <a:solidFill>
          <a:schemeClr val="accent6">
            <a:lumMod val="60000"/>
            <a:lumOff val="40000"/>
          </a:schemeClr>
        </a:solidFill>
      </dgm:spPr>
      <dgm:t>
        <a:bodyPr/>
        <a:lstStyle/>
        <a:p>
          <a:r>
            <a:rPr lang="en-US" sz="2800" i="0" dirty="0">
              <a:solidFill>
                <a:schemeClr val="tx1"/>
              </a:solidFill>
            </a:rPr>
            <a:t>T2</a:t>
          </a:r>
        </a:p>
      </dgm:t>
    </dgm:pt>
    <dgm:pt modelId="{E6075181-0DC2-407E-9AC1-195EDD1FC505}" type="parTrans" cxnId="{6D33F14D-9BE4-4564-B19E-145016A72EA5}">
      <dgm:prSet/>
      <dgm:spPr/>
      <dgm:t>
        <a:bodyPr/>
        <a:lstStyle/>
        <a:p>
          <a:endParaRPr lang="en-US" sz="2800" i="0"/>
        </a:p>
      </dgm:t>
    </dgm:pt>
    <dgm:pt modelId="{756955FF-9AFE-4A85-A46D-02C7E8CDBC68}" type="sibTrans" cxnId="{6D33F14D-9BE4-4564-B19E-145016A72EA5}">
      <dgm:prSet/>
      <dgm:spPr/>
      <dgm:t>
        <a:bodyPr/>
        <a:lstStyle/>
        <a:p>
          <a:endParaRPr lang="en-US" sz="2800" i="0"/>
        </a:p>
      </dgm:t>
    </dgm:pt>
    <dgm:pt modelId="{68660B7D-C134-4A84-9FE0-0CA0AF5E49F0}">
      <dgm:prSet phldrT="[Text]" custT="1"/>
      <dgm:spPr>
        <a:solidFill>
          <a:schemeClr val="accent6">
            <a:lumMod val="60000"/>
            <a:lumOff val="40000"/>
          </a:schemeClr>
        </a:solidFill>
      </dgm:spPr>
      <dgm:t>
        <a:bodyPr/>
        <a:lstStyle/>
        <a:p>
          <a:r>
            <a:rPr lang="en-US" sz="2800" i="0" dirty="0">
              <a:solidFill>
                <a:schemeClr val="tx1"/>
              </a:solidFill>
            </a:rPr>
            <a:t>T3</a:t>
          </a:r>
        </a:p>
      </dgm:t>
    </dgm:pt>
    <dgm:pt modelId="{B66E6059-58E0-4672-A2E4-5DD05DE0482B}" type="sibTrans" cxnId="{2C97485C-1A26-48E2-804E-268EA676BAB1}">
      <dgm:prSet/>
      <dgm:spPr/>
      <dgm:t>
        <a:bodyPr/>
        <a:lstStyle/>
        <a:p>
          <a:endParaRPr lang="en-US" sz="2800" i="0"/>
        </a:p>
      </dgm:t>
    </dgm:pt>
    <dgm:pt modelId="{3FABFF9A-8C61-4C33-8337-D46B99F15543}" type="parTrans" cxnId="{2C97485C-1A26-48E2-804E-268EA676BAB1}">
      <dgm:prSet/>
      <dgm:spPr/>
      <dgm:t>
        <a:bodyPr/>
        <a:lstStyle/>
        <a:p>
          <a:endParaRPr lang="en-US" sz="2800" i="0"/>
        </a:p>
      </dgm:t>
    </dgm:pt>
    <dgm:pt modelId="{C57EEDFF-65D3-4059-B584-97E053F93171}" type="pres">
      <dgm:prSet presAssocID="{FA1B0E6B-5747-4A2F-BAEB-50ED62D1E9EF}" presName="Name0" presStyleCnt="0">
        <dgm:presLayoutVars>
          <dgm:dir/>
          <dgm:resizeHandles val="exact"/>
        </dgm:presLayoutVars>
      </dgm:prSet>
      <dgm:spPr/>
    </dgm:pt>
    <dgm:pt modelId="{EB8971D9-63B1-418B-8E82-515CCBFA646E}" type="pres">
      <dgm:prSet presAssocID="{8B6269EF-1CCD-434C-969B-B381A4A5DA9C}" presName="parTxOnly" presStyleLbl="node1" presStyleIdx="0" presStyleCnt="3">
        <dgm:presLayoutVars>
          <dgm:bulletEnabled val="1"/>
        </dgm:presLayoutVars>
      </dgm:prSet>
      <dgm:spPr/>
    </dgm:pt>
    <dgm:pt modelId="{15DF8B7A-D48F-47F4-881A-21ED6A7C6F81}" type="pres">
      <dgm:prSet presAssocID="{AA41E556-B3C9-42B6-9F08-01EFE8D7D9D2}" presName="parSpace" presStyleCnt="0"/>
      <dgm:spPr/>
    </dgm:pt>
    <dgm:pt modelId="{3CD5E427-A523-45A9-965A-2B324DBF6CE7}" type="pres">
      <dgm:prSet presAssocID="{D5ACCDF2-53CF-4059-A4EF-488EEF419B37}" presName="parTxOnly" presStyleLbl="node1" presStyleIdx="1" presStyleCnt="3">
        <dgm:presLayoutVars>
          <dgm:bulletEnabled val="1"/>
        </dgm:presLayoutVars>
      </dgm:prSet>
      <dgm:spPr/>
    </dgm:pt>
    <dgm:pt modelId="{0795BC5A-B401-4F45-B3AE-DB6D203C19EA}" type="pres">
      <dgm:prSet presAssocID="{756955FF-9AFE-4A85-A46D-02C7E8CDBC68}" presName="parSpace" presStyleCnt="0"/>
      <dgm:spPr/>
    </dgm:pt>
    <dgm:pt modelId="{891BBCD7-6B1D-4520-99D2-02C21C1E7430}" type="pres">
      <dgm:prSet presAssocID="{68660B7D-C134-4A84-9FE0-0CA0AF5E49F0}" presName="parTxOnly" presStyleLbl="node1" presStyleIdx="2" presStyleCnt="3">
        <dgm:presLayoutVars>
          <dgm:bulletEnabled val="1"/>
        </dgm:presLayoutVars>
      </dgm:prSet>
      <dgm:spPr/>
    </dgm:pt>
  </dgm:ptLst>
  <dgm:cxnLst>
    <dgm:cxn modelId="{D526A708-5090-4D6D-8E23-2F2345067691}" type="presOf" srcId="{D5ACCDF2-53CF-4059-A4EF-488EEF419B37}" destId="{3CD5E427-A523-45A9-965A-2B324DBF6CE7}" srcOrd="0" destOrd="0" presId="urn:microsoft.com/office/officeart/2005/8/layout/hChevron3"/>
    <dgm:cxn modelId="{2C97485C-1A26-48E2-804E-268EA676BAB1}" srcId="{FA1B0E6B-5747-4A2F-BAEB-50ED62D1E9EF}" destId="{68660B7D-C134-4A84-9FE0-0CA0AF5E49F0}" srcOrd="2" destOrd="0" parTransId="{3FABFF9A-8C61-4C33-8337-D46B99F15543}" sibTransId="{B66E6059-58E0-4672-A2E4-5DD05DE0482B}"/>
    <dgm:cxn modelId="{3E14CB4A-C795-4CA2-889A-9765BC16580F}" type="presOf" srcId="{FA1B0E6B-5747-4A2F-BAEB-50ED62D1E9EF}" destId="{C57EEDFF-65D3-4059-B584-97E053F93171}" srcOrd="0" destOrd="0" presId="urn:microsoft.com/office/officeart/2005/8/layout/hChevron3"/>
    <dgm:cxn modelId="{6D33F14D-9BE4-4564-B19E-145016A72EA5}" srcId="{FA1B0E6B-5747-4A2F-BAEB-50ED62D1E9EF}" destId="{D5ACCDF2-53CF-4059-A4EF-488EEF419B37}" srcOrd="1" destOrd="0" parTransId="{E6075181-0DC2-407E-9AC1-195EDD1FC505}" sibTransId="{756955FF-9AFE-4A85-A46D-02C7E8CDBC68}"/>
    <dgm:cxn modelId="{82F69D97-7E4E-4B79-AD0B-7497CD09C340}" srcId="{FA1B0E6B-5747-4A2F-BAEB-50ED62D1E9EF}" destId="{8B6269EF-1CCD-434C-969B-B381A4A5DA9C}" srcOrd="0" destOrd="0" parTransId="{A692160B-B6A5-452C-A234-51AAF169EA61}" sibTransId="{AA41E556-B3C9-42B6-9F08-01EFE8D7D9D2}"/>
    <dgm:cxn modelId="{F449D89C-B531-4449-B141-4781C6267161}" type="presOf" srcId="{68660B7D-C134-4A84-9FE0-0CA0AF5E49F0}" destId="{891BBCD7-6B1D-4520-99D2-02C21C1E7430}" srcOrd="0" destOrd="0" presId="urn:microsoft.com/office/officeart/2005/8/layout/hChevron3"/>
    <dgm:cxn modelId="{B1DB5EBE-E745-4B99-B989-2D96AFFAE9E4}" type="presOf" srcId="{8B6269EF-1CCD-434C-969B-B381A4A5DA9C}" destId="{EB8971D9-63B1-418B-8E82-515CCBFA646E}" srcOrd="0" destOrd="0" presId="urn:microsoft.com/office/officeart/2005/8/layout/hChevron3"/>
    <dgm:cxn modelId="{ECE1D360-FB78-4B51-B87F-10287512C2F4}" type="presParOf" srcId="{C57EEDFF-65D3-4059-B584-97E053F93171}" destId="{EB8971D9-63B1-418B-8E82-515CCBFA646E}" srcOrd="0" destOrd="0" presId="urn:microsoft.com/office/officeart/2005/8/layout/hChevron3"/>
    <dgm:cxn modelId="{26F34E7D-F74D-4AAF-809D-4DBDBFF37DC6}" type="presParOf" srcId="{C57EEDFF-65D3-4059-B584-97E053F93171}" destId="{15DF8B7A-D48F-47F4-881A-21ED6A7C6F81}" srcOrd="1" destOrd="0" presId="urn:microsoft.com/office/officeart/2005/8/layout/hChevron3"/>
    <dgm:cxn modelId="{09CCD423-75AB-4B19-8288-DC64CB84EB6B}" type="presParOf" srcId="{C57EEDFF-65D3-4059-B584-97E053F93171}" destId="{3CD5E427-A523-45A9-965A-2B324DBF6CE7}" srcOrd="2" destOrd="0" presId="urn:microsoft.com/office/officeart/2005/8/layout/hChevron3"/>
    <dgm:cxn modelId="{4F0AE69E-C517-474B-A916-265F8DF5E27F}" type="presParOf" srcId="{C57EEDFF-65D3-4059-B584-97E053F93171}" destId="{0795BC5A-B401-4F45-B3AE-DB6D203C19EA}" srcOrd="3" destOrd="0" presId="urn:microsoft.com/office/officeart/2005/8/layout/hChevron3"/>
    <dgm:cxn modelId="{8A4D845E-FF84-4242-A312-94925363AC38}" type="presParOf" srcId="{C57EEDFF-65D3-4059-B584-97E053F93171}" destId="{891BBCD7-6B1D-4520-99D2-02C21C1E743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971D9-63B1-418B-8E82-515CCBFA646E}">
      <dsp:nvSpPr>
        <dsp:cNvPr id="0" name=""/>
        <dsp:cNvSpPr/>
      </dsp:nvSpPr>
      <dsp:spPr>
        <a:xfrm>
          <a:off x="2059" y="151600"/>
          <a:ext cx="1800634" cy="720253"/>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T1</a:t>
          </a:r>
        </a:p>
      </dsp:txBody>
      <dsp:txXfrm>
        <a:off x="2059" y="151600"/>
        <a:ext cx="1620571" cy="720253"/>
      </dsp:txXfrm>
    </dsp:sp>
    <dsp:sp modelId="{3CD5E427-A523-45A9-965A-2B324DBF6CE7}">
      <dsp:nvSpPr>
        <dsp:cNvPr id="0" name=""/>
        <dsp:cNvSpPr/>
      </dsp:nvSpPr>
      <dsp:spPr>
        <a:xfrm>
          <a:off x="1442566"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T2</a:t>
          </a:r>
        </a:p>
      </dsp:txBody>
      <dsp:txXfrm>
        <a:off x="1802693" y="151600"/>
        <a:ext cx="1080381" cy="720253"/>
      </dsp:txXfrm>
    </dsp:sp>
    <dsp:sp modelId="{891BBCD7-6B1D-4520-99D2-02C21C1E7430}">
      <dsp:nvSpPr>
        <dsp:cNvPr id="0" name=""/>
        <dsp:cNvSpPr/>
      </dsp:nvSpPr>
      <dsp:spPr>
        <a:xfrm>
          <a:off x="2883073"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T3</a:t>
          </a:r>
        </a:p>
      </dsp:txBody>
      <dsp:txXfrm>
        <a:off x="3243200" y="151600"/>
        <a:ext cx="1080381" cy="720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971D9-63B1-418B-8E82-515CCBFA646E}">
      <dsp:nvSpPr>
        <dsp:cNvPr id="0" name=""/>
        <dsp:cNvSpPr/>
      </dsp:nvSpPr>
      <dsp:spPr>
        <a:xfrm>
          <a:off x="2059" y="151600"/>
          <a:ext cx="1800634" cy="720253"/>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T1</a:t>
          </a:r>
        </a:p>
      </dsp:txBody>
      <dsp:txXfrm>
        <a:off x="2059" y="151600"/>
        <a:ext cx="1620571" cy="720253"/>
      </dsp:txXfrm>
    </dsp:sp>
    <dsp:sp modelId="{3CD5E427-A523-45A9-965A-2B324DBF6CE7}">
      <dsp:nvSpPr>
        <dsp:cNvPr id="0" name=""/>
        <dsp:cNvSpPr/>
      </dsp:nvSpPr>
      <dsp:spPr>
        <a:xfrm>
          <a:off x="1442566"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T2</a:t>
          </a:r>
        </a:p>
      </dsp:txBody>
      <dsp:txXfrm>
        <a:off x="1802693" y="151600"/>
        <a:ext cx="1080381" cy="720253"/>
      </dsp:txXfrm>
    </dsp:sp>
    <dsp:sp modelId="{891BBCD7-6B1D-4520-99D2-02C21C1E7430}">
      <dsp:nvSpPr>
        <dsp:cNvPr id="0" name=""/>
        <dsp:cNvSpPr/>
      </dsp:nvSpPr>
      <dsp:spPr>
        <a:xfrm>
          <a:off x="2883073"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T3</a:t>
          </a:r>
        </a:p>
      </dsp:txBody>
      <dsp:txXfrm>
        <a:off x="3243200" y="151600"/>
        <a:ext cx="1080381" cy="720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F447-0421-4E76-8FB6-FEDF6DE642FC}">
      <dsp:nvSpPr>
        <dsp:cNvPr id="0" name=""/>
        <dsp:cNvSpPr/>
      </dsp:nvSpPr>
      <dsp:spPr>
        <a:xfrm>
          <a:off x="982739" y="545"/>
          <a:ext cx="1948799" cy="779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Research and Development</a:t>
          </a:r>
        </a:p>
      </dsp:txBody>
      <dsp:txXfrm>
        <a:off x="1372499" y="545"/>
        <a:ext cx="1169280" cy="779519"/>
      </dsp:txXfrm>
    </dsp:sp>
    <dsp:sp modelId="{4AAA2C34-9CDD-45B4-863C-CDE947D35A20}">
      <dsp:nvSpPr>
        <dsp:cNvPr id="0" name=""/>
        <dsp:cNvSpPr/>
      </dsp:nvSpPr>
      <dsp:spPr>
        <a:xfrm>
          <a:off x="2678193" y="66804"/>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Obtain Research Data</a:t>
          </a:r>
        </a:p>
      </dsp:txBody>
      <dsp:txXfrm>
        <a:off x="3001694" y="66804"/>
        <a:ext cx="970502" cy="647001"/>
      </dsp:txXfrm>
    </dsp:sp>
    <dsp:sp modelId="{EF893954-3E21-4B9C-9C0A-8A1C89B023F5}">
      <dsp:nvSpPr>
        <dsp:cNvPr id="0" name=""/>
        <dsp:cNvSpPr/>
      </dsp:nvSpPr>
      <dsp:spPr>
        <a:xfrm>
          <a:off x="4069246" y="66804"/>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Develop Algorithms</a:t>
          </a:r>
        </a:p>
      </dsp:txBody>
      <dsp:txXfrm>
        <a:off x="4392747" y="66804"/>
        <a:ext cx="970502" cy="647001"/>
      </dsp:txXfrm>
    </dsp:sp>
    <dsp:sp modelId="{80E42978-4EC0-4149-AD40-1DCB9374D792}">
      <dsp:nvSpPr>
        <dsp:cNvPr id="0" name=""/>
        <dsp:cNvSpPr/>
      </dsp:nvSpPr>
      <dsp:spPr>
        <a:xfrm>
          <a:off x="5460300" y="66804"/>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Early Validation</a:t>
          </a:r>
        </a:p>
      </dsp:txBody>
      <dsp:txXfrm>
        <a:off x="5783801" y="66804"/>
        <a:ext cx="970502" cy="647001"/>
      </dsp:txXfrm>
    </dsp:sp>
    <dsp:sp modelId="{0BEE81E8-CF4C-4337-BFE6-7D5A26995823}">
      <dsp:nvSpPr>
        <dsp:cNvPr id="0" name=""/>
        <dsp:cNvSpPr/>
      </dsp:nvSpPr>
      <dsp:spPr>
        <a:xfrm>
          <a:off x="975795" y="889198"/>
          <a:ext cx="1948799" cy="779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Replicate</a:t>
          </a:r>
        </a:p>
      </dsp:txBody>
      <dsp:txXfrm>
        <a:off x="1365555" y="889198"/>
        <a:ext cx="1169280" cy="779519"/>
      </dsp:txXfrm>
    </dsp:sp>
    <dsp:sp modelId="{43A0922F-9397-4273-9033-61E316D6BFA9}">
      <dsp:nvSpPr>
        <dsp:cNvPr id="0" name=""/>
        <dsp:cNvSpPr/>
      </dsp:nvSpPr>
      <dsp:spPr>
        <a:xfrm>
          <a:off x="2671250" y="955457"/>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Define Characteristics of Patterns &amp; Clinical Settings</a:t>
          </a:r>
        </a:p>
      </dsp:txBody>
      <dsp:txXfrm>
        <a:off x="2994751" y="955457"/>
        <a:ext cx="970502" cy="647001"/>
      </dsp:txXfrm>
    </dsp:sp>
    <dsp:sp modelId="{6851C816-CF64-49DF-9E36-10B98F38B93D}">
      <dsp:nvSpPr>
        <dsp:cNvPr id="0" name=""/>
        <dsp:cNvSpPr/>
      </dsp:nvSpPr>
      <dsp:spPr>
        <a:xfrm>
          <a:off x="4062303" y="955457"/>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Identify Like Patients</a:t>
          </a:r>
        </a:p>
      </dsp:txBody>
      <dsp:txXfrm>
        <a:off x="4385804" y="955457"/>
        <a:ext cx="970502" cy="647001"/>
      </dsp:txXfrm>
    </dsp:sp>
    <dsp:sp modelId="{82B5118E-D9D6-4C0D-9FE1-67E32522F43D}">
      <dsp:nvSpPr>
        <dsp:cNvPr id="0" name=""/>
        <dsp:cNvSpPr/>
      </dsp:nvSpPr>
      <dsp:spPr>
        <a:xfrm>
          <a:off x="5453357" y="955457"/>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“Replicate” in silico</a:t>
          </a:r>
        </a:p>
      </dsp:txBody>
      <dsp:txXfrm>
        <a:off x="5776858" y="955457"/>
        <a:ext cx="970502" cy="647001"/>
      </dsp:txXfrm>
    </dsp:sp>
    <dsp:sp modelId="{80D1EED8-C001-4190-9069-532CC72CF68C}">
      <dsp:nvSpPr>
        <dsp:cNvPr id="0" name=""/>
        <dsp:cNvSpPr/>
      </dsp:nvSpPr>
      <dsp:spPr>
        <a:xfrm>
          <a:off x="975795" y="1777850"/>
          <a:ext cx="1948799" cy="779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Design, Test &amp; Deploy</a:t>
          </a:r>
        </a:p>
      </dsp:txBody>
      <dsp:txXfrm>
        <a:off x="1365555" y="1777850"/>
        <a:ext cx="1169280" cy="779519"/>
      </dsp:txXfrm>
    </dsp:sp>
    <dsp:sp modelId="{CEB6AF5F-8E8E-4776-85EB-D95EBA718E25}">
      <dsp:nvSpPr>
        <dsp:cNvPr id="0" name=""/>
        <dsp:cNvSpPr/>
      </dsp:nvSpPr>
      <dsp:spPr>
        <a:xfrm>
          <a:off x="2671250" y="1844110"/>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Design the Deployment Platform</a:t>
          </a:r>
        </a:p>
      </dsp:txBody>
      <dsp:txXfrm>
        <a:off x="2994751" y="1844110"/>
        <a:ext cx="970502" cy="647001"/>
      </dsp:txXfrm>
    </dsp:sp>
    <dsp:sp modelId="{379E51E0-D0F6-4AC7-BC87-C874B16B37EF}">
      <dsp:nvSpPr>
        <dsp:cNvPr id="0" name=""/>
        <dsp:cNvSpPr/>
      </dsp:nvSpPr>
      <dsp:spPr>
        <a:xfrm>
          <a:off x="4062303" y="1844110"/>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Test Usability &amp; Feasibility for Operational Deployment</a:t>
          </a:r>
        </a:p>
      </dsp:txBody>
      <dsp:txXfrm>
        <a:off x="4385804" y="1844110"/>
        <a:ext cx="970502" cy="647001"/>
      </dsp:txXfrm>
    </dsp:sp>
    <dsp:sp modelId="{798189F7-CE14-4056-8AC7-7F92D9679A41}">
      <dsp:nvSpPr>
        <dsp:cNvPr id="0" name=""/>
        <dsp:cNvSpPr/>
      </dsp:nvSpPr>
      <dsp:spPr>
        <a:xfrm>
          <a:off x="5453357" y="1844110"/>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Create Operational Deployment Platform</a:t>
          </a:r>
        </a:p>
      </dsp:txBody>
      <dsp:txXfrm>
        <a:off x="5776858" y="1844110"/>
        <a:ext cx="970502" cy="647001"/>
      </dsp:txXfrm>
    </dsp:sp>
    <dsp:sp modelId="{E2BDBC2F-8798-4098-9081-E845B288D7D1}">
      <dsp:nvSpPr>
        <dsp:cNvPr id="0" name=""/>
        <dsp:cNvSpPr/>
      </dsp:nvSpPr>
      <dsp:spPr>
        <a:xfrm>
          <a:off x="975795" y="2666503"/>
          <a:ext cx="1948799" cy="779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Improve The Outcome</a:t>
          </a:r>
        </a:p>
      </dsp:txBody>
      <dsp:txXfrm>
        <a:off x="1365555" y="2666503"/>
        <a:ext cx="1169280" cy="779519"/>
      </dsp:txXfrm>
    </dsp:sp>
    <dsp:sp modelId="{AA2BF6CD-8CAB-4CA0-B35E-FD1EEA94B2B8}">
      <dsp:nvSpPr>
        <dsp:cNvPr id="0" name=""/>
        <dsp:cNvSpPr/>
      </dsp:nvSpPr>
      <dsp:spPr>
        <a:xfrm>
          <a:off x="2671250" y="2732762"/>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Implement Operational Deployment Platform</a:t>
          </a:r>
        </a:p>
      </dsp:txBody>
      <dsp:txXfrm>
        <a:off x="2994751" y="2732762"/>
        <a:ext cx="970502" cy="647001"/>
      </dsp:txXfrm>
    </dsp:sp>
    <dsp:sp modelId="{344FBABC-E312-40E1-894B-85A72CA7EF59}">
      <dsp:nvSpPr>
        <dsp:cNvPr id="0" name=""/>
        <dsp:cNvSpPr/>
      </dsp:nvSpPr>
      <dsp:spPr>
        <a:xfrm>
          <a:off x="4062303" y="2732762"/>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Pragmatic Trial</a:t>
          </a:r>
        </a:p>
      </dsp:txBody>
      <dsp:txXfrm>
        <a:off x="4385804" y="2732762"/>
        <a:ext cx="970502" cy="647001"/>
      </dsp:txXfrm>
    </dsp:sp>
    <dsp:sp modelId="{95FE6D9C-7AA8-4D39-9690-32F576E3F744}">
      <dsp:nvSpPr>
        <dsp:cNvPr id="0" name=""/>
        <dsp:cNvSpPr/>
      </dsp:nvSpPr>
      <dsp:spPr>
        <a:xfrm>
          <a:off x="5453357" y="2732762"/>
          <a:ext cx="1617503" cy="6470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Implement Algorithm-Guided Practice System Wide</a:t>
          </a:r>
        </a:p>
      </dsp:txBody>
      <dsp:txXfrm>
        <a:off x="5776858" y="2732762"/>
        <a:ext cx="970502" cy="647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971D9-63B1-418B-8E82-515CCBFA646E}">
      <dsp:nvSpPr>
        <dsp:cNvPr id="0" name=""/>
        <dsp:cNvSpPr/>
      </dsp:nvSpPr>
      <dsp:spPr>
        <a:xfrm>
          <a:off x="2059" y="151600"/>
          <a:ext cx="1800634" cy="720253"/>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T1</a:t>
          </a:r>
        </a:p>
      </dsp:txBody>
      <dsp:txXfrm>
        <a:off x="2059" y="151600"/>
        <a:ext cx="1620571" cy="720253"/>
      </dsp:txXfrm>
    </dsp:sp>
    <dsp:sp modelId="{3CD5E427-A523-45A9-965A-2B324DBF6CE7}">
      <dsp:nvSpPr>
        <dsp:cNvPr id="0" name=""/>
        <dsp:cNvSpPr/>
      </dsp:nvSpPr>
      <dsp:spPr>
        <a:xfrm>
          <a:off x="1442566"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T2</a:t>
          </a:r>
        </a:p>
      </dsp:txBody>
      <dsp:txXfrm>
        <a:off x="1802693" y="151600"/>
        <a:ext cx="1080381" cy="720253"/>
      </dsp:txXfrm>
    </dsp:sp>
    <dsp:sp modelId="{891BBCD7-6B1D-4520-99D2-02C21C1E7430}">
      <dsp:nvSpPr>
        <dsp:cNvPr id="0" name=""/>
        <dsp:cNvSpPr/>
      </dsp:nvSpPr>
      <dsp:spPr>
        <a:xfrm>
          <a:off x="2883073" y="151600"/>
          <a:ext cx="1800634" cy="72025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i="0" kern="1200" dirty="0">
              <a:solidFill>
                <a:schemeClr val="tx1"/>
              </a:solidFill>
            </a:rPr>
            <a:t>T3</a:t>
          </a:r>
        </a:p>
      </dsp:txBody>
      <dsp:txXfrm>
        <a:off x="3243200" y="151600"/>
        <a:ext cx="1080381" cy="72025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59687-D1E1-472F-9A69-C0A260613159}"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9CC82-79AE-4350-A740-6DB7629DD21F}" type="slidenum">
              <a:rPr lang="en-US" smtClean="0"/>
              <a:t>‹#›</a:t>
            </a:fld>
            <a:endParaRPr lang="en-US"/>
          </a:p>
        </p:txBody>
      </p:sp>
    </p:spTree>
    <p:extLst>
      <p:ext uri="{BB962C8B-B14F-4D97-AF65-F5344CB8AC3E}">
        <p14:creationId xmlns:p14="http://schemas.microsoft.com/office/powerpoint/2010/main" val="294817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Dr. Kevin Johnson, Chair of the Department of Biomedical Informatics at Vanderbilt University Medical Center, </a:t>
            </a:r>
            <a:r>
              <a:rPr lang="en-US" sz="1200" kern="1200" dirty="0">
                <a:solidFill>
                  <a:schemeClr val="tx1"/>
                </a:solidFill>
                <a:effectLst/>
                <a:latin typeface="+mn-lt"/>
                <a:ea typeface="+mn-ea"/>
                <a:cs typeface="+mn-cs"/>
              </a:rPr>
              <a:t>will discuss how Vanderbilt is developing a pipeline to connect their successful EHR-based CDS, </a:t>
            </a:r>
            <a:r>
              <a:rPr lang="en-US" sz="1200" kern="1200" dirty="0" err="1">
                <a:solidFill>
                  <a:schemeClr val="tx1"/>
                </a:solidFill>
                <a:effectLst/>
                <a:latin typeface="+mn-lt"/>
                <a:ea typeface="+mn-ea"/>
                <a:cs typeface="+mn-cs"/>
              </a:rPr>
              <a:t>ordersets</a:t>
            </a:r>
            <a:r>
              <a:rPr lang="en-US" sz="1200" kern="1200" dirty="0">
                <a:solidFill>
                  <a:schemeClr val="tx1"/>
                </a:solidFill>
                <a:effectLst/>
                <a:latin typeface="+mn-lt"/>
                <a:ea typeface="+mn-ea"/>
                <a:cs typeface="+mn-cs"/>
              </a:rPr>
              <a:t>, and forms modalities with their LHS to conduct pragmatic effectiveness trials. That pipeline takes advantage of their CTSA Studio Program9 to shape research ideas into hybrid designs10. These studios inform the next step, EHR-powered research workshops, designed to assess the feasibility of implementing the study design within the constraints of the EHR or the existing clinician-EHR workflow. Dr. Johnson will showcase a number of examples, including smoking cessation, pediatric obesity management, and genome-informed pharmacotherapy. </a:t>
            </a:r>
          </a:p>
          <a:p>
            <a:endParaRPr lang="en-US" dirty="0"/>
          </a:p>
        </p:txBody>
      </p:sp>
      <p:sp>
        <p:nvSpPr>
          <p:cNvPr id="4" name="Slide Number Placeholder 3"/>
          <p:cNvSpPr>
            <a:spLocks noGrp="1"/>
          </p:cNvSpPr>
          <p:nvPr>
            <p:ph type="sldNum" sz="quarter" idx="5"/>
          </p:nvPr>
        </p:nvSpPr>
        <p:spPr/>
        <p:txBody>
          <a:bodyPr/>
          <a:lstStyle/>
          <a:p>
            <a:fld id="{9B59CC82-79AE-4350-A740-6DB7629DD21F}" type="slidenum">
              <a:rPr lang="en-US" smtClean="0"/>
              <a:t>1</a:t>
            </a:fld>
            <a:endParaRPr lang="en-US"/>
          </a:p>
        </p:txBody>
      </p:sp>
    </p:spTree>
    <p:extLst>
      <p:ext uri="{BB962C8B-B14F-4D97-AF65-F5344CB8AC3E}">
        <p14:creationId xmlns:p14="http://schemas.microsoft.com/office/powerpoint/2010/main" val="239390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887278-9870-4C1E-8DA6-2DF47D3178BA}" type="slidenum">
              <a:rPr lang="en-US" smtClean="0"/>
              <a:t>7</a:t>
            </a:fld>
            <a:endParaRPr lang="en-US"/>
          </a:p>
        </p:txBody>
      </p:sp>
    </p:spTree>
    <p:extLst>
      <p:ext uri="{BB962C8B-B14F-4D97-AF65-F5344CB8AC3E}">
        <p14:creationId xmlns:p14="http://schemas.microsoft.com/office/powerpoint/2010/main" val="195247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9CC82-79AE-4350-A740-6DB7629DD21F}" type="slidenum">
              <a:rPr lang="en-US" smtClean="0"/>
              <a:t>17</a:t>
            </a:fld>
            <a:endParaRPr lang="en-US"/>
          </a:p>
        </p:txBody>
      </p:sp>
    </p:spTree>
    <p:extLst>
      <p:ext uri="{BB962C8B-B14F-4D97-AF65-F5344CB8AC3E}">
        <p14:creationId xmlns:p14="http://schemas.microsoft.com/office/powerpoint/2010/main" val="370982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9CC82-79AE-4350-A740-6DB7629DD21F}" type="slidenum">
              <a:rPr lang="en-US" smtClean="0"/>
              <a:t>20</a:t>
            </a:fld>
            <a:endParaRPr lang="en-US"/>
          </a:p>
        </p:txBody>
      </p:sp>
    </p:spTree>
    <p:extLst>
      <p:ext uri="{BB962C8B-B14F-4D97-AF65-F5344CB8AC3E}">
        <p14:creationId xmlns:p14="http://schemas.microsoft.com/office/powerpoint/2010/main" val="265886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33104AA3-5888-4652-9A86-062D89A52346}"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2241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2" name="Picture 1" descr="cover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524215"/>
            <a:ext cx="4124309" cy="287259"/>
          </a:xfrm>
        </p:spPr>
        <p:txBody>
          <a:bodyPr wrap="square" bIns="0" anchor="t">
            <a:spAutoFit/>
          </a:bodyPr>
          <a:lstStyle>
            <a:lvl1pPr marL="0" indent="0" algn="l">
              <a:buFontTx/>
              <a:buNone/>
              <a:defRPr sz="1867"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738120" y="1729947"/>
            <a:ext cx="5998603" cy="1482811"/>
          </a:xfrm>
        </p:spPr>
        <p:txBody>
          <a:bodyPr anchor="b"/>
          <a:lstStyle>
            <a:lvl1pPr>
              <a:lnSpc>
                <a:spcPct val="90000"/>
              </a:lnSpc>
              <a:spcBef>
                <a:spcPts val="1333"/>
              </a:spcBef>
              <a:defRPr sz="3733" b="1">
                <a:solidFill>
                  <a:schemeClr val="accent1"/>
                </a:solidFill>
                <a:latin typeface="Roboto Regular"/>
                <a:cs typeface="Roboto Regular"/>
              </a:defRPr>
            </a:lvl1pPr>
            <a:lvl2pPr marL="0" indent="0">
              <a:spcBef>
                <a:spcPts val="1333"/>
              </a:spcBef>
              <a:buNone/>
              <a:defRPr sz="2133"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52703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736876" y="527981"/>
            <a:ext cx="9038693" cy="426848"/>
          </a:xfrm>
        </p:spPr>
        <p:txBody>
          <a:bodyPr/>
          <a:lstStyle/>
          <a:p>
            <a:r>
              <a:rPr lang="en-US"/>
              <a:t>Click to edit Master title style</a:t>
            </a:r>
            <a:endParaRPr lang="en-US" dirty="0"/>
          </a:p>
        </p:txBody>
      </p:sp>
      <p:sp>
        <p:nvSpPr>
          <p:cNvPr id="9" name="Content Placeholder 8"/>
          <p:cNvSpPr>
            <a:spLocks noGrp="1"/>
          </p:cNvSpPr>
          <p:nvPr>
            <p:ph sz="quarter" idx="12"/>
          </p:nvPr>
        </p:nvSpPr>
        <p:spPr>
          <a:xfrm>
            <a:off x="741406" y="1252343"/>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8" name="Content Placeholder 8"/>
          <p:cNvSpPr>
            <a:spLocks noGrp="1"/>
          </p:cNvSpPr>
          <p:nvPr>
            <p:ph sz="quarter" idx="13"/>
          </p:nvPr>
        </p:nvSpPr>
        <p:spPr>
          <a:xfrm>
            <a:off x="743236" y="2892588"/>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p:cNvSpPr>
            <a:spLocks noGrp="1"/>
          </p:cNvSpPr>
          <p:nvPr>
            <p:ph sz="quarter" idx="14"/>
          </p:nvPr>
        </p:nvSpPr>
        <p:spPr>
          <a:xfrm>
            <a:off x="745067" y="4551141"/>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16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8194" y="527981"/>
            <a:ext cx="9047377" cy="42684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729442" y="2077767"/>
            <a:ext cx="5232452" cy="3935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6191458" y="2077767"/>
            <a:ext cx="5232452" cy="3935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6" name="Text Placeholder 5"/>
          <p:cNvSpPr>
            <a:spLocks noGrp="1"/>
          </p:cNvSpPr>
          <p:nvPr>
            <p:ph type="body" sz="quarter" idx="14"/>
          </p:nvPr>
        </p:nvSpPr>
        <p:spPr>
          <a:xfrm>
            <a:off x="6187534" y="1263823"/>
            <a:ext cx="5226452" cy="804789"/>
          </a:xfrm>
        </p:spPr>
        <p:txBody>
          <a:bodyPr/>
          <a:lstStyle>
            <a:lvl1pPr>
              <a:defRPr sz="2667" b="1"/>
            </a:lvl1pPr>
          </a:lstStyle>
          <a:p>
            <a:pPr lvl="0"/>
            <a:r>
              <a:rPr lang="en-US"/>
              <a:t>Click to edit Master text styles</a:t>
            </a:r>
          </a:p>
        </p:txBody>
      </p:sp>
      <p:sp>
        <p:nvSpPr>
          <p:cNvPr id="12" name="Text Placeholder 5"/>
          <p:cNvSpPr>
            <a:spLocks noGrp="1"/>
          </p:cNvSpPr>
          <p:nvPr>
            <p:ph type="body" sz="quarter" idx="15"/>
          </p:nvPr>
        </p:nvSpPr>
        <p:spPr>
          <a:xfrm>
            <a:off x="734085" y="1265652"/>
            <a:ext cx="5226452" cy="804789"/>
          </a:xfrm>
        </p:spPr>
        <p:txBody>
          <a:bodyPr/>
          <a:lstStyle>
            <a:lvl1pPr>
              <a:defRPr sz="2667" b="1"/>
            </a:lvl1pPr>
          </a:lstStyle>
          <a:p>
            <a:pPr lvl="0"/>
            <a:r>
              <a:rPr lang="en-US"/>
              <a:t>Click to edit Master text styles</a:t>
            </a:r>
          </a:p>
        </p:txBody>
      </p:sp>
    </p:spTree>
    <p:extLst>
      <p:ext uri="{BB962C8B-B14F-4D97-AF65-F5344CB8AC3E}">
        <p14:creationId xmlns:p14="http://schemas.microsoft.com/office/powerpoint/2010/main" val="171012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4" y="527981"/>
            <a:ext cx="9047377" cy="42684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a:t>Click to edit Master text styles</a:t>
            </a:r>
          </a:p>
        </p:txBody>
      </p:sp>
      <p:sp>
        <p:nvSpPr>
          <p:cNvPr id="4" name="Content Placeholder 3"/>
          <p:cNvSpPr>
            <a:spLocks noGrp="1"/>
          </p:cNvSpPr>
          <p:nvPr>
            <p:ph sz="quarter" idx="16"/>
          </p:nvPr>
        </p:nvSpPr>
        <p:spPr>
          <a:xfrm>
            <a:off x="4832869" y="1263135"/>
            <a:ext cx="6617729" cy="475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97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2" y="527981"/>
            <a:ext cx="9038224" cy="42684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a:t>Click to edit Master text styles</a:t>
            </a:r>
          </a:p>
        </p:txBody>
      </p:sp>
      <p:sp>
        <p:nvSpPr>
          <p:cNvPr id="5" name="Picture Placeholder 4"/>
          <p:cNvSpPr>
            <a:spLocks noGrp="1"/>
          </p:cNvSpPr>
          <p:nvPr>
            <p:ph type="pic" sz="quarter" idx="17"/>
          </p:nvPr>
        </p:nvSpPr>
        <p:spPr>
          <a:xfrm>
            <a:off x="4833668" y="1263135"/>
            <a:ext cx="6616929" cy="4750487"/>
          </a:xfrm>
        </p:spPr>
        <p:txBody>
          <a:bodyPr/>
          <a:lstStyle/>
          <a:p>
            <a:r>
              <a:rPr lang="en-US"/>
              <a:t>Click icon to add picture</a:t>
            </a:r>
          </a:p>
        </p:txBody>
      </p:sp>
    </p:spTree>
    <p:extLst>
      <p:ext uri="{BB962C8B-B14F-4D97-AF65-F5344CB8AC3E}">
        <p14:creationId xmlns:p14="http://schemas.microsoft.com/office/powerpoint/2010/main" val="185227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0"/>
            <a:ext cx="12192000" cy="68580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367512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AMIA">
    <p:spTree>
      <p:nvGrpSpPr>
        <p:cNvPr id="1" name=""/>
        <p:cNvGrpSpPr/>
        <p:nvPr/>
      </p:nvGrpSpPr>
      <p:grpSpPr>
        <a:xfrm>
          <a:off x="0" y="0"/>
          <a:ext cx="0" cy="0"/>
          <a:chOff x="0" y="0"/>
          <a:chExt cx="0" cy="0"/>
        </a:xfrm>
      </p:grpSpPr>
      <p:sp>
        <p:nvSpPr>
          <p:cNvPr id="25" name="Rectangle 24"/>
          <p:cNvSpPr/>
          <p:nvPr/>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0AB5C374-2B9F-4B00-8CAC-3A1B3D5FCF05}" type="slidenum">
              <a:rPr lang="en-US" smtClean="0"/>
              <a:t>‹#›</a:t>
            </a:fld>
            <a:endParaRPr lang="en-US"/>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endParaRPr lang="en-US"/>
          </a:p>
        </p:txBody>
      </p:sp>
      <p:pic>
        <p:nvPicPr>
          <p:cNvPr id="15" name="Picture 14" descr="amia-logo_col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16" name="Picture 15"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17" name="Rectangle 16"/>
          <p:cNvSpPr/>
          <p:nvPr/>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r>
              <a:rPr lang="en-US" sz="2133" b="0" baseline="0" dirty="0">
                <a:solidFill>
                  <a:schemeClr val="tx1"/>
                </a:solidFill>
                <a:latin typeface="+mn-lt"/>
              </a:rPr>
              <a:t> i</a:t>
            </a:r>
            <a:r>
              <a:rPr lang="en-US" sz="2133" b="0" dirty="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dirty="0">
                <a:solidFill>
                  <a:schemeClr val="tx1"/>
                </a:solidFill>
                <a:latin typeface="Arial" pitchFamily="34" charset="0"/>
                <a:ea typeface="MS PGothic" pitchFamily="34" charset="-128"/>
                <a:cs typeface="Roboto Regular"/>
              </a:rPr>
              <a:t>www.amia.org</a:t>
            </a:r>
            <a:endParaRPr lang="en-US" sz="2133" b="1" kern="1200" dirty="0">
              <a:solidFill>
                <a:schemeClr val="accent1"/>
              </a:solidFill>
              <a:latin typeface="Arial" pitchFamily="34" charset="0"/>
              <a:ea typeface="MS PGothic" pitchFamily="34" charset="-128"/>
              <a:cs typeface="Roboto Regular"/>
            </a:endParaRPr>
          </a:p>
          <a:p>
            <a:pPr>
              <a:spcBef>
                <a:spcPts val="1333"/>
              </a:spcBef>
            </a:pPr>
            <a:r>
              <a:rPr lang="en-US" sz="2133" b="1" kern="1200" dirty="0">
                <a:solidFill>
                  <a:schemeClr val="accent1"/>
                </a:solidFill>
                <a:latin typeface="Arial" pitchFamily="34" charset="0"/>
                <a:ea typeface="MS PGothic" pitchFamily="34" charset="-128"/>
                <a:cs typeface="Roboto Regular"/>
              </a:rPr>
              <a:t>#</a:t>
            </a:r>
            <a:r>
              <a:rPr lang="en-US" sz="2133" b="1" kern="1200" dirty="0" err="1">
                <a:solidFill>
                  <a:schemeClr val="accent1"/>
                </a:solidFill>
                <a:latin typeface="Arial" pitchFamily="34" charset="0"/>
                <a:ea typeface="MS PGothic" pitchFamily="34" charset="-128"/>
                <a:cs typeface="Roboto Regular"/>
              </a:rPr>
              <a:t>WhyInformatics</a:t>
            </a:r>
            <a:endParaRPr lang="en-US" sz="2133" b="1" kern="1200" dirty="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21" name="Picture 20" descr="linkedin-51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sp>
        <p:nvSpPr>
          <p:cNvPr id="2" name="TextBox 1"/>
          <p:cNvSpPr txBox="1"/>
          <p:nvPr/>
        </p:nvSpPr>
        <p:spPr>
          <a:xfrm>
            <a:off x="727138" y="3585885"/>
            <a:ext cx="5647764" cy="2297617"/>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1600"/>
              </a:spcBef>
              <a:spcAft>
                <a:spcPct val="0"/>
              </a:spcAft>
              <a:buClrTx/>
              <a:buSzTx/>
              <a:buFontTx/>
              <a:buNone/>
              <a:tabLst/>
              <a:defRPr/>
            </a:pPr>
            <a:r>
              <a:rPr kumimoji="0" lang="en-US" sz="2133" b="0" i="0" u="none" strike="noStrike" kern="0" cap="none" spc="0" normalizeH="0" baseline="0" noProof="0" dirty="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3835834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bout AMIA_Presenter">
    <p:spTree>
      <p:nvGrpSpPr>
        <p:cNvPr id="1" name=""/>
        <p:cNvGrpSpPr/>
        <p:nvPr/>
      </p:nvGrpSpPr>
      <p:grpSpPr>
        <a:xfrm>
          <a:off x="0" y="0"/>
          <a:ext cx="0" cy="0"/>
          <a:chOff x="0" y="0"/>
          <a:chExt cx="0" cy="0"/>
        </a:xfrm>
      </p:grpSpPr>
      <p:sp>
        <p:nvSpPr>
          <p:cNvPr id="25" name="Rectangle 24"/>
          <p:cNvSpPr/>
          <p:nvPr/>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592120"/>
            <a:ext cx="5645960" cy="393954"/>
          </a:xfrm>
        </p:spPr>
        <p:txBody>
          <a:bodyPr anchor="ctr"/>
          <a:lstStyle>
            <a:lvl1pPr>
              <a:defRPr sz="32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AB5C374-2B9F-4B00-8CAC-3A1B3D5FCF05}" type="slidenum">
              <a:rPr lang="en-US" smtClean="0"/>
              <a:t>‹#›</a:t>
            </a:fld>
            <a:endParaRPr lang="en-US"/>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endParaRPr lang="en-US"/>
          </a:p>
        </p:txBody>
      </p:sp>
      <p:sp>
        <p:nvSpPr>
          <p:cNvPr id="7" name="Text Placeholder 6"/>
          <p:cNvSpPr>
            <a:spLocks noGrp="1"/>
          </p:cNvSpPr>
          <p:nvPr>
            <p:ph type="body" sz="quarter" idx="12"/>
          </p:nvPr>
        </p:nvSpPr>
        <p:spPr>
          <a:xfrm>
            <a:off x="728137" y="4000505"/>
            <a:ext cx="5649348" cy="493891"/>
          </a:xfrm>
        </p:spPr>
        <p:txBody>
          <a:bodyPr anchor="ctr"/>
          <a:lstStyle>
            <a:lvl1pPr>
              <a:defRPr sz="2400"/>
            </a:lvl1pPr>
          </a:lstStyle>
          <a:p>
            <a:pPr lvl="0"/>
            <a:r>
              <a:rPr lang="en-US"/>
              <a:t>Click to edit Master text styles</a:t>
            </a:r>
          </a:p>
        </p:txBody>
      </p:sp>
      <p:sp>
        <p:nvSpPr>
          <p:cNvPr id="9" name="Text Placeholder 8"/>
          <p:cNvSpPr>
            <a:spLocks noGrp="1"/>
          </p:cNvSpPr>
          <p:nvPr>
            <p:ph type="body" sz="quarter" idx="13" hasCustomPrompt="1"/>
          </p:nvPr>
        </p:nvSpPr>
        <p:spPr>
          <a:xfrm>
            <a:off x="728137" y="4498248"/>
            <a:ext cx="5649348" cy="405371"/>
          </a:xfrm>
        </p:spPr>
        <p:txBody>
          <a:bodyPr anchor="ctr"/>
          <a:lstStyle>
            <a:lvl1pPr algn="l">
              <a:defRPr sz="16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728137" y="5284233"/>
            <a:ext cx="5649348" cy="414867"/>
          </a:xfrm>
        </p:spPr>
        <p:txBody>
          <a:bodyPr anchor="ctr"/>
          <a:lstStyle>
            <a:lvl1pPr>
              <a:defRPr sz="1600" b="1">
                <a:solidFill>
                  <a:schemeClr val="accent1"/>
                </a:solidFill>
              </a:defRPr>
            </a:lvl1pPr>
          </a:lstStyle>
          <a:p>
            <a:pPr lvl="0"/>
            <a:r>
              <a:rPr lang="en-US"/>
              <a:t>Click to edit Master text styles</a:t>
            </a:r>
          </a:p>
        </p:txBody>
      </p:sp>
      <p:pic>
        <p:nvPicPr>
          <p:cNvPr id="12" name="Picture 11" descr="amia-logo_col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8" name="Rectangle 7"/>
          <p:cNvSpPr/>
          <p:nvPr/>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r>
              <a:rPr lang="en-US" sz="2133" b="0" baseline="0" dirty="0">
                <a:solidFill>
                  <a:schemeClr val="tx1"/>
                </a:solidFill>
                <a:latin typeface="+mn-lt"/>
              </a:rPr>
              <a:t> i</a:t>
            </a:r>
            <a:r>
              <a:rPr lang="en-US" sz="2133" b="0" dirty="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dirty="0">
                <a:solidFill>
                  <a:schemeClr val="tx1"/>
                </a:solidFill>
                <a:latin typeface="Arial" pitchFamily="34" charset="0"/>
                <a:ea typeface="MS PGothic" pitchFamily="34" charset="-128"/>
                <a:cs typeface="Roboto Regular"/>
              </a:rPr>
              <a:t>www.amia.org</a:t>
            </a:r>
            <a:endParaRPr lang="en-US" sz="2133" b="1" kern="1200" dirty="0">
              <a:solidFill>
                <a:schemeClr val="accent1"/>
              </a:solidFill>
              <a:latin typeface="Arial" pitchFamily="34" charset="0"/>
              <a:ea typeface="MS PGothic" pitchFamily="34" charset="-128"/>
              <a:cs typeface="Roboto Regular"/>
            </a:endParaRPr>
          </a:p>
          <a:p>
            <a:pPr>
              <a:spcBef>
                <a:spcPts val="1333"/>
              </a:spcBef>
            </a:pPr>
            <a:r>
              <a:rPr lang="en-US" sz="2133" b="1" kern="1200" dirty="0">
                <a:solidFill>
                  <a:schemeClr val="accent1"/>
                </a:solidFill>
                <a:latin typeface="Arial" pitchFamily="34" charset="0"/>
                <a:ea typeface="MS PGothic" pitchFamily="34" charset="-128"/>
                <a:cs typeface="Roboto Regular"/>
              </a:rPr>
              <a:t>#</a:t>
            </a:r>
            <a:r>
              <a:rPr lang="en-US" sz="2133" b="1" kern="1200" dirty="0" err="1">
                <a:solidFill>
                  <a:schemeClr val="accent1"/>
                </a:solidFill>
                <a:latin typeface="Arial" pitchFamily="34" charset="0"/>
                <a:ea typeface="MS PGothic" pitchFamily="34" charset="-128"/>
                <a:cs typeface="Roboto Regular"/>
              </a:rPr>
              <a:t>WhyInformatics</a:t>
            </a:r>
            <a:endParaRPr lang="en-US" sz="2133" b="1" kern="1200" dirty="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18" name="Picture 17" descr="linkedin-51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251258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1DA4-6686-45E8-BAF8-294BD3068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33094-3B57-456F-B913-6495848096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2C17-F582-4395-8C84-2402BF242E6F}"/>
              </a:ext>
            </a:extLst>
          </p:cNvPr>
          <p:cNvSpPr>
            <a:spLocks noGrp="1"/>
          </p:cNvSpPr>
          <p:nvPr>
            <p:ph type="dt" sz="half" idx="10"/>
          </p:nvPr>
        </p:nvSpPr>
        <p:spPr/>
        <p:txBody>
          <a:bodyPr/>
          <a:lstStyle/>
          <a:p>
            <a:fld id="{D41F3CF4-0605-42C0-BB4A-ECB393B7C203}" type="datetimeFigureOut">
              <a:rPr lang="en-US" smtClean="0"/>
              <a:t>9/11/2020</a:t>
            </a:fld>
            <a:endParaRPr lang="en-US"/>
          </a:p>
        </p:txBody>
      </p:sp>
      <p:sp>
        <p:nvSpPr>
          <p:cNvPr id="5" name="Footer Placeholder 4">
            <a:extLst>
              <a:ext uri="{FF2B5EF4-FFF2-40B4-BE49-F238E27FC236}">
                <a16:creationId xmlns:a16="http://schemas.microsoft.com/office/drawing/2014/main" id="{98146A97-5BA5-437F-8CFE-12B58F51A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2311F-6076-47E9-94A5-1C07E71271B9}"/>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7204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D22B-6E43-4B20-8D55-E31EF32D7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4C5D55-A309-406D-BEEB-38B07D1E4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11B62-5331-4BCF-A010-27928D6ABE8D}"/>
              </a:ext>
            </a:extLst>
          </p:cNvPr>
          <p:cNvSpPr>
            <a:spLocks noGrp="1"/>
          </p:cNvSpPr>
          <p:nvPr>
            <p:ph type="dt" sz="half" idx="10"/>
          </p:nvPr>
        </p:nvSpPr>
        <p:spPr/>
        <p:txBody>
          <a:bodyPr/>
          <a:lstStyle/>
          <a:p>
            <a:fld id="{D41F3CF4-0605-42C0-BB4A-ECB393B7C203}" type="datetimeFigureOut">
              <a:rPr lang="en-US" smtClean="0"/>
              <a:t>9/11/2020</a:t>
            </a:fld>
            <a:endParaRPr lang="en-US"/>
          </a:p>
        </p:txBody>
      </p:sp>
      <p:sp>
        <p:nvSpPr>
          <p:cNvPr id="5" name="Footer Placeholder 4">
            <a:extLst>
              <a:ext uri="{FF2B5EF4-FFF2-40B4-BE49-F238E27FC236}">
                <a16:creationId xmlns:a16="http://schemas.microsoft.com/office/drawing/2014/main" id="{AD9A52AD-6CFC-41A7-A38C-DCE60B4E5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64213-133B-4C17-86F5-D7F1112D9A6E}"/>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392762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6E61-B1A9-4BDA-9C73-8A49FB978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07F42B-8D13-4F13-A4AB-98FF5D646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06877A-C5DC-4B7B-927F-491435DF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176A32-7871-4368-A3A7-55DC90C9C99C}"/>
              </a:ext>
            </a:extLst>
          </p:cNvPr>
          <p:cNvSpPr>
            <a:spLocks noGrp="1"/>
          </p:cNvSpPr>
          <p:nvPr>
            <p:ph type="dt" sz="half" idx="10"/>
          </p:nvPr>
        </p:nvSpPr>
        <p:spPr/>
        <p:txBody>
          <a:bodyPr/>
          <a:lstStyle/>
          <a:p>
            <a:fld id="{D41F3CF4-0605-42C0-BB4A-ECB393B7C203}" type="datetimeFigureOut">
              <a:rPr lang="en-US" smtClean="0"/>
              <a:t>9/11/2020</a:t>
            </a:fld>
            <a:endParaRPr lang="en-US"/>
          </a:p>
        </p:txBody>
      </p:sp>
      <p:sp>
        <p:nvSpPr>
          <p:cNvPr id="6" name="Footer Placeholder 5">
            <a:extLst>
              <a:ext uri="{FF2B5EF4-FFF2-40B4-BE49-F238E27FC236}">
                <a16:creationId xmlns:a16="http://schemas.microsoft.com/office/drawing/2014/main" id="{C4771C00-E6C0-4628-A4FB-A46606707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D1B65-D2EF-4E0B-A1A7-880430293DCD}"/>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118919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lding Slide">
    <p:spTree>
      <p:nvGrpSpPr>
        <p:cNvPr id="1" name=""/>
        <p:cNvGrpSpPr/>
        <p:nvPr/>
      </p:nvGrpSpPr>
      <p:grpSpPr>
        <a:xfrm>
          <a:off x="0" y="0"/>
          <a:ext cx="0" cy="0"/>
          <a:chOff x="0" y="0"/>
          <a:chExt cx="0" cy="0"/>
        </a:xfrm>
      </p:grpSpPr>
      <p:pic>
        <p:nvPicPr>
          <p:cNvPr id="3" name="Picture 2" descr="holding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4" name="TextBox 3"/>
          <p:cNvSpPr txBox="1"/>
          <p:nvPr/>
        </p:nvSpPr>
        <p:spPr>
          <a:xfrm>
            <a:off x="1962986" y="1813573"/>
            <a:ext cx="7450669" cy="1107996"/>
          </a:xfrm>
          <a:prstGeom prst="rect">
            <a:avLst/>
          </a:prstGeom>
          <a:noFill/>
        </p:spPr>
        <p:txBody>
          <a:bodyPr wrap="square" lIns="0" tIns="60960" rIns="0" bIns="60960" rtlCol="0">
            <a:spAutoFit/>
          </a:bodyPr>
          <a:lstStyle/>
          <a:p>
            <a:pPr>
              <a:lnSpc>
                <a:spcPct val="100000"/>
              </a:lnSpc>
            </a:pPr>
            <a:r>
              <a:rPr lang="en-US" sz="3200" b="1" dirty="0">
                <a:solidFill>
                  <a:schemeClr val="accent1"/>
                </a:solidFill>
                <a:latin typeface="Roboto Regular"/>
                <a:cs typeface="Roboto Regular"/>
              </a:rPr>
              <a:t>Discovering</a:t>
            </a:r>
            <a:r>
              <a:rPr lang="en-US" sz="3200" dirty="0">
                <a:solidFill>
                  <a:schemeClr val="accent1"/>
                </a:solidFill>
                <a:latin typeface="Roboto Regular"/>
                <a:cs typeface="Roboto Regular"/>
              </a:rPr>
              <a:t> health insights.</a:t>
            </a:r>
          </a:p>
          <a:p>
            <a:pPr marL="0" marR="0" indent="0" algn="l" defTabSz="1219170" rtl="0" eaLnBrk="1" fontAlgn="base" latinLnBrk="0" hangingPunct="1">
              <a:lnSpc>
                <a:spcPct val="100000"/>
              </a:lnSpc>
              <a:spcBef>
                <a:spcPct val="0"/>
              </a:spcBef>
              <a:spcAft>
                <a:spcPct val="0"/>
              </a:spcAft>
              <a:buClrTx/>
              <a:buSzTx/>
              <a:buFontTx/>
              <a:buNone/>
              <a:tabLst/>
              <a:defRPr/>
            </a:pPr>
            <a:r>
              <a:rPr lang="en-US" sz="3200" b="1" dirty="0">
                <a:solidFill>
                  <a:schemeClr val="accent1"/>
                </a:solidFill>
                <a:latin typeface="Roboto Regular"/>
                <a:cs typeface="Roboto Regular"/>
              </a:rPr>
              <a:t>Accelerating </a:t>
            </a:r>
            <a:r>
              <a:rPr lang="en-US" sz="3200" dirty="0">
                <a:solidFill>
                  <a:schemeClr val="accent1"/>
                </a:solidFill>
                <a:latin typeface="Roboto Regular"/>
                <a:cs typeface="Roboto Regular"/>
              </a:rPr>
              <a:t>healthcare</a:t>
            </a:r>
            <a:r>
              <a:rPr lang="en-US" sz="3200" baseline="0" dirty="0">
                <a:solidFill>
                  <a:schemeClr val="accent1"/>
                </a:solidFill>
                <a:latin typeface="Roboto Regular"/>
                <a:cs typeface="Roboto Regular"/>
              </a:rPr>
              <a:t> transformation.</a:t>
            </a:r>
            <a:endParaRPr lang="en-US" sz="3200" dirty="0">
              <a:solidFill>
                <a:schemeClr val="accent1"/>
              </a:solidFill>
              <a:latin typeface="Roboto Regular"/>
              <a:cs typeface="Roboto Regular"/>
            </a:endParaRP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387079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hasCustomPrompt="1"/>
          </p:nvPr>
        </p:nvSpPr>
        <p:spPr>
          <a:xfrm>
            <a:off x="737227" y="3176691"/>
            <a:ext cx="5274659" cy="1162712"/>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738119"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413949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mj-lt"/>
                <a:cs typeface="Roboto Regular"/>
              </a:defRPr>
            </a:lvl1pPr>
            <a:lvl2pPr marL="0" indent="0" algn="ctr">
              <a:spcBef>
                <a:spcPts val="1333"/>
              </a:spcBef>
              <a:buNone/>
              <a:defRPr sz="32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87789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36668"/>
            <a:ext cx="9045261" cy="426848"/>
          </a:xfrm>
        </p:spPr>
        <p:txBody>
          <a:bodyPr/>
          <a:lstStyle/>
          <a:p>
            <a:r>
              <a:rPr lang="en-US"/>
              <a:t>Click to edit Master title style</a:t>
            </a:r>
            <a:endParaRPr lang="en-US" dirty="0"/>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atin typeface="+mn-lt"/>
              </a:defRPr>
            </a:lvl2pPr>
            <a:lvl3pPr>
              <a:spcBef>
                <a:spcPts val="800"/>
              </a:spcBef>
              <a:defRPr>
                <a:latin typeface="+mn-lt"/>
              </a:defRPr>
            </a:lvl3pPr>
            <a:lvl4pPr>
              <a:spcBef>
                <a:spcPts val="800"/>
              </a:spcBef>
              <a:defRPr>
                <a:latin typeface="+mn-lt"/>
              </a:defRPr>
            </a:lvl4pPr>
            <a:lvl5pPr>
              <a:spcBef>
                <a:spcPts val="800"/>
              </a:spcBef>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a:t>AMIA 2017   |   amia.org</a:t>
            </a:r>
            <a:endParaRPr lang="en-US" dirty="0"/>
          </a:p>
        </p:txBody>
      </p:sp>
    </p:spTree>
    <p:extLst>
      <p:ext uri="{BB962C8B-B14F-4D97-AF65-F5344CB8AC3E}">
        <p14:creationId xmlns:p14="http://schemas.microsoft.com/office/powerpoint/2010/main" val="171214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7" y="536666"/>
            <a:ext cx="9046132" cy="426848"/>
          </a:xfrm>
        </p:spPr>
        <p:txBody>
          <a:bodyPr/>
          <a:lstStyle/>
          <a:p>
            <a:r>
              <a:rPr lang="en-US"/>
              <a:t>Click to edit Master title style</a:t>
            </a:r>
            <a:endParaRPr lang="en-US" dirty="0"/>
          </a:p>
        </p:txBody>
      </p:sp>
      <p:sp>
        <p:nvSpPr>
          <p:cNvPr id="3"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a:t>AMIA 2017   |   amia.org</a:t>
            </a:r>
            <a:endParaRPr lang="en-US" dirty="0"/>
          </a:p>
        </p:txBody>
      </p:sp>
    </p:spTree>
    <p:extLst>
      <p:ext uri="{BB962C8B-B14F-4D97-AF65-F5344CB8AC3E}">
        <p14:creationId xmlns:p14="http://schemas.microsoft.com/office/powerpoint/2010/main" val="372817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2" y="527980"/>
            <a:ext cx="9047377" cy="42684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729439"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6191455"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a:t>AMIA 2017   |   amia.org</a:t>
            </a:r>
            <a:endParaRPr lang="en-US" dirty="0"/>
          </a:p>
        </p:txBody>
      </p:sp>
    </p:spTree>
    <p:extLst>
      <p:ext uri="{BB962C8B-B14F-4D97-AF65-F5344CB8AC3E}">
        <p14:creationId xmlns:p14="http://schemas.microsoft.com/office/powerpoint/2010/main" val="2479933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676783"/>
            <a:ext cx="5645960" cy="393954"/>
          </a:xfrm>
        </p:spPr>
        <p:txBody>
          <a:bodyPr anchor="ctr"/>
          <a:lstStyle>
            <a:lvl1pPr>
              <a:defRPr sz="32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r>
              <a:rPr lang="en-US"/>
              <a:t>AMIA 2017   |   amia.org</a:t>
            </a:r>
            <a:endParaRPr lang="en-US" dirty="0"/>
          </a:p>
        </p:txBody>
      </p:sp>
      <p:sp>
        <p:nvSpPr>
          <p:cNvPr id="7" name="Text Placeholder 6"/>
          <p:cNvSpPr>
            <a:spLocks noGrp="1"/>
          </p:cNvSpPr>
          <p:nvPr>
            <p:ph type="body" sz="quarter" idx="12"/>
          </p:nvPr>
        </p:nvSpPr>
        <p:spPr>
          <a:xfrm>
            <a:off x="728134" y="4085168"/>
            <a:ext cx="5649348" cy="493891"/>
          </a:xfrm>
        </p:spPr>
        <p:txBody>
          <a:bodyPr anchor="ctr"/>
          <a:lstStyle>
            <a:lvl1pPr>
              <a:defRPr sz="2400"/>
            </a:lvl1pPr>
          </a:lstStyle>
          <a:p>
            <a:pPr lvl="0"/>
            <a:r>
              <a:rPr lang="en-US"/>
              <a:t>Click to edit Master text styles</a:t>
            </a:r>
          </a:p>
        </p:txBody>
      </p:sp>
      <p:sp>
        <p:nvSpPr>
          <p:cNvPr id="9" name="Text Placeholder 8"/>
          <p:cNvSpPr>
            <a:spLocks noGrp="1"/>
          </p:cNvSpPr>
          <p:nvPr>
            <p:ph type="body" sz="quarter" idx="13" hasCustomPrompt="1"/>
          </p:nvPr>
        </p:nvSpPr>
        <p:spPr>
          <a:xfrm>
            <a:off x="728134" y="4582909"/>
            <a:ext cx="5649348" cy="405371"/>
          </a:xfrm>
        </p:spPr>
        <p:txBody>
          <a:bodyPr anchor="ctr"/>
          <a:lstStyle>
            <a:lvl1pPr algn="l">
              <a:defRPr sz="16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728134" y="5368896"/>
            <a:ext cx="5649348" cy="414867"/>
          </a:xfrm>
        </p:spPr>
        <p:txBody>
          <a:bodyPr anchor="ctr"/>
          <a:lstStyle>
            <a:lvl1pPr>
              <a:defRPr sz="1600" b="1">
                <a:solidFill>
                  <a:schemeClr val="accent1"/>
                </a:solidFill>
              </a:defRPr>
            </a:lvl1pPr>
          </a:lstStyle>
          <a:p>
            <a:pPr lvl="0"/>
            <a:r>
              <a:rPr lang="en-US"/>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105153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r>
              <a:rPr lang="en-US"/>
              <a:t>AMIA 2017   |   amia.org</a:t>
            </a:r>
            <a:endParaRPr lang="en-US" dirty="0"/>
          </a:p>
        </p:txBody>
      </p:sp>
      <p:sp>
        <p:nvSpPr>
          <p:cNvPr id="7" name="Text Placeholder 6"/>
          <p:cNvSpPr>
            <a:spLocks noGrp="1"/>
          </p:cNvSpPr>
          <p:nvPr>
            <p:ph type="body" sz="quarter" idx="12"/>
          </p:nvPr>
        </p:nvSpPr>
        <p:spPr>
          <a:xfrm>
            <a:off x="728134" y="3164663"/>
            <a:ext cx="5649348" cy="2950235"/>
          </a:xfrm>
        </p:spPr>
        <p:txBody>
          <a:bodyPr anchor="ctr"/>
          <a:lstStyle>
            <a:lvl1pPr>
              <a:defRPr sz="2400"/>
            </a:lvl1pPr>
          </a:lstStyle>
          <a:p>
            <a:pPr lvl="0"/>
            <a:r>
              <a:rPr lang="en-US"/>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3908587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74F6-9986-489E-B413-7F7509E74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E7D536-8C24-4C4C-826C-2D3B2079A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37A8F-2580-49CA-8CFA-E19867084B40}"/>
              </a:ext>
            </a:extLst>
          </p:cNvPr>
          <p:cNvSpPr>
            <a:spLocks noGrp="1"/>
          </p:cNvSpPr>
          <p:nvPr>
            <p:ph type="dt" sz="half" idx="10"/>
          </p:nvPr>
        </p:nvSpPr>
        <p:spPr/>
        <p:txBody>
          <a:bodyPr/>
          <a:lstStyle/>
          <a:p>
            <a:fld id="{D41F3CF4-0605-42C0-BB4A-ECB393B7C203}" type="datetimeFigureOut">
              <a:rPr lang="en-US" smtClean="0"/>
              <a:t>9/11/2020</a:t>
            </a:fld>
            <a:endParaRPr lang="en-US"/>
          </a:p>
        </p:txBody>
      </p:sp>
      <p:sp>
        <p:nvSpPr>
          <p:cNvPr id="5" name="Footer Placeholder 4">
            <a:extLst>
              <a:ext uri="{FF2B5EF4-FFF2-40B4-BE49-F238E27FC236}">
                <a16:creationId xmlns:a16="http://schemas.microsoft.com/office/drawing/2014/main" id="{AF0B042C-3756-4A2D-A1B9-343CD14C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B082B-8A7B-4FE3-BEA3-39E7A76CC07C}"/>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3978992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844F-D9A8-416A-85A2-60B956244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3DDC5-03E3-4768-B308-27F4FC9F4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ED76F-13B6-417B-B524-688AAAC421C0}"/>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5" name="Footer Placeholder 4">
            <a:extLst>
              <a:ext uri="{FF2B5EF4-FFF2-40B4-BE49-F238E27FC236}">
                <a16:creationId xmlns:a16="http://schemas.microsoft.com/office/drawing/2014/main" id="{13ACF552-CC66-46E9-94D1-01D3793BF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1C90-1CFD-413C-B2CF-7325BF848339}"/>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2994188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C528-1014-4EC9-97A8-38497612E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7D2B6B-821B-4672-91A8-2C5A7F0D9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22DC0-B11E-466C-B18F-104CD29F8E9F}"/>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5" name="Footer Placeholder 4">
            <a:extLst>
              <a:ext uri="{FF2B5EF4-FFF2-40B4-BE49-F238E27FC236}">
                <a16:creationId xmlns:a16="http://schemas.microsoft.com/office/drawing/2014/main" id="{DF4D9B87-104B-4F71-A96C-F5372D67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6A14E-5215-45E5-BB26-774406081833}"/>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130890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peaker">
    <p:spTree>
      <p:nvGrpSpPr>
        <p:cNvPr id="1" name=""/>
        <p:cNvGrpSpPr/>
        <p:nvPr/>
      </p:nvGrpSpPr>
      <p:grpSpPr>
        <a:xfrm>
          <a:off x="0" y="0"/>
          <a:ext cx="0" cy="0"/>
          <a:chOff x="0" y="0"/>
          <a:chExt cx="0" cy="0"/>
        </a:xfrm>
      </p:grpSpPr>
      <p:pic>
        <p:nvPicPr>
          <p:cNvPr id="7" name="Picture 6" descr="presenter vers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176691"/>
            <a:ext cx="5274659" cy="1162712"/>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738122"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651359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F032-61C5-4E2E-87E1-EAD16F354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14196-35B7-46FE-8D57-5743293FEA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89267-A953-4E6A-AA14-F4D29587A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C94AF-6EBB-41E3-AED2-ED25E074E195}"/>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6" name="Footer Placeholder 5">
            <a:extLst>
              <a:ext uri="{FF2B5EF4-FFF2-40B4-BE49-F238E27FC236}">
                <a16:creationId xmlns:a16="http://schemas.microsoft.com/office/drawing/2014/main" id="{14682ABF-294E-418D-9757-D2D755142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1F8B0-D75C-4599-9F72-E50C1DE86359}"/>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740898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BCAD-1F24-445A-BBE6-2A1A31E05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CCC36-58FE-428D-9CDB-5B4C29692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E89D5-4BD3-4FC0-BB85-E070AD2C7E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1ADEF-B311-4F34-8974-68EF80896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CE6CA-B977-4152-82BD-188E858E65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08FFD4-4FF6-453D-81AD-F8837EA6F83E}"/>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8" name="Footer Placeholder 7">
            <a:extLst>
              <a:ext uri="{FF2B5EF4-FFF2-40B4-BE49-F238E27FC236}">
                <a16:creationId xmlns:a16="http://schemas.microsoft.com/office/drawing/2014/main" id="{B16EC4E7-BB8E-4DC8-8996-9D545886D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80FEFC-E782-45A1-9471-74C29F0E11F5}"/>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443795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67A2-D123-416B-9A12-983E82A99A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88155-C3FE-48BE-A035-3ED5C08CAB6E}"/>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4" name="Footer Placeholder 3">
            <a:extLst>
              <a:ext uri="{FF2B5EF4-FFF2-40B4-BE49-F238E27FC236}">
                <a16:creationId xmlns:a16="http://schemas.microsoft.com/office/drawing/2014/main" id="{DE63A028-283F-41C6-8D1E-04E09097E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6C3B4E-0908-4A94-ABFB-59D920ED46C6}"/>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2094549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86794-3F3A-463F-9537-DCECBA645E19}"/>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3" name="Footer Placeholder 2">
            <a:extLst>
              <a:ext uri="{FF2B5EF4-FFF2-40B4-BE49-F238E27FC236}">
                <a16:creationId xmlns:a16="http://schemas.microsoft.com/office/drawing/2014/main" id="{1EA0397A-CB76-4A6A-B080-9835032731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899B9-3678-4562-99CC-C51E72D02C9B}"/>
              </a:ext>
            </a:extLst>
          </p:cNvPr>
          <p:cNvSpPr>
            <a:spLocks noGrp="1"/>
          </p:cNvSpPr>
          <p:nvPr>
            <p:ph type="sldNum" sz="quarter" idx="12"/>
          </p:nvPr>
        </p:nvSpPr>
        <p:spPr/>
        <p:txBody>
          <a:bodyPr/>
          <a:lstStyle/>
          <a:p>
            <a:fld id="{A4B7983E-4214-4AAE-BE62-79C8ABCA380C}" type="slidenum">
              <a:rPr lang="en-US" smtClean="0"/>
              <a:t>‹#›</a:t>
            </a:fld>
            <a:endParaRPr lang="en-US"/>
          </a:p>
        </p:txBody>
      </p:sp>
    </p:spTree>
    <p:extLst>
      <p:ext uri="{BB962C8B-B14F-4D97-AF65-F5344CB8AC3E}">
        <p14:creationId xmlns:p14="http://schemas.microsoft.com/office/powerpoint/2010/main" val="416137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8622-EAFF-42FB-BC22-CD0A207CA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E4A6E-2850-4C62-B955-A8A2FC380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B360F-43FD-4EE9-BC24-CB89D4616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5EF97-8B2E-4797-B5F2-76CAB7B63DFF}"/>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6" name="Footer Placeholder 5">
            <a:extLst>
              <a:ext uri="{FF2B5EF4-FFF2-40B4-BE49-F238E27FC236}">
                <a16:creationId xmlns:a16="http://schemas.microsoft.com/office/drawing/2014/main" id="{294641DA-5352-4ACA-8343-B86D4533D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AEC89-7780-4B39-9393-DD98FA790F4F}"/>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3548044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CF6D-6855-440E-84CD-C209C915B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2C455D-C21B-4A0E-B90F-5AEC605F8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D56A53-F1AC-45BE-A1CE-7D835E6C7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9C867-5670-4BEC-B1CA-DC44DFD02122}"/>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6" name="Footer Placeholder 5">
            <a:extLst>
              <a:ext uri="{FF2B5EF4-FFF2-40B4-BE49-F238E27FC236}">
                <a16:creationId xmlns:a16="http://schemas.microsoft.com/office/drawing/2014/main" id="{878C094E-B20C-4135-B7ED-407C9F604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3A6CE-FC4B-4434-B15F-2D3F87618C80}"/>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138740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FD15-BC14-4B1A-BEB3-2A1CB0B97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CA6B5-8C4C-4FA2-9979-197885804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73EFD-8B30-4D4F-8509-E92FBC82AB84}"/>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5" name="Footer Placeholder 4">
            <a:extLst>
              <a:ext uri="{FF2B5EF4-FFF2-40B4-BE49-F238E27FC236}">
                <a16:creationId xmlns:a16="http://schemas.microsoft.com/office/drawing/2014/main" id="{B8514F35-5D40-4553-8BCC-F0FEFE5E5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90459-F2BB-41B7-9ABE-9645226F29C9}"/>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214826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EA35B-2157-4459-8674-4E0FE2C6D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E1C9C-443C-428F-BCEE-89C75AEA5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D4D50-70D6-4D77-9F85-A9207136F755}"/>
              </a:ext>
            </a:extLst>
          </p:cNvPr>
          <p:cNvSpPr>
            <a:spLocks noGrp="1"/>
          </p:cNvSpPr>
          <p:nvPr>
            <p:ph type="dt" sz="half" idx="10"/>
          </p:nvPr>
        </p:nvSpPr>
        <p:spPr/>
        <p:txBody>
          <a:bodyPr/>
          <a:lstStyle/>
          <a:p>
            <a:fld id="{CB51EB45-3C7E-4361-890D-7D865279B38B}" type="datetimeFigureOut">
              <a:rPr lang="en-US" smtClean="0"/>
              <a:t>9/11/2020</a:t>
            </a:fld>
            <a:endParaRPr lang="en-US"/>
          </a:p>
        </p:txBody>
      </p:sp>
      <p:sp>
        <p:nvSpPr>
          <p:cNvPr id="5" name="Footer Placeholder 4">
            <a:extLst>
              <a:ext uri="{FF2B5EF4-FFF2-40B4-BE49-F238E27FC236}">
                <a16:creationId xmlns:a16="http://schemas.microsoft.com/office/drawing/2014/main" id="{17B4B804-BB3F-48CA-B25F-5D03F9466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CD3E4-DA0F-43AF-9616-841EBBF18000}"/>
              </a:ext>
            </a:extLst>
          </p:cNvPr>
          <p:cNvSpPr>
            <a:spLocks noGrp="1"/>
          </p:cNvSpPr>
          <p:nvPr>
            <p:ph type="sldNum" sz="quarter" idx="12"/>
          </p:nvPr>
        </p:nvSpPr>
        <p:spPr/>
        <p:txBody>
          <a:bodyPr/>
          <a:lstStyle/>
          <a:p>
            <a:fld id="{0AB5C374-2B9F-4B00-8CAC-3A1B3D5FCF05}" type="slidenum">
              <a:rPr lang="en-US" smtClean="0"/>
              <a:t>‹#›</a:t>
            </a:fld>
            <a:endParaRPr lang="en-US"/>
          </a:p>
        </p:txBody>
      </p:sp>
    </p:spTree>
    <p:extLst>
      <p:ext uri="{BB962C8B-B14F-4D97-AF65-F5344CB8AC3E}">
        <p14:creationId xmlns:p14="http://schemas.microsoft.com/office/powerpoint/2010/main" val="1606210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Speaker_Extra Space">
    <p:spTree>
      <p:nvGrpSpPr>
        <p:cNvPr id="1" name=""/>
        <p:cNvGrpSpPr/>
        <p:nvPr/>
      </p:nvGrpSpPr>
      <p:grpSpPr>
        <a:xfrm>
          <a:off x="0" y="0"/>
          <a:ext cx="0" cy="0"/>
          <a:chOff x="0" y="0"/>
          <a:chExt cx="0" cy="0"/>
        </a:xfrm>
      </p:grpSpPr>
      <p:sp>
        <p:nvSpPr>
          <p:cNvPr id="3075" name="Rectangle 3"/>
          <p:cNvSpPr>
            <a:spLocks noGrp="1" noChangeArrowheads="1"/>
          </p:cNvSpPr>
          <p:nvPr>
            <p:ph type="subTitle" idx="1" hasCustomPrompt="1"/>
          </p:nvPr>
        </p:nvSpPr>
        <p:spPr>
          <a:xfrm>
            <a:off x="737227" y="3101392"/>
            <a:ext cx="10619621" cy="601875"/>
          </a:xfrm>
        </p:spPr>
        <p:txBody>
          <a:bodyPr wrap="square" bIns="0" anchor="t">
            <a:spAutoFit/>
          </a:bodyPr>
          <a:lstStyle>
            <a:lvl1pPr marL="0" indent="0" algn="l">
              <a:spcBef>
                <a:spcPts val="533"/>
              </a:spcBef>
              <a:buFontTx/>
              <a:buNone/>
              <a:defRPr sz="1867" b="1">
                <a:solidFill>
                  <a:schemeClr val="tx1"/>
                </a:solidFill>
                <a:latin typeface="Arial"/>
                <a:cs typeface="Arial"/>
              </a:defRPr>
            </a:lvl1pPr>
            <a:lvl2pPr marL="0" indent="0">
              <a:spcBef>
                <a:spcPts val="533"/>
              </a:spcBef>
              <a:buNone/>
              <a:defRPr sz="16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738122" y="1367633"/>
            <a:ext cx="10618727"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spTree>
    <p:extLst>
      <p:ext uri="{BB962C8B-B14F-4D97-AF65-F5344CB8AC3E}">
        <p14:creationId xmlns:p14="http://schemas.microsoft.com/office/powerpoint/2010/main" val="2988570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36669"/>
            <a:ext cx="9045261" cy="426848"/>
          </a:xfrm>
        </p:spPr>
        <p:txBody>
          <a:bodyPr/>
          <a:lstStyle/>
          <a:p>
            <a:r>
              <a:rPr lang="en-US"/>
              <a:t>Click to edit Master title style</a:t>
            </a:r>
            <a:endParaRPr lang="en-US" dirty="0"/>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413016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Speaker_Extra Spac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80"/>
            <a:ext cx="12192000" cy="6858000"/>
          </a:xfrm>
          <a:prstGeom prst="rect">
            <a:avLst/>
          </a:prstGeom>
        </p:spPr>
      </p:pic>
      <p:sp>
        <p:nvSpPr>
          <p:cNvPr id="3075" name="Rectangle 3"/>
          <p:cNvSpPr>
            <a:spLocks noGrp="1" noChangeArrowheads="1"/>
          </p:cNvSpPr>
          <p:nvPr>
            <p:ph type="subTitle" idx="1" hasCustomPrompt="1"/>
          </p:nvPr>
        </p:nvSpPr>
        <p:spPr>
          <a:xfrm>
            <a:off x="737227" y="3101392"/>
            <a:ext cx="10619621" cy="601875"/>
          </a:xfrm>
        </p:spPr>
        <p:txBody>
          <a:bodyPr wrap="square" bIns="0" anchor="t">
            <a:spAutoFit/>
          </a:bodyPr>
          <a:lstStyle>
            <a:lvl1pPr marL="0" indent="0" algn="l">
              <a:spcBef>
                <a:spcPts val="533"/>
              </a:spcBef>
              <a:buFontTx/>
              <a:buNone/>
              <a:defRPr sz="1867" b="1">
                <a:solidFill>
                  <a:schemeClr val="tx1"/>
                </a:solidFill>
                <a:latin typeface="Arial"/>
                <a:cs typeface="Arial"/>
              </a:defRPr>
            </a:lvl1pPr>
            <a:lvl2pPr marL="0" indent="0">
              <a:spcBef>
                <a:spcPts val="533"/>
              </a:spcBef>
              <a:buNone/>
              <a:defRPr sz="16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738122" y="1367633"/>
            <a:ext cx="10618727"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198457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2" name="Picture 1" descr="final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Roboto Regular"/>
                <a:cs typeface="Roboto Regular"/>
              </a:defRPr>
            </a:lvl1pPr>
            <a:lvl2pPr marL="0" indent="0" algn="ctr">
              <a:spcBef>
                <a:spcPts val="1333"/>
              </a:spcBef>
              <a:buNone/>
              <a:defRPr sz="32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7784" y="512562"/>
            <a:ext cx="1510269" cy="383065"/>
          </a:xfrm>
          <a:prstGeom prst="rect">
            <a:avLst/>
          </a:prstGeom>
        </p:spPr>
      </p:pic>
    </p:spTree>
    <p:extLst>
      <p:ext uri="{BB962C8B-B14F-4D97-AF65-F5344CB8AC3E}">
        <p14:creationId xmlns:p14="http://schemas.microsoft.com/office/powerpoint/2010/main" val="329964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36669"/>
            <a:ext cx="9045261" cy="426848"/>
          </a:xfrm>
        </p:spPr>
        <p:txBody>
          <a:bodyPr/>
          <a:lstStyle/>
          <a:p>
            <a:r>
              <a:rPr lang="en-US"/>
              <a:t>Click to edit Master title style</a:t>
            </a:r>
            <a:endParaRPr lang="en-US" dirty="0"/>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101208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9" y="536668"/>
            <a:ext cx="9046132" cy="426848"/>
          </a:xfrm>
        </p:spPr>
        <p:txBody>
          <a:bodyPr/>
          <a:lstStyle/>
          <a:p>
            <a:r>
              <a:rPr lang="en-US"/>
              <a:t>Click to edit Master title style</a:t>
            </a:r>
            <a:endParaRPr lang="en-US" dirty="0"/>
          </a:p>
        </p:txBody>
      </p:sp>
      <p:sp>
        <p:nvSpPr>
          <p:cNvPr id="3"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163317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4" y="527981"/>
            <a:ext cx="9047377" cy="42684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729442" y="1261024"/>
            <a:ext cx="5232452" cy="475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6191458" y="1261024"/>
            <a:ext cx="5232452" cy="475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179598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36878" y="527981"/>
            <a:ext cx="9029540" cy="426848"/>
          </a:xfrm>
        </p:spPr>
        <p:txBody>
          <a:bodyPr/>
          <a:lstStyle/>
          <a:p>
            <a:r>
              <a:rPr lang="en-US"/>
              <a:t>Click to edit Master title style</a:t>
            </a:r>
            <a:endParaRPr lang="en-US" dirty="0"/>
          </a:p>
        </p:txBody>
      </p:sp>
      <p:sp>
        <p:nvSpPr>
          <p:cNvPr id="9" name="Content Placeholder 8"/>
          <p:cNvSpPr>
            <a:spLocks noGrp="1"/>
          </p:cNvSpPr>
          <p:nvPr>
            <p:ph sz="quarter" idx="12"/>
          </p:nvPr>
        </p:nvSpPr>
        <p:spPr>
          <a:xfrm>
            <a:off x="741405"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374283"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8032728"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263006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0.png"/><Relationship Id="rId4" Type="http://schemas.openxmlformats.org/officeDocument/2006/relationships/slideLayout" Target="../slideLayouts/slideLayout23.xml"/><Relationship Id="rId9" Type="http://schemas.openxmlformats.org/officeDocument/2006/relationships/image" Target="../media/image1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0" y="19923"/>
            <a:ext cx="12192000" cy="6858000"/>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729440" y="532680"/>
            <a:ext cx="9036976" cy="426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729441" y="1252341"/>
            <a:ext cx="10741812" cy="476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867"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0AB5C374-2B9F-4B00-8CAC-3A1B3D5FCF05}" type="slidenum">
              <a:rPr lang="en-US" smtClean="0"/>
              <a:t>‹#›</a:t>
            </a:fld>
            <a:endParaRPr lang="en-US"/>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pic>
        <p:nvPicPr>
          <p:cNvPr id="7" name="Picture 6" descr="amia-logo_color.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967784" y="512562"/>
            <a:ext cx="1510269" cy="383065"/>
          </a:xfrm>
          <a:prstGeom prst="rect">
            <a:avLst/>
          </a:prstGeom>
        </p:spPr>
      </p:pic>
    </p:spTree>
    <p:extLst>
      <p:ext uri="{BB962C8B-B14F-4D97-AF65-F5344CB8AC3E}">
        <p14:creationId xmlns:p14="http://schemas.microsoft.com/office/powerpoint/2010/main" val="265816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1" fontAlgn="base" hangingPunct="1">
        <a:lnSpc>
          <a:spcPct val="80000"/>
        </a:lnSpc>
        <a:spcBef>
          <a:spcPct val="0"/>
        </a:spcBef>
        <a:spcAft>
          <a:spcPct val="0"/>
        </a:spcAft>
        <a:defRPr sz="3467"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Roboto Regular"/>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3200">
              <a:latin typeface="Arial" pitchFamily="-109" charset="0"/>
            </a:endParaRPr>
          </a:p>
        </p:txBody>
      </p:sp>
      <p:sp>
        <p:nvSpPr>
          <p:cNvPr id="1028" name="Rectangle 2"/>
          <p:cNvSpPr>
            <a:spLocks noGrp="1" noChangeArrowheads="1"/>
          </p:cNvSpPr>
          <p:nvPr>
            <p:ph type="title"/>
          </p:nvPr>
        </p:nvSpPr>
        <p:spPr bwMode="auto">
          <a:xfrm>
            <a:off x="729440" y="532741"/>
            <a:ext cx="9036976" cy="426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729438" y="1252341"/>
            <a:ext cx="10741812" cy="4761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867"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a:t>AMIA 2017   |   amia.org</a:t>
            </a:r>
            <a:endParaRPr lang="en-US" dirty="0"/>
          </a:p>
        </p:txBody>
      </p:sp>
      <p:pic>
        <p:nvPicPr>
          <p:cNvPr id="7" name="Picture 6" descr="amia-logo_color.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7645230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dt="0"/>
  <p:txStyles>
    <p:titleStyle>
      <a:lvl1pPr algn="l" rtl="0" eaLnBrk="1" fontAlgn="base" hangingPunct="1">
        <a:lnSpc>
          <a:spcPct val="80000"/>
        </a:lnSpc>
        <a:spcBef>
          <a:spcPct val="0"/>
        </a:spcBef>
        <a:spcAft>
          <a:spcPct val="0"/>
        </a:spcAft>
        <a:defRPr sz="3467"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mn-lt"/>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38829-D280-4BDF-B7CA-6DEB17AD6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BB271-8765-44CD-A181-760068352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62FFE-C300-4E71-B5E4-007171FE3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1EB45-3C7E-4361-890D-7D865279B38B}" type="datetimeFigureOut">
              <a:rPr lang="en-US" smtClean="0"/>
              <a:t>9/11/2020</a:t>
            </a:fld>
            <a:endParaRPr lang="en-US"/>
          </a:p>
        </p:txBody>
      </p:sp>
      <p:sp>
        <p:nvSpPr>
          <p:cNvPr id="5" name="Footer Placeholder 4">
            <a:extLst>
              <a:ext uri="{FF2B5EF4-FFF2-40B4-BE49-F238E27FC236}">
                <a16:creationId xmlns:a16="http://schemas.microsoft.com/office/drawing/2014/main" id="{1909FF65-6246-4E98-A5DA-7ADCDC237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2D1659-E548-4D3E-A6F5-94092855B3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5C374-2B9F-4B00-8CAC-3A1B3D5FCF05}" type="slidenum">
              <a:rPr lang="en-US" smtClean="0"/>
              <a:t>‹#›</a:t>
            </a:fld>
            <a:endParaRPr lang="en-US"/>
          </a:p>
        </p:txBody>
      </p:sp>
    </p:spTree>
    <p:extLst>
      <p:ext uri="{BB962C8B-B14F-4D97-AF65-F5344CB8AC3E}">
        <p14:creationId xmlns:p14="http://schemas.microsoft.com/office/powerpoint/2010/main" val="1045341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0.emf"/><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4.jpeg"/><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2696" y="5911721"/>
            <a:ext cx="2889504" cy="856699"/>
          </a:xfrm>
          <a:prstGeom prst="rect">
            <a:avLst/>
          </a:prstGeom>
        </p:spPr>
      </p:pic>
      <p:sp>
        <p:nvSpPr>
          <p:cNvPr id="2" name="TextBox 1">
            <a:extLst>
              <a:ext uri="{FF2B5EF4-FFF2-40B4-BE49-F238E27FC236}">
                <a16:creationId xmlns:a16="http://schemas.microsoft.com/office/drawing/2014/main" id="{44F27124-16D3-6849-85EC-DD91724E0A88}"/>
              </a:ext>
            </a:extLst>
          </p:cNvPr>
          <p:cNvSpPr txBox="1"/>
          <p:nvPr/>
        </p:nvSpPr>
        <p:spPr>
          <a:xfrm>
            <a:off x="553386" y="3395830"/>
            <a:ext cx="5770929" cy="1508105"/>
          </a:xfrm>
          <a:prstGeom prst="rect">
            <a:avLst/>
          </a:prstGeom>
          <a:noFill/>
        </p:spPr>
        <p:txBody>
          <a:bodyPr wrap="square" rtlCol="0">
            <a:spAutoFit/>
          </a:bodyPr>
          <a:lstStyle/>
          <a:p>
            <a:r>
              <a:rPr lang="en-US" sz="2800" dirty="0"/>
              <a:t>Kevin B. Johnson, MD, MS</a:t>
            </a:r>
          </a:p>
          <a:p>
            <a:r>
              <a:rPr lang="en-US" sz="1600" dirty="0"/>
              <a:t>Cornelius Vanderbilt Professor and Chair</a:t>
            </a:r>
          </a:p>
          <a:p>
            <a:r>
              <a:rPr lang="en-US" sz="1600" dirty="0"/>
              <a:t>Department of Biomedical Informatics</a:t>
            </a:r>
          </a:p>
          <a:p>
            <a:r>
              <a:rPr lang="en-US" sz="1600" dirty="0"/>
              <a:t>Professor of Pediatrics</a:t>
            </a:r>
          </a:p>
          <a:p>
            <a:r>
              <a:rPr lang="en-US" sz="1600" dirty="0"/>
              <a:t>Informatician-in-Chief</a:t>
            </a:r>
          </a:p>
        </p:txBody>
      </p:sp>
      <p:sp>
        <p:nvSpPr>
          <p:cNvPr id="3" name="Title 2">
            <a:extLst>
              <a:ext uri="{FF2B5EF4-FFF2-40B4-BE49-F238E27FC236}">
                <a16:creationId xmlns:a16="http://schemas.microsoft.com/office/drawing/2014/main" id="{65BFE458-6FF1-864B-AF49-3B260269492F}"/>
              </a:ext>
            </a:extLst>
          </p:cNvPr>
          <p:cNvSpPr>
            <a:spLocks noGrp="1"/>
          </p:cNvSpPr>
          <p:nvPr>
            <p:ph type="title" idx="4294967295"/>
          </p:nvPr>
        </p:nvSpPr>
        <p:spPr>
          <a:xfrm>
            <a:off x="553386" y="1694281"/>
            <a:ext cx="9754396" cy="1387526"/>
          </a:xfrm>
        </p:spPr>
        <p:txBody>
          <a:bodyPr>
            <a:normAutofit/>
          </a:bodyPr>
          <a:lstStyle/>
          <a:p>
            <a:pPr>
              <a:lnSpc>
                <a:spcPct val="100000"/>
              </a:lnSpc>
            </a:pPr>
            <a:r>
              <a:rPr lang="en-US" sz="4000" b="1" dirty="0"/>
              <a:t>The Vanderbilt LHS Platform: </a:t>
            </a:r>
            <a:br>
              <a:rPr lang="en-US" sz="4000" b="1" dirty="0"/>
            </a:br>
            <a:r>
              <a:rPr lang="en-US" sz="4000" b="1" dirty="0"/>
              <a:t>Learning from what we do, doing what we learn</a:t>
            </a:r>
          </a:p>
        </p:txBody>
      </p:sp>
      <p:sp>
        <p:nvSpPr>
          <p:cNvPr id="6" name="TextBox 5">
            <a:extLst>
              <a:ext uri="{FF2B5EF4-FFF2-40B4-BE49-F238E27FC236}">
                <a16:creationId xmlns:a16="http://schemas.microsoft.com/office/drawing/2014/main" id="{1EB3F468-63A8-404E-8BD8-218BF9CB8F70}"/>
              </a:ext>
            </a:extLst>
          </p:cNvPr>
          <p:cNvSpPr txBox="1"/>
          <p:nvPr/>
        </p:nvSpPr>
        <p:spPr>
          <a:xfrm>
            <a:off x="6421071" y="3395830"/>
            <a:ext cx="5770929" cy="1261884"/>
          </a:xfrm>
          <a:prstGeom prst="rect">
            <a:avLst/>
          </a:prstGeom>
          <a:noFill/>
        </p:spPr>
        <p:txBody>
          <a:bodyPr wrap="square" rtlCol="0">
            <a:spAutoFit/>
          </a:bodyPr>
          <a:lstStyle/>
          <a:p>
            <a:r>
              <a:rPr lang="en-US" sz="2800" dirty="0"/>
              <a:t>Christopher J. Lindsell, PhD</a:t>
            </a:r>
          </a:p>
          <a:p>
            <a:r>
              <a:rPr lang="en-US" sz="1600" dirty="0"/>
              <a:t>Professor of Biostatistics and Biomedical Informatics</a:t>
            </a:r>
          </a:p>
          <a:p>
            <a:r>
              <a:rPr lang="en-US" sz="1600" dirty="0"/>
              <a:t>President, Association for Clinical and Translational Science</a:t>
            </a:r>
          </a:p>
          <a:p>
            <a:r>
              <a:rPr lang="en-US" sz="1600" dirty="0"/>
              <a:t>Co-Director, Center for Health Data Science</a:t>
            </a:r>
          </a:p>
        </p:txBody>
      </p:sp>
      <p:pic>
        <p:nvPicPr>
          <p:cNvPr id="9" name="Picture 1">
            <a:extLst>
              <a:ext uri="{FF2B5EF4-FFF2-40B4-BE49-F238E27FC236}">
                <a16:creationId xmlns:a16="http://schemas.microsoft.com/office/drawing/2014/main" id="{A41865A4-FABD-4CC7-9091-860F6F679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3195500" y="89580"/>
            <a:ext cx="5800999" cy="138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13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57921-E592-4085-B2E1-012EC2EE4842}"/>
              </a:ext>
            </a:extLst>
          </p:cNvPr>
          <p:cNvSpPr>
            <a:spLocks noGrp="1"/>
          </p:cNvSpPr>
          <p:nvPr>
            <p:ph type="title"/>
          </p:nvPr>
        </p:nvSpPr>
        <p:spPr>
          <a:xfrm>
            <a:off x="838200" y="241141"/>
            <a:ext cx="10515600" cy="1325563"/>
          </a:xfrm>
        </p:spPr>
        <p:txBody>
          <a:bodyPr/>
          <a:lstStyle/>
          <a:p>
            <a:r>
              <a:rPr lang="en-US" dirty="0"/>
              <a:t>AVAIL Program Leadership</a:t>
            </a:r>
          </a:p>
        </p:txBody>
      </p:sp>
      <p:sp>
        <p:nvSpPr>
          <p:cNvPr id="6" name="Rectangle 5">
            <a:extLst>
              <a:ext uri="{FF2B5EF4-FFF2-40B4-BE49-F238E27FC236}">
                <a16:creationId xmlns:a16="http://schemas.microsoft.com/office/drawing/2014/main" id="{CA42F0D8-D81C-4D57-94D2-8D0E2ED68849}"/>
              </a:ext>
            </a:extLst>
          </p:cNvPr>
          <p:cNvSpPr>
            <a:spLocks noChangeArrowheads="1"/>
          </p:cNvSpPr>
          <p:nvPr/>
        </p:nvSpPr>
        <p:spPr bwMode="auto">
          <a:xfrm>
            <a:off x="4195234" y="1372670"/>
            <a:ext cx="3801533" cy="925391"/>
          </a:xfrm>
          <a:prstGeom prst="rect">
            <a:avLst/>
          </a:prstGeom>
          <a:solidFill>
            <a:srgbClr val="FFFFFF"/>
          </a:solidFill>
          <a:ln w="25400">
            <a:solidFill>
              <a:srgbClr val="4472C4"/>
            </a:solidFill>
            <a:miter lim="800000"/>
            <a:headEnd/>
            <a:tailEnd/>
          </a:ln>
        </p:spPr>
        <p:txBody>
          <a:bodyPr vert="horz" wrap="square" lIns="121920" tIns="60960" rIns="121920" bIns="60960" numCol="1" anchor="ctr" anchorCtr="0" compatLnSpc="1">
            <a:prstTxWarp prst="textNoShape">
              <a:avLst/>
            </a:prstTxWarp>
          </a:bodyPr>
          <a:lstStyle/>
          <a:p>
            <a:pPr algn="ctr" defTabSz="1219170" eaLnBrk="0" hangingPunct="0"/>
            <a:r>
              <a:rPr lang="en-US" altLang="en-US" sz="1467" b="1" dirty="0">
                <a:latin typeface="Calibri" panose="020F0502020204030204" pitchFamily="34" charset="0"/>
                <a:ea typeface="Calibri" panose="020F0502020204030204" pitchFamily="34" charset="0"/>
                <a:cs typeface="Times New Roman" panose="02020603050405020304" pitchFamily="18" charset="0"/>
              </a:rPr>
              <a:t>Accountable</a:t>
            </a:r>
          </a:p>
          <a:p>
            <a:pPr algn="ctr" defTabSz="1219170" eaLnBrk="0" hangingPunct="0"/>
            <a:endParaRPr lang="en-US" altLang="en-US" sz="800" dirty="0"/>
          </a:p>
          <a:p>
            <a:pPr lvl="0" algn="ctr" eaLnBrk="0" fontAlgn="base" hangingPunct="0">
              <a:spcBef>
                <a:spcPct val="0"/>
              </a:spcBef>
              <a:spcAft>
                <a:spcPct val="0"/>
              </a:spcAft>
            </a:pPr>
            <a:r>
              <a:rPr lang="en-US" altLang="en-US" sz="1467" dirty="0">
                <a:latin typeface="Calibri" panose="020F0502020204030204" pitchFamily="34" charset="0"/>
                <a:ea typeface="Calibri" panose="020F0502020204030204" pitchFamily="34" charset="0"/>
                <a:cs typeface="Times New Roman" panose="02020603050405020304" pitchFamily="18" charset="0"/>
              </a:rPr>
              <a:t>W. Sandberg	 </a:t>
            </a:r>
            <a:r>
              <a:rPr lang="en-US" sz="1467" dirty="0">
                <a:ea typeface="Calibri" panose="020F0502020204030204" pitchFamily="34" charset="0"/>
                <a:cs typeface="Times New Roman" panose="02020603050405020304" pitchFamily="18" charset="0"/>
              </a:rPr>
              <a:t>R. Omary</a:t>
            </a:r>
            <a:r>
              <a:rPr lang="en-US" altLang="en-US" sz="1467" dirty="0">
                <a:latin typeface="Calibri" panose="020F0502020204030204" pitchFamily="34" charset="0"/>
                <a:ea typeface="Calibri" panose="020F0502020204030204" pitchFamily="34" charset="0"/>
                <a:cs typeface="Times New Roman" panose="02020603050405020304" pitchFamily="18" charset="0"/>
              </a:rPr>
              <a:t>      K. Johnson</a:t>
            </a:r>
            <a:endParaRPr lang="en-US" altLang="en-US" dirty="0"/>
          </a:p>
        </p:txBody>
      </p:sp>
      <p:sp>
        <p:nvSpPr>
          <p:cNvPr id="7" name="Rectangle 6">
            <a:extLst>
              <a:ext uri="{FF2B5EF4-FFF2-40B4-BE49-F238E27FC236}">
                <a16:creationId xmlns:a16="http://schemas.microsoft.com/office/drawing/2014/main" id="{9EBD3B55-8359-459C-AABB-C84204F334E6}"/>
              </a:ext>
            </a:extLst>
          </p:cNvPr>
          <p:cNvSpPr>
            <a:spLocks noChangeArrowheads="1"/>
          </p:cNvSpPr>
          <p:nvPr/>
        </p:nvSpPr>
        <p:spPr bwMode="auto">
          <a:xfrm>
            <a:off x="2640139" y="2519679"/>
            <a:ext cx="6911723" cy="3141163"/>
          </a:xfrm>
          <a:prstGeom prst="rect">
            <a:avLst/>
          </a:prstGeom>
          <a:solidFill>
            <a:schemeClr val="accent3">
              <a:lumMod val="40000"/>
              <a:lumOff val="60000"/>
            </a:schemeClr>
          </a:solidFill>
          <a:ln w="25400">
            <a:solidFill>
              <a:srgbClr val="4472C4"/>
            </a:solidFill>
            <a:miter lim="800000"/>
            <a:headEnd/>
            <a:tailEnd/>
          </a:ln>
        </p:spPr>
        <p:txBody>
          <a:bodyPr vert="horz" wrap="square" lIns="121920" tIns="60960" rIns="121920" bIns="60960" numCol="1" anchor="ctr" anchorCtr="0" compatLnSpc="1">
            <a:prstTxWarp prst="textNoShape">
              <a:avLst/>
            </a:prstTxWarp>
          </a:bodyPr>
          <a:lstStyle/>
          <a:p>
            <a:pPr algn="ctr" defTabSz="1219170" eaLnBrk="0" hangingPunct="0"/>
            <a:endParaRPr lang="en-US" altLang="en-US" sz="800" dirty="0"/>
          </a:p>
          <a:p>
            <a:pPr algn="ctr" defTabSz="1219170" eaLnBrk="0" hangingPunct="0"/>
            <a:r>
              <a:rPr lang="en-US" altLang="en-US" sz="1867" dirty="0">
                <a:solidFill>
                  <a:schemeClr val="tx2"/>
                </a:solidFill>
              </a:rPr>
              <a:t>Steering Committee</a:t>
            </a:r>
            <a:endParaRPr lang="en-US" altLang="en-US" sz="6400" dirty="0">
              <a:solidFill>
                <a:schemeClr val="tx2"/>
              </a:solidFill>
            </a:endParaRPr>
          </a:p>
        </p:txBody>
      </p:sp>
      <p:sp>
        <p:nvSpPr>
          <p:cNvPr id="9" name="Rectangle 6">
            <a:extLst>
              <a:ext uri="{FF2B5EF4-FFF2-40B4-BE49-F238E27FC236}">
                <a16:creationId xmlns:a16="http://schemas.microsoft.com/office/drawing/2014/main" id="{80F1C7CD-0800-4BFF-AEC5-6E92E92911B0}"/>
              </a:ext>
            </a:extLst>
          </p:cNvPr>
          <p:cNvSpPr>
            <a:spLocks noChangeArrowheads="1"/>
          </p:cNvSpPr>
          <p:nvPr/>
        </p:nvSpPr>
        <p:spPr bwMode="auto">
          <a:xfrm>
            <a:off x="1" y="606624"/>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14" name="Rectangle 13">
            <a:extLst>
              <a:ext uri="{FF2B5EF4-FFF2-40B4-BE49-F238E27FC236}">
                <a16:creationId xmlns:a16="http://schemas.microsoft.com/office/drawing/2014/main" id="{C9CFB97E-5BD5-4FD3-B5B3-316E6A348223}"/>
              </a:ext>
            </a:extLst>
          </p:cNvPr>
          <p:cNvSpPr/>
          <p:nvPr/>
        </p:nvSpPr>
        <p:spPr>
          <a:xfrm>
            <a:off x="2790071" y="2680912"/>
            <a:ext cx="1566333" cy="12661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u="sng" dirty="0">
                <a:ea typeface="Calibri" panose="020F0502020204030204" pitchFamily="34" charset="0"/>
                <a:cs typeface="Times New Roman" panose="02020603050405020304" pitchFamily="18" charset="0"/>
              </a:rPr>
              <a:t>VUAH</a:t>
            </a:r>
            <a:endParaRPr lang="en-US" sz="1467" b="1"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333" dirty="0">
                <a:ea typeface="Calibri" panose="020F0502020204030204" pitchFamily="34" charset="0"/>
                <a:cs typeface="Times New Roman" panose="02020603050405020304" pitchFamily="18" charset="0"/>
              </a:rPr>
              <a:t>J. Wanderer, SME</a:t>
            </a:r>
          </a:p>
          <a:p>
            <a:pPr algn="ctr">
              <a:lnSpc>
                <a:spcPct val="107000"/>
              </a:lnSpc>
              <a:spcBef>
                <a:spcPts val="0"/>
              </a:spcBef>
              <a:spcAft>
                <a:spcPts val="1067"/>
              </a:spcAft>
            </a:pPr>
            <a:r>
              <a:rPr lang="en-US" sz="1333" dirty="0">
                <a:ea typeface="Calibri" panose="020F0502020204030204" pitchFamily="34" charset="0"/>
                <a:cs typeface="Times New Roman" panose="02020603050405020304" pitchFamily="18" charset="0"/>
              </a:rPr>
              <a:t>R. Steaban, CNO</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sp>
        <p:nvSpPr>
          <p:cNvPr id="15" name="Rectangle 14">
            <a:extLst>
              <a:ext uri="{FF2B5EF4-FFF2-40B4-BE49-F238E27FC236}">
                <a16:creationId xmlns:a16="http://schemas.microsoft.com/office/drawing/2014/main" id="{4388A273-B983-4B67-A9B7-A6AAFF7D1352}"/>
              </a:ext>
            </a:extLst>
          </p:cNvPr>
          <p:cNvSpPr/>
          <p:nvPr/>
        </p:nvSpPr>
        <p:spPr>
          <a:xfrm>
            <a:off x="4477478" y="2680912"/>
            <a:ext cx="1566333" cy="12661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u="sng" dirty="0">
                <a:ea typeface="Calibri" panose="020F0502020204030204" pitchFamily="34" charset="0"/>
                <a:cs typeface="Times New Roman" panose="02020603050405020304" pitchFamily="18" charset="0"/>
              </a:rPr>
              <a:t>MCJCH</a:t>
            </a:r>
            <a:endParaRPr lang="en-US" sz="1467" b="1"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Designated Representatives </a:t>
            </a:r>
          </a:p>
        </p:txBody>
      </p:sp>
      <p:sp>
        <p:nvSpPr>
          <p:cNvPr id="16" name="Rectangle 15">
            <a:extLst>
              <a:ext uri="{FF2B5EF4-FFF2-40B4-BE49-F238E27FC236}">
                <a16:creationId xmlns:a16="http://schemas.microsoft.com/office/drawing/2014/main" id="{384EB25B-A662-45E0-AECB-614B9AC3ABBF}"/>
              </a:ext>
            </a:extLst>
          </p:cNvPr>
          <p:cNvSpPr/>
          <p:nvPr/>
        </p:nvSpPr>
        <p:spPr>
          <a:xfrm>
            <a:off x="6164884" y="2680912"/>
            <a:ext cx="1566333" cy="12661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u="sng" dirty="0">
                <a:ea typeface="Calibri" panose="020F0502020204030204" pitchFamily="34" charset="0"/>
                <a:cs typeface="Times New Roman" panose="02020603050405020304" pitchFamily="18" charset="0"/>
              </a:rPr>
              <a:t>VPH</a:t>
            </a:r>
          </a:p>
          <a:p>
            <a:pPr algn="ctr">
              <a:lnSpc>
                <a:spcPct val="107000"/>
              </a:lnSpc>
              <a:spcAft>
                <a:spcPts val="1067"/>
              </a:spcAft>
            </a:pPr>
            <a:r>
              <a:rPr lang="en-US" sz="1467" dirty="0">
                <a:ea typeface="Calibri" panose="020F0502020204030204" pitchFamily="34" charset="0"/>
                <a:cs typeface="Times New Roman" panose="02020603050405020304" pitchFamily="18" charset="0"/>
              </a:rPr>
              <a:t>Designated Representatives</a:t>
            </a:r>
            <a:endParaRPr lang="en-US" sz="1467" b="1" dirty="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DCE28AB5-8CD5-4BB0-A8FD-BDA93E3899F5}"/>
              </a:ext>
            </a:extLst>
          </p:cNvPr>
          <p:cNvSpPr/>
          <p:nvPr/>
        </p:nvSpPr>
        <p:spPr>
          <a:xfrm>
            <a:off x="7852291" y="2680912"/>
            <a:ext cx="1566333" cy="12661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u="sng" dirty="0">
                <a:ea typeface="Calibri" panose="020F0502020204030204" pitchFamily="34" charset="0"/>
                <a:cs typeface="Times New Roman" panose="02020603050405020304" pitchFamily="18" charset="0"/>
              </a:rPr>
              <a:t>VMG</a:t>
            </a:r>
          </a:p>
          <a:p>
            <a:pPr algn="ctr">
              <a:lnSpc>
                <a:spcPct val="107000"/>
              </a:lnSpc>
              <a:spcAft>
                <a:spcPts val="1067"/>
              </a:spcAft>
            </a:pPr>
            <a:r>
              <a:rPr lang="en-US" sz="1467" dirty="0">
                <a:ea typeface="Calibri" panose="020F0502020204030204" pitchFamily="34" charset="0"/>
                <a:cs typeface="Times New Roman" panose="02020603050405020304" pitchFamily="18" charset="0"/>
              </a:rPr>
              <a:t>Designated Representatives</a:t>
            </a:r>
            <a:endParaRPr lang="en-US" sz="1467" b="1"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175C8486-88B8-447C-A1BC-F880F31857F2}"/>
              </a:ext>
            </a:extLst>
          </p:cNvPr>
          <p:cNvSpPr/>
          <p:nvPr/>
        </p:nvSpPr>
        <p:spPr>
          <a:xfrm>
            <a:off x="2789250" y="4446701"/>
            <a:ext cx="6629373" cy="11233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u="sng" dirty="0">
                <a:ea typeface="Calibri" panose="020F0502020204030204" pitchFamily="34" charset="0"/>
                <a:cs typeface="Times New Roman" panose="02020603050405020304" pitchFamily="18" charset="0"/>
              </a:rPr>
              <a:t>Enterprise</a:t>
            </a:r>
            <a:endParaRPr lang="en-US" sz="1467" b="1" dirty="0">
              <a:ea typeface="Calibri" panose="020F0502020204030204" pitchFamily="34" charset="0"/>
              <a:cs typeface="Times New Roman" panose="02020603050405020304" pitchFamily="18" charset="0"/>
            </a:endParaRPr>
          </a:p>
          <a:p>
            <a:pPr algn="ctr">
              <a:spcBef>
                <a:spcPts val="0"/>
              </a:spcBef>
              <a:spcAft>
                <a:spcPts val="1067"/>
              </a:spcAft>
            </a:pPr>
            <a:r>
              <a:rPr lang="en-US" sz="1467" dirty="0">
                <a:ea typeface="Calibri" panose="020F0502020204030204" pitchFamily="34" charset="0"/>
                <a:cs typeface="Times New Roman" panose="02020603050405020304" pitchFamily="18" charset="0"/>
              </a:rPr>
              <a:t>G. Bernard     D. Byrne     H. Domenico    B. Stead      N. Patel</a:t>
            </a:r>
          </a:p>
          <a:p>
            <a:pPr algn="ctr">
              <a:spcBef>
                <a:spcPts val="0"/>
              </a:spcBef>
              <a:spcAft>
                <a:spcPts val="1067"/>
              </a:spcAft>
            </a:pPr>
            <a:r>
              <a:rPr lang="en-US" sz="1467" dirty="0">
                <a:ea typeface="Calibri" panose="020F0502020204030204" pitchFamily="34" charset="0"/>
                <a:cs typeface="Times New Roman" panose="02020603050405020304" pitchFamily="18" charset="0"/>
              </a:rPr>
              <a:t>B. Rothman      B. Carlson      J. Smith     P. </a:t>
            </a:r>
            <a:r>
              <a:rPr lang="en-US" sz="1467">
                <a:ea typeface="Calibri" panose="020F0502020204030204" pitchFamily="34" charset="0"/>
                <a:cs typeface="Times New Roman" panose="02020603050405020304" pitchFamily="18" charset="0"/>
              </a:rPr>
              <a:t>Shave</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sp>
        <p:nvSpPr>
          <p:cNvPr id="21" name="Rectangle 20">
            <a:extLst>
              <a:ext uri="{FF2B5EF4-FFF2-40B4-BE49-F238E27FC236}">
                <a16:creationId xmlns:a16="http://schemas.microsoft.com/office/drawing/2014/main" id="{A1F7B8C3-F4D1-4191-A72B-5C38DFBE97D4}"/>
              </a:ext>
            </a:extLst>
          </p:cNvPr>
          <p:cNvSpPr/>
          <p:nvPr/>
        </p:nvSpPr>
        <p:spPr>
          <a:xfrm>
            <a:off x="586596" y="1593099"/>
            <a:ext cx="1566333" cy="1678424"/>
          </a:xfrm>
          <a:prstGeom prst="rect">
            <a:avLst/>
          </a:prstGeom>
          <a:ln w="25400"/>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dirty="0">
                <a:ea typeface="Calibri" panose="020F0502020204030204" pitchFamily="34" charset="0"/>
                <a:cs typeface="Times New Roman" panose="02020603050405020304" pitchFamily="18" charset="0"/>
              </a:rPr>
              <a:t>Supportive</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R. Starnes (PMO)</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M. Sexton (OI)</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cxnSp>
        <p:nvCxnSpPr>
          <p:cNvPr id="23" name="Straight Connector 22">
            <a:extLst>
              <a:ext uri="{FF2B5EF4-FFF2-40B4-BE49-F238E27FC236}">
                <a16:creationId xmlns:a16="http://schemas.microsoft.com/office/drawing/2014/main" id="{DC512F46-B2D4-4BF3-8B3F-E3D36CE6A8FC}"/>
              </a:ext>
            </a:extLst>
          </p:cNvPr>
          <p:cNvCxnSpPr>
            <a:cxnSpLocks/>
            <a:stCxn id="7" idx="0"/>
            <a:endCxn id="6" idx="2"/>
          </p:cNvCxnSpPr>
          <p:nvPr/>
        </p:nvCxnSpPr>
        <p:spPr>
          <a:xfrm flipV="1">
            <a:off x="6096000" y="2298060"/>
            <a:ext cx="0" cy="221619"/>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142188D5-DEFE-4DC5-89C5-2B6CB12147B8}"/>
              </a:ext>
            </a:extLst>
          </p:cNvPr>
          <p:cNvCxnSpPr>
            <a:cxnSpLocks/>
            <a:stCxn id="21" idx="3"/>
          </p:cNvCxnSpPr>
          <p:nvPr/>
        </p:nvCxnSpPr>
        <p:spPr>
          <a:xfrm flipV="1">
            <a:off x="2152930" y="2429636"/>
            <a:ext cx="3943073" cy="2675"/>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2181D27-019B-446D-B29F-781C13598550}"/>
              </a:ext>
            </a:extLst>
          </p:cNvPr>
          <p:cNvSpPr/>
          <p:nvPr/>
        </p:nvSpPr>
        <p:spPr>
          <a:xfrm>
            <a:off x="3433532" y="5862182"/>
            <a:ext cx="1566333" cy="889085"/>
          </a:xfrm>
          <a:prstGeom prst="rect">
            <a:avLst/>
          </a:prstGeom>
          <a:ln w="25400"/>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dirty="0">
                <a:ea typeface="Calibri" panose="020F0502020204030204" pitchFamily="34" charset="0"/>
                <a:cs typeface="Times New Roman" panose="02020603050405020304" pitchFamily="18" charset="0"/>
              </a:rPr>
              <a:t>Cornelius Readmission Score Project</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sp>
        <p:nvSpPr>
          <p:cNvPr id="20" name="Rectangle 19">
            <a:extLst>
              <a:ext uri="{FF2B5EF4-FFF2-40B4-BE49-F238E27FC236}">
                <a16:creationId xmlns:a16="http://schemas.microsoft.com/office/drawing/2014/main" id="{E45A1576-8AC2-4F80-AB10-6D34C9AA3C9C}"/>
              </a:ext>
            </a:extLst>
          </p:cNvPr>
          <p:cNvSpPr/>
          <p:nvPr/>
        </p:nvSpPr>
        <p:spPr>
          <a:xfrm>
            <a:off x="5320807" y="5857932"/>
            <a:ext cx="1566333" cy="889085"/>
          </a:xfrm>
          <a:prstGeom prst="rect">
            <a:avLst/>
          </a:prstGeom>
          <a:ln w="25400"/>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dirty="0">
                <a:ea typeface="Calibri" panose="020F0502020204030204" pitchFamily="34" charset="0"/>
                <a:cs typeface="Times New Roman" panose="02020603050405020304" pitchFamily="18" charset="0"/>
              </a:rPr>
              <a:t>Project 2 Leadership Group</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sp>
        <p:nvSpPr>
          <p:cNvPr id="22" name="Rectangle 21">
            <a:extLst>
              <a:ext uri="{FF2B5EF4-FFF2-40B4-BE49-F238E27FC236}">
                <a16:creationId xmlns:a16="http://schemas.microsoft.com/office/drawing/2014/main" id="{AA7BB67B-E314-47FC-B13B-0C53C3525F0A}"/>
              </a:ext>
            </a:extLst>
          </p:cNvPr>
          <p:cNvSpPr/>
          <p:nvPr/>
        </p:nvSpPr>
        <p:spPr>
          <a:xfrm>
            <a:off x="7208082" y="5857932"/>
            <a:ext cx="1566333" cy="889085"/>
          </a:xfrm>
          <a:prstGeom prst="rect">
            <a:avLst/>
          </a:prstGeom>
          <a:ln w="25400"/>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dirty="0">
                <a:ea typeface="Calibri" panose="020F0502020204030204" pitchFamily="34" charset="0"/>
                <a:cs typeface="Times New Roman" panose="02020603050405020304" pitchFamily="18" charset="0"/>
              </a:rPr>
              <a:t>Project 3 Leadership Group</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cxnSp>
        <p:nvCxnSpPr>
          <p:cNvPr id="25" name="Straight Connector 24">
            <a:extLst>
              <a:ext uri="{FF2B5EF4-FFF2-40B4-BE49-F238E27FC236}">
                <a16:creationId xmlns:a16="http://schemas.microsoft.com/office/drawing/2014/main" id="{39A42520-9474-47CF-BA4A-9570EFF31A38}"/>
              </a:ext>
            </a:extLst>
          </p:cNvPr>
          <p:cNvCxnSpPr>
            <a:cxnSpLocks/>
            <a:stCxn id="19" idx="0"/>
          </p:cNvCxnSpPr>
          <p:nvPr/>
        </p:nvCxnSpPr>
        <p:spPr>
          <a:xfrm flipV="1">
            <a:off x="4216699" y="5648659"/>
            <a:ext cx="3987" cy="213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D5625E-40E3-4383-9084-27CA35A3A01A}"/>
              </a:ext>
            </a:extLst>
          </p:cNvPr>
          <p:cNvCxnSpPr>
            <a:cxnSpLocks/>
            <a:stCxn id="20" idx="0"/>
          </p:cNvCxnSpPr>
          <p:nvPr/>
        </p:nvCxnSpPr>
        <p:spPr>
          <a:xfrm flipV="1">
            <a:off x="6103974" y="5648660"/>
            <a:ext cx="797" cy="209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D401D5-415F-4432-A998-8C8FD2A0D327}"/>
              </a:ext>
            </a:extLst>
          </p:cNvPr>
          <p:cNvCxnSpPr>
            <a:cxnSpLocks/>
            <a:stCxn id="22" idx="0"/>
          </p:cNvCxnSpPr>
          <p:nvPr/>
        </p:nvCxnSpPr>
        <p:spPr>
          <a:xfrm flipV="1">
            <a:off x="7991248" y="5648660"/>
            <a:ext cx="0" cy="209273"/>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6237176-EE5F-43E8-917E-4F197A086F1E}"/>
              </a:ext>
            </a:extLst>
          </p:cNvPr>
          <p:cNvSpPr/>
          <p:nvPr/>
        </p:nvSpPr>
        <p:spPr>
          <a:xfrm>
            <a:off x="10192980" y="2907116"/>
            <a:ext cx="1566333" cy="2366288"/>
          </a:xfrm>
          <a:prstGeom prst="rect">
            <a:avLst/>
          </a:prstGeom>
          <a:ln w="25400"/>
        </p:spPr>
        <p:style>
          <a:lnRef idx="2">
            <a:schemeClr val="accent1"/>
          </a:lnRef>
          <a:fillRef idx="1">
            <a:schemeClr val="l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lnSpc>
                <a:spcPct val="107000"/>
              </a:lnSpc>
              <a:spcBef>
                <a:spcPts val="0"/>
              </a:spcBef>
              <a:spcAft>
                <a:spcPts val="1067"/>
              </a:spcAft>
            </a:pPr>
            <a:r>
              <a:rPr lang="en-US" sz="1467" b="1" dirty="0">
                <a:ea typeface="Calibri" panose="020F0502020204030204" pitchFamily="34" charset="0"/>
                <a:cs typeface="Times New Roman" panose="02020603050405020304" pitchFamily="18" charset="0"/>
              </a:rPr>
              <a:t>Informed</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S. McCarver</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T. </a:t>
            </a:r>
            <a:r>
              <a:rPr lang="en-US" sz="1467" dirty="0" err="1">
                <a:ea typeface="Calibri" panose="020F0502020204030204" pitchFamily="34" charset="0"/>
                <a:cs typeface="Times New Roman" panose="02020603050405020304" pitchFamily="18" charset="0"/>
              </a:rPr>
              <a:t>Nantais</a:t>
            </a:r>
            <a:endParaRPr lang="en-US" sz="1467" dirty="0">
              <a:ea typeface="Calibri" panose="020F0502020204030204" pitchFamily="34" charset="0"/>
              <a:cs typeface="Times New Roman" panose="02020603050405020304" pitchFamily="18" charset="0"/>
            </a:endParaRP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M. Rush</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J. Norton</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W. Pinson</a:t>
            </a:r>
          </a:p>
          <a:p>
            <a:pPr algn="ctr">
              <a:lnSpc>
                <a:spcPct val="107000"/>
              </a:lnSpc>
              <a:spcBef>
                <a:spcPts val="0"/>
              </a:spcBef>
              <a:spcAft>
                <a:spcPts val="1067"/>
              </a:spcAft>
            </a:pPr>
            <a:r>
              <a:rPr lang="en-US" sz="1467" dirty="0">
                <a:ea typeface="Calibri" panose="020F0502020204030204" pitchFamily="34" charset="0"/>
                <a:cs typeface="Times New Roman" panose="02020603050405020304" pitchFamily="18" charset="0"/>
              </a:rPr>
              <a:t> </a:t>
            </a:r>
          </a:p>
        </p:txBody>
      </p:sp>
      <p:cxnSp>
        <p:nvCxnSpPr>
          <p:cNvPr id="39" name="Straight Connector 38">
            <a:extLst>
              <a:ext uri="{FF2B5EF4-FFF2-40B4-BE49-F238E27FC236}">
                <a16:creationId xmlns:a16="http://schemas.microsoft.com/office/drawing/2014/main" id="{96544AF8-1602-4316-B62D-82745AF8AAEE}"/>
              </a:ext>
            </a:extLst>
          </p:cNvPr>
          <p:cNvCxnSpPr>
            <a:cxnSpLocks/>
            <a:stCxn id="7" idx="3"/>
            <a:endCxn id="33" idx="1"/>
          </p:cNvCxnSpPr>
          <p:nvPr/>
        </p:nvCxnSpPr>
        <p:spPr>
          <a:xfrm>
            <a:off x="9551862" y="4090260"/>
            <a:ext cx="641119"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7" name="Picture 26">
            <a:extLst>
              <a:ext uri="{FF2B5EF4-FFF2-40B4-BE49-F238E27FC236}">
                <a16:creationId xmlns:a16="http://schemas.microsoft.com/office/drawing/2014/main" id="{35DEB21E-3B7E-45C5-8994-F6AEE3CB10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355041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E03CC7-7D12-46E5-8B16-12BB253A6984}"/>
              </a:ext>
            </a:extLst>
          </p:cNvPr>
          <p:cNvSpPr>
            <a:spLocks noGrp="1"/>
          </p:cNvSpPr>
          <p:nvPr>
            <p:ph type="title"/>
          </p:nvPr>
        </p:nvSpPr>
        <p:spPr/>
        <p:txBody>
          <a:bodyPr>
            <a:normAutofit/>
          </a:bodyPr>
          <a:lstStyle/>
          <a:p>
            <a:r>
              <a:rPr lang="en-US" dirty="0"/>
              <a:t>Project Progression</a:t>
            </a:r>
          </a:p>
        </p:txBody>
      </p:sp>
      <p:graphicFrame>
        <p:nvGraphicFramePr>
          <p:cNvPr id="8" name="Content Placeholder 7">
            <a:extLst>
              <a:ext uri="{FF2B5EF4-FFF2-40B4-BE49-F238E27FC236}">
                <a16:creationId xmlns:a16="http://schemas.microsoft.com/office/drawing/2014/main" id="{4AC9F70C-6550-452B-ACBF-9E7590510CC5}"/>
              </a:ext>
            </a:extLst>
          </p:cNvPr>
          <p:cNvGraphicFramePr>
            <a:graphicFrameLocks noGrp="1"/>
          </p:cNvGraphicFramePr>
          <p:nvPr>
            <p:ph idx="1"/>
          </p:nvPr>
        </p:nvGraphicFramePr>
        <p:xfrm>
          <a:off x="-532771" y="1963066"/>
          <a:ext cx="8046656" cy="344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701F5476-EA64-41FD-929C-DDD3A3F78247}"/>
              </a:ext>
            </a:extLst>
          </p:cNvPr>
          <p:cNvSpPr/>
          <p:nvPr/>
        </p:nvSpPr>
        <p:spPr>
          <a:xfrm>
            <a:off x="6701082" y="673753"/>
            <a:ext cx="5219983" cy="610861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numCol="2" rtlCol="0" anchor="t"/>
          <a:lstStyle/>
          <a:p>
            <a:pPr marL="304792" indent="-304792">
              <a:buClr>
                <a:schemeClr val="accent6"/>
              </a:buClr>
              <a:buFont typeface="+mj-lt"/>
              <a:buAutoNum type="arabicPeriod"/>
            </a:pPr>
            <a:r>
              <a:rPr lang="en-US" sz="1333" dirty="0"/>
              <a:t>Cornelius PAC Score</a:t>
            </a:r>
          </a:p>
          <a:p>
            <a:pPr marL="304792" indent="-304792">
              <a:buClr>
                <a:schemeClr val="accent6"/>
              </a:buClr>
              <a:buFont typeface="+mj-lt"/>
              <a:buAutoNum type="arabicPeriod"/>
            </a:pPr>
            <a:r>
              <a:rPr lang="en-US" sz="1333" dirty="0"/>
              <a:t>Cornelius Readmission Score</a:t>
            </a:r>
          </a:p>
          <a:p>
            <a:pPr marL="304792" indent="-304792">
              <a:buClr>
                <a:schemeClr val="accent6"/>
              </a:buClr>
              <a:buFont typeface="+mj-lt"/>
              <a:buAutoNum type="arabicPeriod"/>
            </a:pPr>
            <a:r>
              <a:rPr lang="en-US" sz="1333" dirty="0"/>
              <a:t>CT-FFR</a:t>
            </a:r>
          </a:p>
          <a:p>
            <a:pPr marL="304792" indent="-304792">
              <a:buClr>
                <a:schemeClr val="accent6"/>
              </a:buClr>
              <a:buFont typeface="+mj-lt"/>
              <a:buAutoNum type="arabicPeriod"/>
            </a:pPr>
            <a:r>
              <a:rPr lang="en-US" sz="1333" dirty="0"/>
              <a:t>Predictive Discharge</a:t>
            </a:r>
          </a:p>
          <a:p>
            <a:pPr marL="304792" indent="-304792">
              <a:buClr>
                <a:schemeClr val="accent6"/>
              </a:buClr>
              <a:buFont typeface="+mj-lt"/>
              <a:buAutoNum type="arabicPeriod"/>
            </a:pPr>
            <a:r>
              <a:rPr lang="en-US" sz="1333" dirty="0"/>
              <a:t>Cardiac Surgery LOS Predictor</a:t>
            </a:r>
          </a:p>
          <a:p>
            <a:pPr marL="304792" indent="-304792">
              <a:buClr>
                <a:schemeClr val="accent6"/>
              </a:buClr>
              <a:buFont typeface="+mj-lt"/>
              <a:buAutoNum type="arabicPeriod"/>
            </a:pPr>
            <a:r>
              <a:rPr lang="en-US" sz="1333" dirty="0"/>
              <a:t>Inpatient Bed Capacity Management</a:t>
            </a:r>
          </a:p>
          <a:p>
            <a:pPr marL="304792" indent="-304792">
              <a:buClr>
                <a:schemeClr val="accent6"/>
              </a:buClr>
              <a:buFont typeface="+mj-lt"/>
              <a:buAutoNum type="arabicPeriod"/>
            </a:pPr>
            <a:r>
              <a:rPr lang="en-US" sz="1333" dirty="0"/>
              <a:t>Nurse Turnover Predictor</a:t>
            </a:r>
          </a:p>
          <a:p>
            <a:pPr marL="304792" indent="-304792">
              <a:buClr>
                <a:schemeClr val="accent6"/>
              </a:buClr>
              <a:buFont typeface="+mj-lt"/>
              <a:buAutoNum type="arabicPeriod"/>
            </a:pPr>
            <a:r>
              <a:rPr lang="en-US" sz="1333" dirty="0"/>
              <a:t>Fall Risk Assessment</a:t>
            </a:r>
          </a:p>
          <a:p>
            <a:pPr marL="304792" indent="-304792">
              <a:buClr>
                <a:schemeClr val="accent6"/>
              </a:buClr>
              <a:buFont typeface="+mj-lt"/>
              <a:buAutoNum type="arabicPeriod"/>
            </a:pPr>
            <a:r>
              <a:rPr lang="en-US" sz="1333" dirty="0"/>
              <a:t>PROM (Patient Reported Outcome Measures)</a:t>
            </a:r>
          </a:p>
          <a:p>
            <a:pPr marL="304792" indent="-304792">
              <a:buClr>
                <a:schemeClr val="accent6"/>
              </a:buClr>
              <a:buFont typeface="+mj-lt"/>
              <a:buAutoNum type="arabicPeriod"/>
            </a:pPr>
            <a:r>
              <a:rPr lang="en-US" sz="1333" dirty="0"/>
              <a:t>Suicide Risk Prediction</a:t>
            </a:r>
          </a:p>
          <a:p>
            <a:pPr marL="304792" indent="-304792">
              <a:buClr>
                <a:schemeClr val="accent6"/>
              </a:buClr>
              <a:buFont typeface="+mj-lt"/>
              <a:buAutoNum type="arabicPeriod"/>
            </a:pPr>
            <a:r>
              <a:rPr lang="en-US" sz="1333" dirty="0"/>
              <a:t>OB LOS Prediction</a:t>
            </a:r>
          </a:p>
          <a:p>
            <a:pPr marL="304792" indent="-304792">
              <a:buClr>
                <a:schemeClr val="accent6"/>
              </a:buClr>
              <a:buFont typeface="+mj-lt"/>
              <a:buAutoNum type="arabicPeriod"/>
            </a:pPr>
            <a:r>
              <a:rPr lang="en-US" sz="1333" dirty="0"/>
              <a:t>Prenatal Encephalopathy Prediction</a:t>
            </a:r>
          </a:p>
          <a:p>
            <a:pPr marL="304792" indent="-304792">
              <a:buClr>
                <a:schemeClr val="accent6"/>
              </a:buClr>
              <a:buFont typeface="+mj-lt"/>
              <a:buAutoNum type="arabicPeriod"/>
            </a:pPr>
            <a:r>
              <a:rPr lang="en-US" sz="1333" dirty="0"/>
              <a:t>Pre-term Birth Prediction</a:t>
            </a:r>
          </a:p>
          <a:p>
            <a:pPr marL="304792" indent="-304792">
              <a:buClr>
                <a:schemeClr val="accent6"/>
              </a:buClr>
              <a:buFont typeface="+mj-lt"/>
              <a:buAutoNum type="arabicPeriod"/>
            </a:pPr>
            <a:r>
              <a:rPr lang="en-US" sz="1333" dirty="0"/>
              <a:t>24 Hour Fragility Index</a:t>
            </a:r>
          </a:p>
          <a:p>
            <a:pPr marL="304792" indent="-304792">
              <a:buClr>
                <a:schemeClr val="accent6"/>
              </a:buClr>
              <a:buFont typeface="+mj-lt"/>
              <a:buAutoNum type="arabicPeriod"/>
            </a:pPr>
            <a:r>
              <a:rPr lang="en-US" sz="1333" dirty="0"/>
              <a:t>Acute Kidney Injury Risk Prediction</a:t>
            </a:r>
          </a:p>
          <a:p>
            <a:pPr marL="304792" indent="-304792">
              <a:buClr>
                <a:schemeClr val="accent6"/>
              </a:buClr>
              <a:buFont typeface="+mj-lt"/>
              <a:buAutoNum type="arabicPeriod"/>
            </a:pPr>
            <a:r>
              <a:rPr lang="en-US" sz="1333" dirty="0"/>
              <a:t>Lung Cancer Prediction</a:t>
            </a:r>
          </a:p>
          <a:p>
            <a:pPr marL="304792" indent="-304792">
              <a:buClr>
                <a:schemeClr val="accent6"/>
              </a:buClr>
              <a:buFont typeface="+mj-lt"/>
              <a:buAutoNum type="arabicPeriod"/>
            </a:pPr>
            <a:r>
              <a:rPr lang="en-US" sz="1333" dirty="0"/>
              <a:t>Precision Phenotyping Of Social And Behavioral Determinants Of Health From The Electronic Health Record</a:t>
            </a:r>
          </a:p>
          <a:p>
            <a:pPr marL="304792" indent="-304792">
              <a:buClr>
                <a:schemeClr val="accent6"/>
              </a:buClr>
              <a:buFont typeface="+mj-lt"/>
              <a:buAutoNum type="arabicPeriod"/>
            </a:pPr>
            <a:r>
              <a:rPr lang="en-US" sz="1333" dirty="0"/>
              <a:t>Cancer Patient Safety Learning Lab (</a:t>
            </a:r>
            <a:r>
              <a:rPr lang="en-US" sz="1333" dirty="0" err="1"/>
              <a:t>Capsll</a:t>
            </a:r>
            <a:r>
              <a:rPr lang="en-US" sz="1333" dirty="0"/>
              <a:t>)</a:t>
            </a:r>
          </a:p>
          <a:p>
            <a:pPr marL="304792" indent="-304792">
              <a:buClr>
                <a:schemeClr val="accent6"/>
              </a:buClr>
              <a:buFont typeface="+mj-lt"/>
              <a:buAutoNum type="arabicPeriod"/>
            </a:pPr>
            <a:r>
              <a:rPr lang="en-US" sz="1333" dirty="0" err="1"/>
              <a:t>ImageVU</a:t>
            </a:r>
            <a:r>
              <a:rPr lang="en-US" sz="1333" dirty="0"/>
              <a:t> </a:t>
            </a:r>
          </a:p>
          <a:p>
            <a:pPr marL="304792" indent="-304792">
              <a:buClr>
                <a:schemeClr val="accent6"/>
              </a:buClr>
              <a:buFont typeface="+mj-lt"/>
              <a:buAutoNum type="arabicPeriod"/>
            </a:pPr>
            <a:r>
              <a:rPr lang="en-US" sz="1333" dirty="0" err="1"/>
              <a:t>RadX</a:t>
            </a:r>
            <a:endParaRPr lang="en-US" sz="1333" dirty="0"/>
          </a:p>
          <a:p>
            <a:pPr marL="304792" indent="-304792">
              <a:buClr>
                <a:schemeClr val="accent6"/>
              </a:buClr>
              <a:buFont typeface="+mj-lt"/>
              <a:buAutoNum type="arabicPeriod"/>
            </a:pPr>
            <a:r>
              <a:rPr lang="en-US" sz="1333" dirty="0" err="1"/>
              <a:t>LiverAI</a:t>
            </a:r>
            <a:endParaRPr lang="en-US" sz="1333" dirty="0"/>
          </a:p>
          <a:p>
            <a:pPr marL="304792" indent="-304792">
              <a:buClr>
                <a:schemeClr val="accent6"/>
              </a:buClr>
              <a:buFont typeface="+mj-lt"/>
              <a:buAutoNum type="arabicPeriod"/>
            </a:pPr>
            <a:r>
              <a:rPr lang="en-US" sz="1333" dirty="0"/>
              <a:t>Center For Computational Imaging</a:t>
            </a:r>
          </a:p>
          <a:p>
            <a:pPr marL="304792" indent="-304792">
              <a:buClr>
                <a:schemeClr val="accent6"/>
              </a:buClr>
              <a:buFont typeface="+mj-lt"/>
              <a:buAutoNum type="arabicPeriod"/>
            </a:pPr>
            <a:r>
              <a:rPr lang="en-US" sz="1333" dirty="0"/>
              <a:t>Word Cloud</a:t>
            </a:r>
          </a:p>
          <a:p>
            <a:pPr marL="304792" indent="-304792">
              <a:buClr>
                <a:schemeClr val="accent6"/>
              </a:buClr>
              <a:buFont typeface="+mj-lt"/>
              <a:buAutoNum type="arabicPeriod"/>
            </a:pPr>
            <a:r>
              <a:rPr lang="en-US" sz="1333" dirty="0"/>
              <a:t>Adherence Prediction</a:t>
            </a:r>
          </a:p>
          <a:p>
            <a:pPr marL="304792" indent="-304792">
              <a:buClr>
                <a:schemeClr val="accent6"/>
              </a:buClr>
              <a:buFont typeface="+mj-lt"/>
              <a:buAutoNum type="arabicPeriod"/>
            </a:pPr>
            <a:r>
              <a:rPr lang="en-US" sz="1333" dirty="0"/>
              <a:t>NASH Progression Prediction</a:t>
            </a:r>
          </a:p>
          <a:p>
            <a:pPr marL="304792" indent="-304792">
              <a:buClr>
                <a:schemeClr val="accent6"/>
              </a:buClr>
              <a:buFont typeface="+mj-lt"/>
              <a:buAutoNum type="arabicPeriod"/>
            </a:pPr>
            <a:r>
              <a:rPr lang="en-US" sz="1333" dirty="0"/>
              <a:t>Obesity Subtype Discovery</a:t>
            </a:r>
          </a:p>
          <a:p>
            <a:pPr marL="304792" indent="-304792">
              <a:buClr>
                <a:schemeClr val="accent6"/>
              </a:buClr>
              <a:buFont typeface="+mj-lt"/>
              <a:buAutoNum type="arabicPeriod"/>
            </a:pPr>
            <a:r>
              <a:rPr lang="en-US" sz="1333" dirty="0"/>
              <a:t>Heart Failure Subtype Discovery</a:t>
            </a:r>
          </a:p>
          <a:p>
            <a:pPr marL="304792" indent="-304792">
              <a:buClr>
                <a:schemeClr val="accent6"/>
              </a:buClr>
              <a:buFont typeface="+mj-lt"/>
              <a:buAutoNum type="arabicPeriod"/>
            </a:pPr>
            <a:r>
              <a:rPr lang="en-US" sz="1333" dirty="0"/>
              <a:t>ANA Progression Prediction</a:t>
            </a:r>
          </a:p>
          <a:p>
            <a:pPr marL="304792" indent="-304792">
              <a:buClr>
                <a:schemeClr val="accent6"/>
              </a:buClr>
              <a:buFont typeface="+mj-lt"/>
              <a:buAutoNum type="arabicPeriod"/>
            </a:pPr>
            <a:r>
              <a:rPr lang="en-US" sz="1333" dirty="0"/>
              <a:t>IPN Outcome Prediction</a:t>
            </a:r>
          </a:p>
          <a:p>
            <a:pPr marL="304792" indent="-304792">
              <a:buClr>
                <a:schemeClr val="accent6"/>
              </a:buClr>
              <a:buFont typeface="+mj-lt"/>
              <a:buAutoNum type="arabicPeriod"/>
            </a:pPr>
            <a:r>
              <a:rPr lang="en-US" sz="1333" dirty="0"/>
              <a:t>All Phenotype Discovery</a:t>
            </a:r>
          </a:p>
          <a:p>
            <a:pPr marL="304792" indent="-304792">
              <a:buClr>
                <a:schemeClr val="accent6"/>
              </a:buClr>
              <a:buFont typeface="+mj-lt"/>
              <a:buAutoNum type="arabicPeriod"/>
            </a:pPr>
            <a:r>
              <a:rPr lang="en-US" sz="1333" dirty="0" err="1"/>
              <a:t>ChartViz</a:t>
            </a:r>
            <a:endParaRPr lang="en-US" sz="1333" dirty="0"/>
          </a:p>
          <a:p>
            <a:pPr marL="304792" indent="-304792">
              <a:buClr>
                <a:schemeClr val="accent6"/>
              </a:buClr>
              <a:buFont typeface="+mj-lt"/>
              <a:buAutoNum type="arabicPeriod"/>
            </a:pPr>
            <a:r>
              <a:rPr lang="en-US" sz="1333" dirty="0"/>
              <a:t>VICC Template Optimization</a:t>
            </a:r>
          </a:p>
          <a:p>
            <a:pPr marL="304792" indent="-304792">
              <a:buClr>
                <a:schemeClr val="accent6"/>
              </a:buClr>
              <a:buFont typeface="+mj-lt"/>
              <a:buAutoNum type="arabicPeriod"/>
            </a:pPr>
            <a:r>
              <a:rPr lang="en-US" sz="1333" dirty="0"/>
              <a:t>Cornelius End Of Life Discussion Needed</a:t>
            </a:r>
          </a:p>
          <a:p>
            <a:pPr marL="304792" indent="-304792">
              <a:buClr>
                <a:schemeClr val="accent6"/>
              </a:buClr>
              <a:buFont typeface="+mj-lt"/>
              <a:buAutoNum type="arabicPeriod"/>
            </a:pPr>
            <a:r>
              <a:rPr lang="en-US" sz="1333" dirty="0"/>
              <a:t>Cornelius Pressure Ulcers</a:t>
            </a:r>
          </a:p>
          <a:p>
            <a:pPr marL="304792" indent="-304792">
              <a:buClr>
                <a:schemeClr val="accent6"/>
              </a:buClr>
              <a:buFont typeface="+mj-lt"/>
              <a:buAutoNum type="arabicPeriod"/>
            </a:pPr>
            <a:r>
              <a:rPr lang="en-US" sz="1333" dirty="0"/>
              <a:t>Cornelius Reintubation Risk</a:t>
            </a:r>
          </a:p>
          <a:p>
            <a:pPr marL="304792" indent="-304792">
              <a:buClr>
                <a:schemeClr val="accent6"/>
              </a:buClr>
              <a:buFont typeface="+mj-lt"/>
              <a:buAutoNum type="arabicPeriod"/>
            </a:pPr>
            <a:r>
              <a:rPr lang="en-US" sz="1333" dirty="0"/>
              <a:t>Cornelius Sepsis</a:t>
            </a:r>
          </a:p>
          <a:p>
            <a:pPr marL="304792" indent="-304792">
              <a:buClr>
                <a:schemeClr val="accent6"/>
              </a:buClr>
              <a:buFont typeface="+mj-lt"/>
              <a:buAutoNum type="arabicPeriod"/>
            </a:pPr>
            <a:r>
              <a:rPr lang="en-US" sz="1333" dirty="0"/>
              <a:t>Cornelius AKI</a:t>
            </a:r>
          </a:p>
          <a:p>
            <a:pPr marL="304792" indent="-304792">
              <a:buClr>
                <a:schemeClr val="accent6"/>
              </a:buClr>
              <a:buFont typeface="+mj-lt"/>
              <a:buAutoNum type="arabicPeriod"/>
            </a:pPr>
            <a:r>
              <a:rPr lang="en-US" sz="1333" dirty="0"/>
              <a:t>Cornelius Septic Shock</a:t>
            </a:r>
          </a:p>
          <a:p>
            <a:pPr marL="304792" indent="-304792">
              <a:buClr>
                <a:schemeClr val="accent6"/>
              </a:buClr>
              <a:buFont typeface="+mj-lt"/>
              <a:buAutoNum type="arabicPeriod"/>
            </a:pPr>
            <a:r>
              <a:rPr lang="en-US" sz="1333" dirty="0"/>
              <a:t>Cornelius Date Of Discharge, Long Hospital Stay</a:t>
            </a:r>
          </a:p>
          <a:p>
            <a:pPr marL="304792" indent="-304792">
              <a:buClr>
                <a:schemeClr val="accent6"/>
              </a:buClr>
              <a:buFont typeface="+mj-lt"/>
              <a:buAutoNum type="arabicPeriod"/>
            </a:pPr>
            <a:r>
              <a:rPr lang="en-US" sz="1333" dirty="0"/>
              <a:t>Cornelius Multiple Myeloma</a:t>
            </a:r>
          </a:p>
          <a:p>
            <a:pPr marL="304792" indent="-304792">
              <a:buClr>
                <a:schemeClr val="accent6"/>
              </a:buClr>
              <a:buFont typeface="+mj-lt"/>
              <a:buAutoNum type="arabicPeriod"/>
            </a:pPr>
            <a:r>
              <a:rPr lang="en-US" sz="1333" dirty="0"/>
              <a:t>Cornelius STEMI</a:t>
            </a:r>
          </a:p>
          <a:p>
            <a:pPr marL="304792" indent="-304792">
              <a:buClr>
                <a:schemeClr val="accent6"/>
              </a:buClr>
              <a:buFont typeface="+mj-lt"/>
              <a:buAutoNum type="arabicPeriod"/>
            </a:pPr>
            <a:r>
              <a:rPr lang="en-US" sz="1333" dirty="0"/>
              <a:t>Cornelius Patient Fall Risk</a:t>
            </a:r>
          </a:p>
          <a:p>
            <a:pPr marL="457189" indent="-457189">
              <a:buAutoNum type="arabicParenR"/>
            </a:pPr>
            <a:endParaRPr lang="en-US" sz="1600" dirty="0"/>
          </a:p>
          <a:p>
            <a:pPr marL="457189" indent="-457189">
              <a:buAutoNum type="arabicParenR"/>
            </a:pPr>
            <a:endParaRPr lang="en-US" sz="1600" dirty="0"/>
          </a:p>
        </p:txBody>
      </p:sp>
      <p:sp>
        <p:nvSpPr>
          <p:cNvPr id="3" name="Oval 2">
            <a:extLst>
              <a:ext uri="{FF2B5EF4-FFF2-40B4-BE49-F238E27FC236}">
                <a16:creationId xmlns:a16="http://schemas.microsoft.com/office/drawing/2014/main" id="{FE80517E-66AB-4613-A3E5-FF7A9D960741}"/>
              </a:ext>
            </a:extLst>
          </p:cNvPr>
          <p:cNvSpPr/>
          <p:nvPr/>
        </p:nvSpPr>
        <p:spPr>
          <a:xfrm>
            <a:off x="5181600" y="3727268"/>
            <a:ext cx="173848" cy="18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33" dirty="0"/>
              <a:t>2</a:t>
            </a:r>
          </a:p>
        </p:txBody>
      </p:sp>
      <p:sp>
        <p:nvSpPr>
          <p:cNvPr id="9" name="Oval 8">
            <a:extLst>
              <a:ext uri="{FF2B5EF4-FFF2-40B4-BE49-F238E27FC236}">
                <a16:creationId xmlns:a16="http://schemas.microsoft.com/office/drawing/2014/main" id="{4ADE11A5-4EEA-4E06-8008-E8A2BAC0E5F5}"/>
              </a:ext>
            </a:extLst>
          </p:cNvPr>
          <p:cNvSpPr/>
          <p:nvPr/>
        </p:nvSpPr>
        <p:spPr>
          <a:xfrm>
            <a:off x="3701142" y="3727268"/>
            <a:ext cx="186783" cy="18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33" dirty="0"/>
              <a:t>1</a:t>
            </a:r>
          </a:p>
        </p:txBody>
      </p:sp>
      <p:sp>
        <p:nvSpPr>
          <p:cNvPr id="7" name="TextBox 6">
            <a:extLst>
              <a:ext uri="{FF2B5EF4-FFF2-40B4-BE49-F238E27FC236}">
                <a16:creationId xmlns:a16="http://schemas.microsoft.com/office/drawing/2014/main" id="{0BA63A2E-3374-4121-9732-E4894F7A4842}"/>
              </a:ext>
            </a:extLst>
          </p:cNvPr>
          <p:cNvSpPr txBox="1"/>
          <p:nvPr/>
        </p:nvSpPr>
        <p:spPr>
          <a:xfrm>
            <a:off x="6610774" y="153530"/>
            <a:ext cx="5219983" cy="584775"/>
          </a:xfrm>
          <a:prstGeom prst="rect">
            <a:avLst/>
          </a:prstGeom>
          <a:noFill/>
        </p:spPr>
        <p:txBody>
          <a:bodyPr wrap="square" rtlCol="0">
            <a:spAutoFit/>
          </a:bodyPr>
          <a:lstStyle/>
          <a:p>
            <a:pPr algn="ctr"/>
            <a:r>
              <a:rPr lang="en-US" sz="3200" dirty="0"/>
              <a:t>Project List</a:t>
            </a:r>
          </a:p>
        </p:txBody>
      </p:sp>
      <p:pic>
        <p:nvPicPr>
          <p:cNvPr id="10" name="Picture 9">
            <a:extLst>
              <a:ext uri="{FF2B5EF4-FFF2-40B4-BE49-F238E27FC236}">
                <a16:creationId xmlns:a16="http://schemas.microsoft.com/office/drawing/2014/main" id="{1154F0D8-76E7-4A27-80D0-02D00AF7E1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104255"/>
            <a:ext cx="2477984" cy="734689"/>
          </a:xfrm>
          <a:prstGeom prst="rect">
            <a:avLst/>
          </a:prstGeom>
        </p:spPr>
      </p:pic>
    </p:spTree>
    <p:extLst>
      <p:ext uri="{BB962C8B-B14F-4D97-AF65-F5344CB8AC3E}">
        <p14:creationId xmlns:p14="http://schemas.microsoft.com/office/powerpoint/2010/main" val="380053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85163" y="2738213"/>
            <a:ext cx="5295259" cy="783048"/>
          </a:xfrm>
          <a:prstGeom prst="rect">
            <a:avLst/>
          </a:prstGeom>
          <a:gradFill flip="none" rotWithShape="1">
            <a:gsLst>
              <a:gs pos="0">
                <a:schemeClr val="accent6">
                  <a:lumMod val="60000"/>
                  <a:lumOff val="40000"/>
                </a:schemeClr>
              </a:gs>
              <a:gs pos="100000">
                <a:schemeClr val="accent1"/>
              </a:gs>
            </a:gsLst>
            <a:lin ang="2700000" scaled="1"/>
            <a:tileRect/>
          </a:gradFill>
        </p:spPr>
        <p:txBody>
          <a:bodyPr wrap="square" rtlCol="0">
            <a:spAutoFit/>
          </a:bodyPr>
          <a:lstStyle/>
          <a:p>
            <a:endParaRPr lang="en-US" dirty="0"/>
          </a:p>
        </p:txBody>
      </p:sp>
      <p:sp>
        <p:nvSpPr>
          <p:cNvPr id="33" name="U-Turn Arrow 32"/>
          <p:cNvSpPr/>
          <p:nvPr/>
        </p:nvSpPr>
        <p:spPr>
          <a:xfrm rot="10800000">
            <a:off x="9534091" y="3521260"/>
            <a:ext cx="1746330" cy="1675377"/>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33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411900" y="280111"/>
            <a:ext cx="9005169" cy="769441"/>
          </a:xfrm>
          <a:prstGeom prst="rect">
            <a:avLst/>
          </a:prstGeom>
          <a:noFill/>
        </p:spPr>
        <p:txBody>
          <a:bodyPr wrap="square" rtlCol="0">
            <a:spAutoFit/>
          </a:bodyPr>
          <a:lstStyle/>
          <a:p>
            <a:pPr algn="ctr"/>
            <a:r>
              <a:rPr lang="en-US" sz="4400" b="1" dirty="0"/>
              <a:t>The learning cycle</a:t>
            </a:r>
          </a:p>
        </p:txBody>
      </p:sp>
      <p:sp>
        <p:nvSpPr>
          <p:cNvPr id="5" name="TextBox 4"/>
          <p:cNvSpPr txBox="1"/>
          <p:nvPr/>
        </p:nvSpPr>
        <p:spPr>
          <a:xfrm>
            <a:off x="5972879" y="2825441"/>
            <a:ext cx="3790966" cy="584775"/>
          </a:xfrm>
          <a:prstGeom prst="rect">
            <a:avLst/>
          </a:prstGeom>
          <a:noFill/>
        </p:spPr>
        <p:txBody>
          <a:bodyPr wrap="square" rtlCol="0">
            <a:spAutoFit/>
          </a:bodyPr>
          <a:lstStyle/>
          <a:p>
            <a:r>
              <a:rPr lang="en-US" sz="3200" dirty="0"/>
              <a:t>Research</a:t>
            </a:r>
          </a:p>
        </p:txBody>
      </p:sp>
      <p:sp>
        <p:nvSpPr>
          <p:cNvPr id="21" name="TextBox 20"/>
          <p:cNvSpPr txBox="1"/>
          <p:nvPr/>
        </p:nvSpPr>
        <p:spPr>
          <a:xfrm>
            <a:off x="7408677" y="2822088"/>
            <a:ext cx="3861641" cy="584775"/>
          </a:xfrm>
          <a:prstGeom prst="rect">
            <a:avLst/>
          </a:prstGeom>
          <a:noFill/>
        </p:spPr>
        <p:txBody>
          <a:bodyPr wrap="square" rtlCol="0">
            <a:spAutoFit/>
          </a:bodyPr>
          <a:lstStyle/>
          <a:p>
            <a:pPr algn="r"/>
            <a:r>
              <a:rPr lang="en-US" sz="3200" dirty="0"/>
              <a:t>Practice</a:t>
            </a:r>
          </a:p>
        </p:txBody>
      </p:sp>
      <p:graphicFrame>
        <p:nvGraphicFramePr>
          <p:cNvPr id="22" name="Diagram 21"/>
          <p:cNvGraphicFramePr/>
          <p:nvPr/>
        </p:nvGraphicFramePr>
        <p:xfrm>
          <a:off x="419225" y="2662355"/>
          <a:ext cx="4685767" cy="102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4" name="Straight Arrow Connector 33"/>
          <p:cNvCxnSpPr>
            <a:cxnSpLocks/>
          </p:cNvCxnSpPr>
          <p:nvPr/>
        </p:nvCxnSpPr>
        <p:spPr>
          <a:xfrm>
            <a:off x="5034314" y="3171850"/>
            <a:ext cx="880171" cy="0"/>
          </a:xfrm>
          <a:prstGeom prst="straightConnector1">
            <a:avLst/>
          </a:prstGeom>
          <a:noFill/>
          <a:ln w="44450">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6" name="U-Turn Arrow 35"/>
          <p:cNvSpPr/>
          <p:nvPr/>
        </p:nvSpPr>
        <p:spPr>
          <a:xfrm rot="10800000">
            <a:off x="2089380" y="4380168"/>
            <a:ext cx="6783208" cy="816470"/>
          </a:xfrm>
          <a:custGeom>
            <a:avLst/>
            <a:gdLst>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371096 w 7452115"/>
              <a:gd name="connsiteY14" fmla="*/ 2217881 h 2217881"/>
              <a:gd name="connsiteX15" fmla="*/ 0 w 7452115"/>
              <a:gd name="connsiteY15" fmla="*/ 2217881 h 2217881"/>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0 w 7452115"/>
              <a:gd name="connsiteY14" fmla="*/ 2217881 h 2217881"/>
              <a:gd name="connsiteX0" fmla="*/ 371096 w 7452115"/>
              <a:gd name="connsiteY0" fmla="*/ 723517 h 1277987"/>
              <a:gd name="connsiteX1" fmla="*/ 0 w 7452115"/>
              <a:gd name="connsiteY1" fmla="*/ 723517 h 1277987"/>
              <a:gd name="connsiteX2" fmla="*/ 723517 w 7452115"/>
              <a:gd name="connsiteY2" fmla="*/ 0 h 1277987"/>
              <a:gd name="connsiteX3" fmla="*/ 6359676 w 7452115"/>
              <a:gd name="connsiteY3" fmla="*/ 0 h 1277987"/>
              <a:gd name="connsiteX4" fmla="*/ 7083193 w 7452115"/>
              <a:gd name="connsiteY4" fmla="*/ 723517 h 1277987"/>
              <a:gd name="connsiteX5" fmla="*/ 7083193 w 7452115"/>
              <a:gd name="connsiteY5" fmla="*/ 723517 h 1277987"/>
              <a:gd name="connsiteX6" fmla="*/ 7452115 w 7452115"/>
              <a:gd name="connsiteY6" fmla="*/ 723517 h 1277987"/>
              <a:gd name="connsiteX7" fmla="*/ 6897645 w 7452115"/>
              <a:gd name="connsiteY7" fmla="*/ 1277987 h 1277987"/>
              <a:gd name="connsiteX8" fmla="*/ 6343175 w 7452115"/>
              <a:gd name="connsiteY8" fmla="*/ 723517 h 1277987"/>
              <a:gd name="connsiteX9" fmla="*/ 6712097 w 7452115"/>
              <a:gd name="connsiteY9" fmla="*/ 723517 h 1277987"/>
              <a:gd name="connsiteX10" fmla="*/ 6712097 w 7452115"/>
              <a:gd name="connsiteY10" fmla="*/ 723517 h 1277987"/>
              <a:gd name="connsiteX11" fmla="*/ 6359676 w 7452115"/>
              <a:gd name="connsiteY11" fmla="*/ 371096 h 1277987"/>
              <a:gd name="connsiteX12" fmla="*/ 723517 w 7452115"/>
              <a:gd name="connsiteY12" fmla="*/ 371096 h 1277987"/>
              <a:gd name="connsiteX13" fmla="*/ 371096 w 7452115"/>
              <a:gd name="connsiteY13" fmla="*/ 723517 h 1277987"/>
              <a:gd name="connsiteX0" fmla="*/ 774244 w 7502842"/>
              <a:gd name="connsiteY0" fmla="*/ 371096 h 1277987"/>
              <a:gd name="connsiteX1" fmla="*/ 50727 w 7502842"/>
              <a:gd name="connsiteY1" fmla="*/ 723517 h 1277987"/>
              <a:gd name="connsiteX2" fmla="*/ 774244 w 7502842"/>
              <a:gd name="connsiteY2" fmla="*/ 0 h 1277987"/>
              <a:gd name="connsiteX3" fmla="*/ 6410403 w 7502842"/>
              <a:gd name="connsiteY3" fmla="*/ 0 h 1277987"/>
              <a:gd name="connsiteX4" fmla="*/ 7133920 w 7502842"/>
              <a:gd name="connsiteY4" fmla="*/ 723517 h 1277987"/>
              <a:gd name="connsiteX5" fmla="*/ 7133920 w 7502842"/>
              <a:gd name="connsiteY5" fmla="*/ 723517 h 1277987"/>
              <a:gd name="connsiteX6" fmla="*/ 7502842 w 7502842"/>
              <a:gd name="connsiteY6" fmla="*/ 723517 h 1277987"/>
              <a:gd name="connsiteX7" fmla="*/ 6948372 w 7502842"/>
              <a:gd name="connsiteY7" fmla="*/ 1277987 h 1277987"/>
              <a:gd name="connsiteX8" fmla="*/ 6393902 w 7502842"/>
              <a:gd name="connsiteY8" fmla="*/ 723517 h 1277987"/>
              <a:gd name="connsiteX9" fmla="*/ 6762824 w 7502842"/>
              <a:gd name="connsiteY9" fmla="*/ 723517 h 1277987"/>
              <a:gd name="connsiteX10" fmla="*/ 6762824 w 7502842"/>
              <a:gd name="connsiteY10" fmla="*/ 723517 h 1277987"/>
              <a:gd name="connsiteX11" fmla="*/ 6410403 w 7502842"/>
              <a:gd name="connsiteY11" fmla="*/ 371096 h 1277987"/>
              <a:gd name="connsiteX12" fmla="*/ 774244 w 7502842"/>
              <a:gd name="connsiteY12" fmla="*/ 371096 h 1277987"/>
              <a:gd name="connsiteX0" fmla="*/ 704520 w 7433118"/>
              <a:gd name="connsiteY0" fmla="*/ 371096 h 1277987"/>
              <a:gd name="connsiteX1" fmla="*/ 704520 w 7433118"/>
              <a:gd name="connsiteY1" fmla="*/ 0 h 1277987"/>
              <a:gd name="connsiteX2" fmla="*/ 6340679 w 7433118"/>
              <a:gd name="connsiteY2" fmla="*/ 0 h 1277987"/>
              <a:gd name="connsiteX3" fmla="*/ 7064196 w 7433118"/>
              <a:gd name="connsiteY3" fmla="*/ 723517 h 1277987"/>
              <a:gd name="connsiteX4" fmla="*/ 7064196 w 7433118"/>
              <a:gd name="connsiteY4" fmla="*/ 723517 h 1277987"/>
              <a:gd name="connsiteX5" fmla="*/ 7433118 w 7433118"/>
              <a:gd name="connsiteY5" fmla="*/ 723517 h 1277987"/>
              <a:gd name="connsiteX6" fmla="*/ 6878648 w 7433118"/>
              <a:gd name="connsiteY6" fmla="*/ 1277987 h 1277987"/>
              <a:gd name="connsiteX7" fmla="*/ 6324178 w 7433118"/>
              <a:gd name="connsiteY7" fmla="*/ 723517 h 1277987"/>
              <a:gd name="connsiteX8" fmla="*/ 6693100 w 7433118"/>
              <a:gd name="connsiteY8" fmla="*/ 723517 h 1277987"/>
              <a:gd name="connsiteX9" fmla="*/ 6693100 w 7433118"/>
              <a:gd name="connsiteY9" fmla="*/ 723517 h 1277987"/>
              <a:gd name="connsiteX10" fmla="*/ 6340679 w 7433118"/>
              <a:gd name="connsiteY10" fmla="*/ 371096 h 1277987"/>
              <a:gd name="connsiteX11" fmla="*/ 704520 w 7433118"/>
              <a:gd name="connsiteY11" fmla="*/ 371096 h 127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3118" h="1277987">
                <a:moveTo>
                  <a:pt x="704520" y="371096"/>
                </a:moveTo>
                <a:cubicBezTo>
                  <a:pt x="-234840" y="309247"/>
                  <a:pt x="-234840" y="61849"/>
                  <a:pt x="704520" y="0"/>
                </a:cubicBezTo>
                <a:lnTo>
                  <a:pt x="6340679" y="0"/>
                </a:lnTo>
                <a:cubicBezTo>
                  <a:pt x="6740266" y="0"/>
                  <a:pt x="7064196" y="323930"/>
                  <a:pt x="7064196" y="723517"/>
                </a:cubicBezTo>
                <a:lnTo>
                  <a:pt x="7064196" y="723517"/>
                </a:lnTo>
                <a:lnTo>
                  <a:pt x="7433118" y="723517"/>
                </a:lnTo>
                <a:lnTo>
                  <a:pt x="6878648" y="1277987"/>
                </a:lnTo>
                <a:lnTo>
                  <a:pt x="6324178" y="723517"/>
                </a:lnTo>
                <a:lnTo>
                  <a:pt x="6693100" y="723517"/>
                </a:lnTo>
                <a:lnTo>
                  <a:pt x="6693100" y="723517"/>
                </a:lnTo>
                <a:cubicBezTo>
                  <a:pt x="6693100" y="528880"/>
                  <a:pt x="6535316" y="371096"/>
                  <a:pt x="6340679" y="371096"/>
                </a:cubicBezTo>
                <a:lnTo>
                  <a:pt x="704520" y="371096"/>
                </a:lnTo>
                <a:close/>
              </a:path>
            </a:pathLst>
          </a:custGeom>
          <a:gradFill>
            <a:gsLst>
              <a:gs pos="0">
                <a:schemeClr val="accent6">
                  <a:lumMod val="60000"/>
                  <a:lumOff val="4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1521394" y="3620042"/>
            <a:ext cx="2058481" cy="646331"/>
          </a:xfrm>
          <a:prstGeom prst="rect">
            <a:avLst/>
          </a:prstGeom>
          <a:noFill/>
        </p:spPr>
        <p:txBody>
          <a:bodyPr wrap="square" rtlCol="0">
            <a:spAutoFit/>
          </a:bodyPr>
          <a:lstStyle/>
          <a:p>
            <a:pPr algn="ctr"/>
            <a:r>
              <a:rPr lang="en-US" dirty="0"/>
              <a:t>Personalized medicine</a:t>
            </a:r>
          </a:p>
        </p:txBody>
      </p:sp>
      <p:sp>
        <p:nvSpPr>
          <p:cNvPr id="39" name="U-Turn Arrow 38"/>
          <p:cNvSpPr/>
          <p:nvPr/>
        </p:nvSpPr>
        <p:spPr>
          <a:xfrm rot="10800000">
            <a:off x="6201731" y="3521264"/>
            <a:ext cx="5078690" cy="1675378"/>
          </a:xfrm>
          <a:prstGeom prst="uturnArrow">
            <a:avLst>
              <a:gd name="adj1" fmla="val 14308"/>
              <a:gd name="adj2" fmla="val 25000"/>
              <a:gd name="adj3" fmla="val 20622"/>
              <a:gd name="adj4" fmla="val 43750"/>
              <a:gd name="adj5" fmla="val 49158"/>
            </a:avLst>
          </a:prstGeom>
          <a:gradFill>
            <a:gsLst>
              <a:gs pos="12000">
                <a:schemeClr val="accent6">
                  <a:lumMod val="60000"/>
                  <a:lumOff val="4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5672303" y="3610703"/>
            <a:ext cx="1829993" cy="646331"/>
          </a:xfrm>
          <a:prstGeom prst="rect">
            <a:avLst/>
          </a:prstGeom>
          <a:noFill/>
        </p:spPr>
        <p:txBody>
          <a:bodyPr wrap="square" rtlCol="0">
            <a:spAutoFit/>
          </a:bodyPr>
          <a:lstStyle/>
          <a:p>
            <a:pPr algn="ctr"/>
            <a:r>
              <a:rPr lang="en-US" dirty="0"/>
              <a:t>Predictive analytics</a:t>
            </a:r>
          </a:p>
        </p:txBody>
      </p:sp>
      <p:sp>
        <p:nvSpPr>
          <p:cNvPr id="42" name="U-Turn Arrow 41"/>
          <p:cNvSpPr/>
          <p:nvPr/>
        </p:nvSpPr>
        <p:spPr>
          <a:xfrm rot="10800000">
            <a:off x="7964918" y="3521260"/>
            <a:ext cx="3315503" cy="1675379"/>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54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7509505" y="3763127"/>
            <a:ext cx="1829993" cy="369332"/>
          </a:xfrm>
          <a:prstGeom prst="rect">
            <a:avLst/>
          </a:prstGeom>
          <a:noFill/>
        </p:spPr>
        <p:txBody>
          <a:bodyPr wrap="square" rtlCol="0">
            <a:spAutoFit/>
          </a:bodyPr>
          <a:lstStyle/>
          <a:p>
            <a:pPr algn="ctr"/>
            <a:r>
              <a:rPr lang="en-US" dirty="0"/>
              <a:t>Operations</a:t>
            </a:r>
          </a:p>
        </p:txBody>
      </p:sp>
      <p:sp>
        <p:nvSpPr>
          <p:cNvPr id="3" name="TextBox 2"/>
          <p:cNvSpPr txBox="1"/>
          <p:nvPr/>
        </p:nvSpPr>
        <p:spPr>
          <a:xfrm>
            <a:off x="11014036" y="4048451"/>
            <a:ext cx="171095" cy="369332"/>
          </a:xfrm>
          <a:prstGeom prst="rect">
            <a:avLst/>
          </a:prstGeom>
          <a:noFill/>
        </p:spPr>
        <p:txBody>
          <a:bodyPr wrap="square" rtlCol="0">
            <a:spAutoFit/>
          </a:bodyPr>
          <a:lstStyle/>
          <a:p>
            <a:r>
              <a:rPr lang="en-US" dirty="0"/>
              <a:t>D</a:t>
            </a:r>
          </a:p>
        </p:txBody>
      </p:sp>
      <p:sp>
        <p:nvSpPr>
          <p:cNvPr id="25" name="TextBox 24"/>
          <p:cNvSpPr txBox="1"/>
          <p:nvPr/>
        </p:nvSpPr>
        <p:spPr>
          <a:xfrm>
            <a:off x="11014036" y="4318533"/>
            <a:ext cx="171095" cy="369332"/>
          </a:xfrm>
          <a:prstGeom prst="rect">
            <a:avLst/>
          </a:prstGeom>
          <a:noFill/>
        </p:spPr>
        <p:txBody>
          <a:bodyPr wrap="square" rtlCol="0">
            <a:spAutoFit/>
          </a:bodyPr>
          <a:lstStyle/>
          <a:p>
            <a:r>
              <a:rPr lang="en-US" dirty="0"/>
              <a:t>A</a:t>
            </a:r>
          </a:p>
        </p:txBody>
      </p:sp>
      <p:sp>
        <p:nvSpPr>
          <p:cNvPr id="31" name="TextBox 30"/>
          <p:cNvSpPr txBox="1"/>
          <p:nvPr/>
        </p:nvSpPr>
        <p:spPr>
          <a:xfrm>
            <a:off x="11014035" y="4555982"/>
            <a:ext cx="171095" cy="369332"/>
          </a:xfrm>
          <a:prstGeom prst="rect">
            <a:avLst/>
          </a:prstGeom>
          <a:noFill/>
        </p:spPr>
        <p:txBody>
          <a:bodyPr wrap="square" rtlCol="0">
            <a:spAutoFit/>
          </a:bodyPr>
          <a:lstStyle/>
          <a:p>
            <a:r>
              <a:rPr lang="en-US" dirty="0"/>
              <a:t>T</a:t>
            </a:r>
          </a:p>
        </p:txBody>
      </p:sp>
      <p:sp>
        <p:nvSpPr>
          <p:cNvPr id="32" name="TextBox 31"/>
          <p:cNvSpPr txBox="1"/>
          <p:nvPr/>
        </p:nvSpPr>
        <p:spPr>
          <a:xfrm>
            <a:off x="10881427" y="4747984"/>
            <a:ext cx="171095" cy="369332"/>
          </a:xfrm>
          <a:prstGeom prst="rect">
            <a:avLst/>
          </a:prstGeom>
          <a:noFill/>
        </p:spPr>
        <p:txBody>
          <a:bodyPr wrap="square" rtlCol="0">
            <a:spAutoFit/>
          </a:bodyPr>
          <a:lstStyle/>
          <a:p>
            <a:r>
              <a:rPr lang="en-US" dirty="0"/>
              <a:t>A</a:t>
            </a:r>
          </a:p>
        </p:txBody>
      </p:sp>
      <p:sp>
        <p:nvSpPr>
          <p:cNvPr id="37" name="TextBox 36"/>
          <p:cNvSpPr txBox="1"/>
          <p:nvPr/>
        </p:nvSpPr>
        <p:spPr>
          <a:xfrm>
            <a:off x="9419052" y="3758541"/>
            <a:ext cx="1251554" cy="461665"/>
          </a:xfrm>
          <a:prstGeom prst="rect">
            <a:avLst/>
          </a:prstGeom>
          <a:noFill/>
        </p:spPr>
        <p:txBody>
          <a:bodyPr wrap="square" rtlCol="0">
            <a:spAutoFit/>
          </a:bodyPr>
          <a:lstStyle/>
          <a:p>
            <a:pPr algn="ctr"/>
            <a:r>
              <a:rPr lang="en-US" dirty="0"/>
              <a:t>Quality</a:t>
            </a:r>
          </a:p>
        </p:txBody>
      </p:sp>
      <p:sp>
        <p:nvSpPr>
          <p:cNvPr id="9" name="Arrow: Right 8">
            <a:extLst>
              <a:ext uri="{FF2B5EF4-FFF2-40B4-BE49-F238E27FC236}">
                <a16:creationId xmlns:a16="http://schemas.microsoft.com/office/drawing/2014/main" id="{C0C20BAE-5EA1-4120-BA7D-13604B371078}"/>
              </a:ext>
            </a:extLst>
          </p:cNvPr>
          <p:cNvSpPr/>
          <p:nvPr/>
        </p:nvSpPr>
        <p:spPr>
          <a:xfrm>
            <a:off x="7849782" y="2504661"/>
            <a:ext cx="1829993" cy="1236870"/>
          </a:xfrm>
          <a:prstGeom prst="rightArrow">
            <a:avLst>
              <a:gd name="adj1" fmla="val 61848"/>
              <a:gd name="adj2" fmla="val 3718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Pragmatic trial focus</a:t>
            </a:r>
          </a:p>
        </p:txBody>
      </p:sp>
      <p:pic>
        <p:nvPicPr>
          <p:cNvPr id="23" name="Picture 22">
            <a:extLst>
              <a:ext uri="{FF2B5EF4-FFF2-40B4-BE49-F238E27FC236}">
                <a16:creationId xmlns:a16="http://schemas.microsoft.com/office/drawing/2014/main" id="{FC3A0A68-0BB7-4366-9C68-BC579D7384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24" name="Picture 1">
            <a:extLst>
              <a:ext uri="{FF2B5EF4-FFF2-40B4-BE49-F238E27FC236}">
                <a16:creationId xmlns:a16="http://schemas.microsoft.com/office/drawing/2014/main" id="{C2E59A16-E526-42B0-A3AE-46E5466BFB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10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1E3EE3A-467C-4038-B972-5F91162E10E2}"/>
              </a:ext>
            </a:extLst>
          </p:cNvPr>
          <p:cNvPicPr>
            <a:picLocks noChangeAspect="1"/>
          </p:cNvPicPr>
          <p:nvPr/>
        </p:nvPicPr>
        <p:blipFill>
          <a:blip r:embed="rId2"/>
          <a:stretch>
            <a:fillRect/>
          </a:stretch>
        </p:blipFill>
        <p:spPr>
          <a:xfrm>
            <a:off x="3004457" y="1794500"/>
            <a:ext cx="6923107" cy="4319221"/>
          </a:xfrm>
          <a:prstGeom prst="rect">
            <a:avLst/>
          </a:prstGeom>
        </p:spPr>
      </p:pic>
      <p:pic>
        <p:nvPicPr>
          <p:cNvPr id="3" name="Picture 8">
            <a:extLst>
              <a:ext uri="{FF2B5EF4-FFF2-40B4-BE49-F238E27FC236}">
                <a16:creationId xmlns:a16="http://schemas.microsoft.com/office/drawing/2014/main" id="{77D41B3C-81E3-4A03-83D9-94576DEE1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9850" y="6268139"/>
            <a:ext cx="19621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52C61D1C-424E-4FAC-9CAE-4145EC0E0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585E839-A484-4C91-9818-0336D63C67E5}"/>
              </a:ext>
            </a:extLst>
          </p:cNvPr>
          <p:cNvSpPr txBox="1"/>
          <p:nvPr/>
        </p:nvSpPr>
        <p:spPr>
          <a:xfrm>
            <a:off x="1560355" y="217535"/>
            <a:ext cx="7973736" cy="769441"/>
          </a:xfrm>
          <a:prstGeom prst="rect">
            <a:avLst/>
          </a:prstGeom>
          <a:noFill/>
        </p:spPr>
        <p:txBody>
          <a:bodyPr wrap="square" rtlCol="0">
            <a:spAutoFit/>
          </a:bodyPr>
          <a:lstStyle/>
          <a:p>
            <a:pPr algn="ctr"/>
            <a:r>
              <a:rPr lang="en-US" sz="4400" b="1" dirty="0"/>
              <a:t>The LHS Platform Approach</a:t>
            </a:r>
          </a:p>
        </p:txBody>
      </p:sp>
    </p:spTree>
    <p:extLst>
      <p:ext uri="{BB962C8B-B14F-4D97-AF65-F5344CB8AC3E}">
        <p14:creationId xmlns:p14="http://schemas.microsoft.com/office/powerpoint/2010/main" val="309981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12C0414-C90E-4103-9BE8-CBC75C36A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 y="0"/>
            <a:ext cx="6875188" cy="6858000"/>
          </a:xfrm>
          <a:prstGeom prst="rect">
            <a:avLst/>
          </a:prstGeom>
        </p:spPr>
      </p:pic>
      <p:sp>
        <p:nvSpPr>
          <p:cNvPr id="7" name="TextBox 6">
            <a:extLst>
              <a:ext uri="{FF2B5EF4-FFF2-40B4-BE49-F238E27FC236}">
                <a16:creationId xmlns:a16="http://schemas.microsoft.com/office/drawing/2014/main" id="{83613F66-6095-4C0B-8162-8DC10F086C38}"/>
              </a:ext>
            </a:extLst>
          </p:cNvPr>
          <p:cNvSpPr txBox="1"/>
          <p:nvPr/>
        </p:nvSpPr>
        <p:spPr>
          <a:xfrm>
            <a:off x="6096000" y="486888"/>
            <a:ext cx="5750799" cy="526297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LHS discussion and brainstorming with pragmatic focus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Identification of collaborators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Literature/data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Clinical trial design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Selection of appropriate endpoints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Regulatory considerations and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Connection to other services as appropriate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 executive summary</a:t>
            </a:r>
          </a:p>
        </p:txBody>
      </p:sp>
      <p:pic>
        <p:nvPicPr>
          <p:cNvPr id="6" name="Picture 5">
            <a:extLst>
              <a:ext uri="{FF2B5EF4-FFF2-40B4-BE49-F238E27FC236}">
                <a16:creationId xmlns:a16="http://schemas.microsoft.com/office/drawing/2014/main" id="{ABB8B0EB-59D1-4389-9CA3-A3D7E427AE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8" name="Picture 1">
            <a:extLst>
              <a:ext uri="{FF2B5EF4-FFF2-40B4-BE49-F238E27FC236}">
                <a16:creationId xmlns:a16="http://schemas.microsoft.com/office/drawing/2014/main" id="{C2BD41D6-F126-4BAA-B5B4-FC0DAF581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42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remote&#10;&#10;Description automatically generated">
            <a:extLst>
              <a:ext uri="{FF2B5EF4-FFF2-40B4-BE49-F238E27FC236}">
                <a16:creationId xmlns:a16="http://schemas.microsoft.com/office/drawing/2014/main" id="{6EF7768E-38F0-4EDF-9587-C3FF71310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 y="0"/>
            <a:ext cx="6875188" cy="6858000"/>
          </a:xfrm>
          <a:prstGeom prst="rect">
            <a:avLst/>
          </a:prstGeom>
        </p:spPr>
      </p:pic>
      <p:sp>
        <p:nvSpPr>
          <p:cNvPr id="9" name="TextBox 8">
            <a:extLst>
              <a:ext uri="{FF2B5EF4-FFF2-40B4-BE49-F238E27FC236}">
                <a16:creationId xmlns:a16="http://schemas.microsoft.com/office/drawing/2014/main" id="{1D62F7D9-C058-4B90-9344-B8E9F9BC0DEC}"/>
              </a:ext>
            </a:extLst>
          </p:cNvPr>
          <p:cNvSpPr txBox="1"/>
          <p:nvPr/>
        </p:nvSpPr>
        <p:spPr>
          <a:xfrm>
            <a:off x="5807035" y="366623"/>
            <a:ext cx="6088802" cy="61247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Project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Core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Recruitment/Consent elements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Protocol/SOP/IRB drafting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Statistical analysis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DSMB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clincialtrials.gov registration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Informatics consults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management and IT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Goal: protocol and study  	operational plan in motion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B58D256-419E-4903-BAC3-602D62A3FBFE}"/>
              </a:ext>
            </a:extLst>
          </p:cNvPr>
          <p:cNvSpPr/>
          <p:nvPr/>
        </p:nvSpPr>
        <p:spPr>
          <a:xfrm>
            <a:off x="3714750" y="5797899"/>
            <a:ext cx="997927" cy="106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B81BF7-7FCB-4B30-B3E6-AD398D9FD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8" name="Picture 1">
            <a:extLst>
              <a:ext uri="{FF2B5EF4-FFF2-40B4-BE49-F238E27FC236}">
                <a16:creationId xmlns:a16="http://schemas.microsoft.com/office/drawing/2014/main" id="{4556C39A-1CE7-4D56-BE7B-F8E448A14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75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1F72DB-B24B-46A5-92E9-ACE74B227044}"/>
              </a:ext>
            </a:extLst>
          </p:cNvPr>
          <p:cNvSpPr txBox="1"/>
          <p:nvPr/>
        </p:nvSpPr>
        <p:spPr>
          <a:xfrm>
            <a:off x="6096000" y="391435"/>
            <a:ext cx="5529110" cy="504753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management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Statistical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Manuscript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Dissemination Team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Drafting and execution of dissemination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Advice on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39825" marR="0" lvl="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 robust, disseminated  answer sufficient to </a:t>
            </a:r>
          </a:p>
          <a:p>
            <a:pPr marL="1139825" marR="0" lvl="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guide decision to </a:t>
            </a:r>
          </a:p>
          <a:p>
            <a:pPr marL="1139825" marR="0" lvl="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implement/de-implement</a:t>
            </a:r>
          </a:p>
        </p:txBody>
      </p:sp>
      <p:grpSp>
        <p:nvGrpSpPr>
          <p:cNvPr id="27" name="Group 26">
            <a:extLst>
              <a:ext uri="{FF2B5EF4-FFF2-40B4-BE49-F238E27FC236}">
                <a16:creationId xmlns:a16="http://schemas.microsoft.com/office/drawing/2014/main" id="{7D58238D-4226-401B-99FC-0061B626BDDE}"/>
              </a:ext>
            </a:extLst>
          </p:cNvPr>
          <p:cNvGrpSpPr/>
          <p:nvPr/>
        </p:nvGrpSpPr>
        <p:grpSpPr>
          <a:xfrm>
            <a:off x="10212" y="0"/>
            <a:ext cx="7258055" cy="6858000"/>
            <a:chOff x="10212" y="0"/>
            <a:chExt cx="7258055" cy="6858000"/>
          </a:xfrm>
        </p:grpSpPr>
        <p:grpSp>
          <p:nvGrpSpPr>
            <p:cNvPr id="13" name="Group 12">
              <a:extLst>
                <a:ext uri="{FF2B5EF4-FFF2-40B4-BE49-F238E27FC236}">
                  <a16:creationId xmlns:a16="http://schemas.microsoft.com/office/drawing/2014/main" id="{B9C60948-A9E3-4D40-8080-28A949315EE0}"/>
                </a:ext>
              </a:extLst>
            </p:cNvPr>
            <p:cNvGrpSpPr/>
            <p:nvPr/>
          </p:nvGrpSpPr>
          <p:grpSpPr>
            <a:xfrm>
              <a:off x="10212" y="0"/>
              <a:ext cx="7258055" cy="6858000"/>
              <a:chOff x="10212" y="0"/>
              <a:chExt cx="7258055" cy="6858000"/>
            </a:xfrm>
          </p:grpSpPr>
          <p:grpSp>
            <p:nvGrpSpPr>
              <p:cNvPr id="8" name="Group 7">
                <a:extLst>
                  <a:ext uri="{FF2B5EF4-FFF2-40B4-BE49-F238E27FC236}">
                    <a16:creationId xmlns:a16="http://schemas.microsoft.com/office/drawing/2014/main" id="{3272262A-6BF0-45A6-83FB-06FDD6DDC6A5}"/>
                  </a:ext>
                </a:extLst>
              </p:cNvPr>
              <p:cNvGrpSpPr/>
              <p:nvPr/>
            </p:nvGrpSpPr>
            <p:grpSpPr>
              <a:xfrm>
                <a:off x="10212" y="0"/>
                <a:ext cx="7258055" cy="6858000"/>
                <a:chOff x="10212" y="0"/>
                <a:chExt cx="7258055" cy="6858000"/>
              </a:xfrm>
            </p:grpSpPr>
            <p:pic>
              <p:nvPicPr>
                <p:cNvPr id="5" name="Picture 4" descr="A picture containing sitting, video, remote, display&#10;&#10;Description automatically generated">
                  <a:extLst>
                    <a:ext uri="{FF2B5EF4-FFF2-40B4-BE49-F238E27FC236}">
                      <a16:creationId xmlns:a16="http://schemas.microsoft.com/office/drawing/2014/main" id="{F06FEB8B-8E2D-4727-9DB5-3917F67FD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 y="0"/>
                  <a:ext cx="6875188" cy="6858000"/>
                </a:xfrm>
                <a:prstGeom prst="rect">
                  <a:avLst/>
                </a:prstGeom>
              </p:spPr>
            </p:pic>
            <p:sp>
              <p:nvSpPr>
                <p:cNvPr id="7" name="Freeform: Shape 6">
                  <a:extLst>
                    <a:ext uri="{FF2B5EF4-FFF2-40B4-BE49-F238E27FC236}">
                      <a16:creationId xmlns:a16="http://schemas.microsoft.com/office/drawing/2014/main" id="{6E4C8D95-5CA8-48FC-BC55-E05FB23F04E2}"/>
                    </a:ext>
                  </a:extLst>
                </p:cNvPr>
                <p:cNvSpPr/>
                <p:nvPr/>
              </p:nvSpPr>
              <p:spPr>
                <a:xfrm rot="21443869">
                  <a:off x="6687021" y="5118732"/>
                  <a:ext cx="581246" cy="1699376"/>
                </a:xfrm>
                <a:custGeom>
                  <a:avLst/>
                  <a:gdLst>
                    <a:gd name="connsiteX0" fmla="*/ 0 w 582805"/>
                    <a:gd name="connsiteY0" fmla="*/ 0 h 1477107"/>
                    <a:gd name="connsiteX1" fmla="*/ 482321 w 582805"/>
                    <a:gd name="connsiteY1" fmla="*/ 582804 h 1477107"/>
                    <a:gd name="connsiteX2" fmla="*/ 582805 w 582805"/>
                    <a:gd name="connsiteY2" fmla="*/ 1477107 h 1477107"/>
                    <a:gd name="connsiteX3" fmla="*/ 582805 w 582805"/>
                    <a:gd name="connsiteY3" fmla="*/ 1477107 h 1477107"/>
                  </a:gdLst>
                  <a:ahLst/>
                  <a:cxnLst>
                    <a:cxn ang="0">
                      <a:pos x="connsiteX0" y="connsiteY0"/>
                    </a:cxn>
                    <a:cxn ang="0">
                      <a:pos x="connsiteX1" y="connsiteY1"/>
                    </a:cxn>
                    <a:cxn ang="0">
                      <a:pos x="connsiteX2" y="connsiteY2"/>
                    </a:cxn>
                    <a:cxn ang="0">
                      <a:pos x="connsiteX3" y="connsiteY3"/>
                    </a:cxn>
                  </a:cxnLst>
                  <a:rect l="l" t="t" r="r" b="b"/>
                  <a:pathLst>
                    <a:path w="582805" h="1477107">
                      <a:moveTo>
                        <a:pt x="0" y="0"/>
                      </a:moveTo>
                      <a:cubicBezTo>
                        <a:pt x="192593" y="168310"/>
                        <a:pt x="385187" y="336620"/>
                        <a:pt x="482321" y="582804"/>
                      </a:cubicBezTo>
                      <a:cubicBezTo>
                        <a:pt x="579455" y="828988"/>
                        <a:pt x="582805" y="1477107"/>
                        <a:pt x="582805" y="1477107"/>
                      </a:cubicBezTo>
                      <a:lnTo>
                        <a:pt x="582805" y="1477107"/>
                      </a:lnTo>
                    </a:path>
                  </a:pathLst>
                </a:custGeom>
                <a:noFill/>
                <a:ln w="38100" cap="rnd">
                  <a:gradFill>
                    <a:gsLst>
                      <a:gs pos="38000">
                        <a:schemeClr val="accent1"/>
                      </a:gs>
                      <a:gs pos="5000">
                        <a:schemeClr val="accent1">
                          <a:lumMod val="45000"/>
                          <a:lumOff val="55000"/>
                        </a:schemeClr>
                      </a:gs>
                      <a:gs pos="67000">
                        <a:srgbClr val="7030A0"/>
                      </a:gs>
                      <a:gs pos="100000">
                        <a:srgbClr val="7030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7E35FD59-C6E6-4325-946B-89B336327287}"/>
                  </a:ext>
                </a:extLst>
              </p:cNvPr>
              <p:cNvSpPr/>
              <p:nvPr/>
            </p:nvSpPr>
            <p:spPr>
              <a:xfrm>
                <a:off x="3714750" y="5869858"/>
                <a:ext cx="997927" cy="98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Shape 25">
              <a:extLst>
                <a:ext uri="{FF2B5EF4-FFF2-40B4-BE49-F238E27FC236}">
                  <a16:creationId xmlns:a16="http://schemas.microsoft.com/office/drawing/2014/main" id="{F9361AA8-ECE4-48A0-953F-DD867ACF9283}"/>
                </a:ext>
              </a:extLst>
            </p:cNvPr>
            <p:cNvSpPr/>
            <p:nvPr/>
          </p:nvSpPr>
          <p:spPr>
            <a:xfrm>
              <a:off x="5442858" y="4406537"/>
              <a:ext cx="539932" cy="243839"/>
            </a:xfrm>
            <a:custGeom>
              <a:avLst/>
              <a:gdLst>
                <a:gd name="connsiteX0" fmla="*/ 0 w 292100"/>
                <a:gd name="connsiteY0" fmla="*/ 0 h 171450"/>
                <a:gd name="connsiteX1" fmla="*/ 120650 w 292100"/>
                <a:gd name="connsiteY1" fmla="*/ 57150 h 171450"/>
                <a:gd name="connsiteX2" fmla="*/ 241300 w 292100"/>
                <a:gd name="connsiteY2" fmla="*/ 127000 h 171450"/>
                <a:gd name="connsiteX3" fmla="*/ 292100 w 292100"/>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292100" h="171450">
                  <a:moveTo>
                    <a:pt x="0" y="0"/>
                  </a:moveTo>
                  <a:cubicBezTo>
                    <a:pt x="40216" y="17991"/>
                    <a:pt x="80433" y="35983"/>
                    <a:pt x="120650" y="57150"/>
                  </a:cubicBezTo>
                  <a:cubicBezTo>
                    <a:pt x="160867" y="78317"/>
                    <a:pt x="212725" y="107950"/>
                    <a:pt x="241300" y="127000"/>
                  </a:cubicBezTo>
                  <a:cubicBezTo>
                    <a:pt x="269875" y="146050"/>
                    <a:pt x="280987" y="158750"/>
                    <a:pt x="292100" y="171450"/>
                  </a:cubicBezTo>
                </a:path>
              </a:pathLst>
            </a:custGeom>
            <a:noFill/>
            <a:ln w="38100" cap="rnd">
              <a:gradFill>
                <a:gsLst>
                  <a:gs pos="57000">
                    <a:srgbClr val="DAE3F3"/>
                  </a:gs>
                  <a:gs pos="6000">
                    <a:schemeClr val="accent2"/>
                  </a:gs>
                  <a:gs pos="78000">
                    <a:schemeClr val="accent1">
                      <a:lumMod val="45000"/>
                      <a:lumOff val="55000"/>
                    </a:schemeClr>
                  </a:gs>
                  <a:gs pos="100000">
                    <a:schemeClr val="accent1">
                      <a:lumMod val="45000"/>
                      <a:lumOff val="55000"/>
                    </a:schemeClr>
                  </a:gs>
                  <a:gs pos="100000">
                    <a:srgbClr val="00B0F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84335AEE-347B-4D91-81B4-7819D4217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16" name="Picture 1">
            <a:extLst>
              <a:ext uri="{FF2B5EF4-FFF2-40B4-BE49-F238E27FC236}">
                <a16:creationId xmlns:a16="http://schemas.microsoft.com/office/drawing/2014/main" id="{14DD6F52-F9B0-45F2-9D9B-A2182AE23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05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B138B-E3E8-4083-8C1F-8363F0964F89}"/>
              </a:ext>
            </a:extLst>
          </p:cNvPr>
          <p:cNvPicPr>
            <a:picLocks noChangeAspect="1"/>
          </p:cNvPicPr>
          <p:nvPr/>
        </p:nvPicPr>
        <p:blipFill rotWithShape="1">
          <a:blip r:embed="rId3"/>
          <a:srcRect l="15751" t="12639" r="13592" b="40462"/>
          <a:stretch/>
        </p:blipFill>
        <p:spPr>
          <a:xfrm>
            <a:off x="131246" y="374028"/>
            <a:ext cx="11929508" cy="5594855"/>
          </a:xfrm>
          <a:prstGeom prst="rect">
            <a:avLst/>
          </a:prstGeom>
        </p:spPr>
      </p:pic>
      <p:pic>
        <p:nvPicPr>
          <p:cNvPr id="3" name="Picture 8">
            <a:extLst>
              <a:ext uri="{FF2B5EF4-FFF2-40B4-BE49-F238E27FC236}">
                <a16:creationId xmlns:a16="http://schemas.microsoft.com/office/drawing/2014/main" id="{B8C766FA-32C4-4738-A2E0-29B0F6C29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9850" y="6268139"/>
            <a:ext cx="19621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1DD1D9E-3276-4635-882D-7E95F2B7093E}"/>
              </a:ext>
            </a:extLst>
          </p:cNvPr>
          <p:cNvSpPr txBox="1"/>
          <p:nvPr/>
        </p:nvSpPr>
        <p:spPr>
          <a:xfrm>
            <a:off x="10485912" y="5588100"/>
            <a:ext cx="2074223" cy="276999"/>
          </a:xfrm>
          <a:prstGeom prst="rect">
            <a:avLst/>
          </a:prstGeom>
          <a:noFill/>
        </p:spPr>
        <p:txBody>
          <a:bodyPr wrap="square" rtlCol="0">
            <a:spAutoFit/>
          </a:bodyPr>
          <a:lstStyle/>
          <a:p>
            <a:r>
              <a:rPr lang="en-US" sz="1200" dirty="0"/>
              <a:t>updated July 2020</a:t>
            </a:r>
          </a:p>
        </p:txBody>
      </p:sp>
      <p:pic>
        <p:nvPicPr>
          <p:cNvPr id="5" name="Picture 1">
            <a:extLst>
              <a:ext uri="{FF2B5EF4-FFF2-40B4-BE49-F238E27FC236}">
                <a16:creationId xmlns:a16="http://schemas.microsoft.com/office/drawing/2014/main" id="{4F380AA4-0D25-4C7E-AE0C-05CCBE7EA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77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E63864-96D6-4963-8494-0CF75D931E42}"/>
              </a:ext>
            </a:extLst>
          </p:cNvPr>
          <p:cNvSpPr txBox="1"/>
          <p:nvPr/>
        </p:nvSpPr>
        <p:spPr>
          <a:xfrm>
            <a:off x="60325" y="30163"/>
            <a:ext cx="2941638" cy="3323987"/>
          </a:xfrm>
          <a:prstGeom prst="rect">
            <a:avLst/>
          </a:prstGeom>
          <a:solidFill>
            <a:schemeClr val="tx2">
              <a:lumMod val="20000"/>
              <a:lumOff val="80000"/>
            </a:schemeClr>
          </a:solidFill>
          <a:ln w="57150">
            <a:solidFill>
              <a:srgbClr val="0070C0"/>
            </a:solidFill>
          </a:ln>
        </p:spPr>
        <p:txBody>
          <a:bodyPr>
            <a:spAutoFit/>
          </a:bodyPr>
          <a:lstStyle/>
          <a:p>
            <a:pPr defTabSz="914400" eaLnBrk="1" fontAlgn="auto" hangingPunct="1">
              <a:spcBef>
                <a:spcPts val="0"/>
              </a:spcBef>
              <a:spcAft>
                <a:spcPts val="0"/>
              </a:spcAft>
              <a:defRPr/>
            </a:pPr>
            <a:r>
              <a:rPr lang="en-US" altLang="en-US" b="1" u="sng" dirty="0">
                <a:solidFill>
                  <a:srgbClr val="000000"/>
                </a:solidFill>
                <a:latin typeface="Calibri" panose="020F0502020204030204"/>
                <a:cs typeface="Arial" panose="020B0604020202020204" pitchFamily="34" charset="0"/>
              </a:rPr>
              <a:t>Ideation and Developing </a:t>
            </a:r>
            <a:endParaRPr lang="en-US" altLang="en-US" sz="1700" dirty="0">
              <a:solidFill>
                <a:srgbClr val="000000"/>
              </a:solidFill>
              <a:latin typeface="Calibri" panose="020F0502020204030204"/>
              <a:cs typeface="Arial" panose="020B0604020202020204" pitchFamily="34" charset="0"/>
            </a:endParaRP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Suicide Prevention CDS</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Telehealth and Endo</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Pediatric Blood Draws </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err="1">
                <a:solidFill>
                  <a:srgbClr val="000000"/>
                </a:solidFill>
                <a:latin typeface="Calibri" panose="020F0502020204030204"/>
                <a:cs typeface="Arial" panose="020B0604020202020204" pitchFamily="34" charset="0"/>
              </a:rPr>
              <a:t>SeQuEL</a:t>
            </a:r>
            <a:endParaRPr lang="en-US" altLang="en-US" sz="1800" dirty="0">
              <a:solidFill>
                <a:srgbClr val="000000"/>
              </a:solidFill>
              <a:latin typeface="Calibri" panose="020F0502020204030204"/>
              <a:cs typeface="Arial" panose="020B0604020202020204" pitchFamily="34" charset="0"/>
            </a:endParaRP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PROMS Neuro</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Predictive Mortality Model</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VDAT</a:t>
            </a:r>
          </a:p>
          <a:p>
            <a:pPr marL="285750" indent="-285750" defTabSz="914400" eaLnBrk="1" fontAlgn="auto" hangingPunct="1">
              <a:spcBef>
                <a:spcPts val="0"/>
              </a:spcBef>
              <a:spcAft>
                <a:spcPts val="0"/>
              </a:spcAft>
              <a:buFont typeface="Arial" panose="020B0604020202020204" pitchFamily="34" charset="0"/>
              <a:buChar char="•"/>
              <a:defRPr/>
            </a:pPr>
            <a:r>
              <a:rPr lang="en-US" altLang="en-US" sz="1800" dirty="0">
                <a:solidFill>
                  <a:srgbClr val="000000"/>
                </a:solidFill>
                <a:latin typeface="Calibri" panose="020F0502020204030204"/>
                <a:cs typeface="Arial" panose="020B0604020202020204" pitchFamily="34" charset="0"/>
              </a:rPr>
              <a:t>Gestational Diabetes</a:t>
            </a:r>
          </a:p>
        </p:txBody>
      </p:sp>
      <p:sp>
        <p:nvSpPr>
          <p:cNvPr id="5" name="TextBox 4">
            <a:extLst>
              <a:ext uri="{FF2B5EF4-FFF2-40B4-BE49-F238E27FC236}">
                <a16:creationId xmlns:a16="http://schemas.microsoft.com/office/drawing/2014/main" id="{2139CBDA-CC6B-4E7C-8C3D-0DEBA135CD4C}"/>
              </a:ext>
            </a:extLst>
          </p:cNvPr>
          <p:cNvSpPr txBox="1"/>
          <p:nvPr/>
        </p:nvSpPr>
        <p:spPr>
          <a:xfrm>
            <a:off x="6134100" y="30163"/>
            <a:ext cx="2941638" cy="2985433"/>
          </a:xfrm>
          <a:prstGeom prst="rect">
            <a:avLst/>
          </a:prstGeom>
          <a:solidFill>
            <a:schemeClr val="accent6">
              <a:lumMod val="40000"/>
              <a:lumOff val="60000"/>
            </a:schemeClr>
          </a:solidFill>
          <a:ln w="57150">
            <a:solidFill>
              <a:srgbClr val="00B050"/>
            </a:solidFill>
          </a:ln>
        </p:spPr>
        <p:txBody>
          <a:bodyPr>
            <a:spAutoFit/>
          </a:bodyPr>
          <a:lstStyle/>
          <a:p>
            <a:pPr defTabSz="914400" eaLnBrk="1" fontAlgn="auto" hangingPunct="1">
              <a:spcBef>
                <a:spcPts val="0"/>
              </a:spcBef>
              <a:spcAft>
                <a:spcPts val="0"/>
              </a:spcAft>
              <a:defRPr/>
            </a:pPr>
            <a:r>
              <a:rPr lang="en-US" b="1" u="sng" dirty="0">
                <a:solidFill>
                  <a:prstClr val="black"/>
                </a:solidFill>
                <a:latin typeface="Calibri" panose="020F0502020204030204"/>
                <a:ea typeface="+mn-ea"/>
                <a:cs typeface="Arial" panose="020B0604020202020204" pitchFamily="34" charset="0"/>
              </a:rPr>
              <a:t>Active and/or Near Launch</a:t>
            </a:r>
          </a:p>
          <a:p>
            <a:pPr marL="285750" indent="-285750" defTabSz="914400" eaLnBrk="1" fontAlgn="auto" hangingPunct="1">
              <a:spcBef>
                <a:spcPts val="0"/>
              </a:spcBef>
              <a:spcAft>
                <a:spcPts val="0"/>
              </a:spcAft>
              <a:buFont typeface="Wingdings" panose="05000000000000000000" pitchFamily="2" charset="2"/>
              <a:buChar char="Ø"/>
              <a:defRPr/>
            </a:pPr>
            <a:r>
              <a:rPr lang="en-US" altLang="en-US" sz="2000" dirty="0">
                <a:solidFill>
                  <a:srgbClr val="000000"/>
                </a:solidFill>
                <a:latin typeface="Calibri" panose="020F0502020204030204"/>
                <a:cs typeface="Arial" panose="020B0604020202020204" pitchFamily="34" charset="0"/>
              </a:rPr>
              <a:t>ICE-CAP – Peds Pneumonia</a:t>
            </a:r>
          </a:p>
          <a:p>
            <a:pPr marL="285750" indent="-285750" defTabSz="914400" eaLnBrk="1" fontAlgn="auto" hangingPunct="1">
              <a:spcBef>
                <a:spcPts val="0"/>
              </a:spcBef>
              <a:spcAft>
                <a:spcPts val="0"/>
              </a:spcAft>
              <a:buFont typeface="Wingdings" panose="05000000000000000000" pitchFamily="2" charset="2"/>
              <a:buChar char="Ø"/>
              <a:defRPr/>
            </a:pPr>
            <a:r>
              <a:rPr lang="en-US" altLang="en-US" sz="2000" dirty="0">
                <a:solidFill>
                  <a:srgbClr val="000000"/>
                </a:solidFill>
                <a:latin typeface="Calibri" panose="020F0502020204030204"/>
                <a:cs typeface="Arial" panose="020B0604020202020204" pitchFamily="34" charset="0"/>
              </a:rPr>
              <a:t>PILLAR: Benefits and Inhalers</a:t>
            </a:r>
            <a:endParaRPr lang="en-US" sz="2000" dirty="0">
              <a:solidFill>
                <a:prstClr val="black"/>
              </a:solidFill>
              <a:latin typeface="Calibri" panose="020F0502020204030204"/>
              <a:ea typeface="+mn-ea"/>
              <a:cs typeface="Arial" panose="020B0604020202020204" pitchFamily="34" charset="0"/>
            </a:endParaRPr>
          </a:p>
          <a:p>
            <a:pPr marL="285750" indent="-285750" defTabSz="914400" eaLnBrk="1" fontAlgn="auto" hangingPunct="1">
              <a:spcBef>
                <a:spcPts val="0"/>
              </a:spcBef>
              <a:spcAft>
                <a:spcPts val="0"/>
              </a:spcAft>
              <a:buFont typeface="Wingdings" panose="05000000000000000000" pitchFamily="2" charset="2"/>
              <a:buChar char="Ø"/>
              <a:defRPr/>
            </a:pPr>
            <a:r>
              <a:rPr lang="en-US" altLang="en-US" sz="2000" dirty="0">
                <a:solidFill>
                  <a:srgbClr val="000000"/>
                </a:solidFill>
                <a:latin typeface="Calibri" panose="020F0502020204030204"/>
                <a:cs typeface="Arial" panose="020B0604020202020204" pitchFamily="34" charset="0"/>
              </a:rPr>
              <a:t>Penicillin Allergy Labels</a:t>
            </a:r>
          </a:p>
          <a:p>
            <a:pPr marL="285750" indent="-285750" defTabSz="914400" eaLnBrk="1" fontAlgn="auto" hangingPunct="1">
              <a:spcBef>
                <a:spcPts val="0"/>
              </a:spcBef>
              <a:spcAft>
                <a:spcPts val="0"/>
              </a:spcAft>
              <a:buFont typeface="Wingdings" panose="05000000000000000000" pitchFamily="2" charset="2"/>
              <a:buChar char="Ø"/>
              <a:defRPr/>
            </a:pPr>
            <a:r>
              <a:rPr lang="en-US" sz="2000" dirty="0">
                <a:solidFill>
                  <a:prstClr val="black"/>
                </a:solidFill>
                <a:latin typeface="Calibri" panose="020F0502020204030204"/>
                <a:cs typeface="Arial" panose="020B0604020202020204" pitchFamily="34" charset="0"/>
              </a:rPr>
              <a:t>Addiction Bridge Clinic</a:t>
            </a:r>
          </a:p>
          <a:p>
            <a:pPr marL="285750" indent="-285750" defTabSz="914400" eaLnBrk="1" fontAlgn="auto" hangingPunct="1">
              <a:spcBef>
                <a:spcPts val="0"/>
              </a:spcBef>
              <a:spcAft>
                <a:spcPts val="0"/>
              </a:spcAft>
              <a:buFont typeface="Wingdings" panose="05000000000000000000" pitchFamily="2" charset="2"/>
              <a:buChar char="Ø"/>
              <a:defRPr/>
            </a:pPr>
            <a:r>
              <a:rPr lang="en-US" sz="2000" dirty="0">
                <a:solidFill>
                  <a:prstClr val="black"/>
                </a:solidFill>
                <a:latin typeface="Calibri" panose="020F0502020204030204"/>
                <a:cs typeface="Arial" panose="020B0604020202020204" pitchFamily="34" charset="0"/>
              </a:rPr>
              <a:t>COVID-19 Positioning  </a:t>
            </a:r>
            <a:endParaRPr lang="en-US" sz="2000" dirty="0">
              <a:solidFill>
                <a:prstClr val="black"/>
              </a:solidFill>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BDBC4F55-CEB8-4897-8146-0B3730FE6BF2}"/>
              </a:ext>
            </a:extLst>
          </p:cNvPr>
          <p:cNvSpPr txBox="1"/>
          <p:nvPr/>
        </p:nvSpPr>
        <p:spPr>
          <a:xfrm>
            <a:off x="3100388" y="30163"/>
            <a:ext cx="2941637" cy="3600986"/>
          </a:xfrm>
          <a:prstGeom prst="rect">
            <a:avLst/>
          </a:prstGeom>
          <a:solidFill>
            <a:srgbClr val="FFFF00"/>
          </a:solidFill>
          <a:ln w="57150">
            <a:solidFill>
              <a:srgbClr val="FFC000"/>
            </a:solidFill>
          </a:ln>
        </p:spPr>
        <p:txBody>
          <a:bodyPr>
            <a:spAutoFit/>
          </a:bodyPr>
          <a:lstStyle/>
          <a:p>
            <a:pPr defTabSz="914400" eaLnBrk="1" fontAlgn="auto" hangingPunct="1">
              <a:spcBef>
                <a:spcPts val="0"/>
              </a:spcBef>
              <a:spcAft>
                <a:spcPts val="0"/>
              </a:spcAft>
              <a:defRPr/>
            </a:pPr>
            <a:r>
              <a:rPr lang="en-US" b="1" u="sng" dirty="0">
                <a:solidFill>
                  <a:prstClr val="black"/>
                </a:solidFill>
                <a:latin typeface="Calibri" panose="020F0502020204030204"/>
                <a:ea typeface="+mn-ea"/>
                <a:cs typeface="Arial" panose="020B0604020202020204" pitchFamily="34" charset="0"/>
              </a:rPr>
              <a:t>LHS-Approved and Refining </a:t>
            </a:r>
            <a:endParaRPr lang="en-US" altLang="en-US" sz="1700" dirty="0">
              <a:solidFill>
                <a:srgbClr val="000000"/>
              </a:solidFill>
              <a:latin typeface="Calibri" panose="020F0502020204030204"/>
              <a:cs typeface="Arial" panose="020B0604020202020204" pitchFamily="34" charset="0"/>
            </a:endParaRPr>
          </a:p>
          <a:p>
            <a:pPr marL="285750" indent="-285750" defTabSz="914400" eaLnBrk="1" fontAlgn="auto" hangingPunct="1">
              <a:spcBef>
                <a:spcPts val="0"/>
              </a:spcBef>
              <a:spcAft>
                <a:spcPts val="0"/>
              </a:spcAft>
              <a:buFont typeface="Wingdings" panose="05000000000000000000" pitchFamily="2" charset="2"/>
              <a:buChar char="q"/>
              <a:defRPr/>
            </a:pPr>
            <a:r>
              <a:rPr lang="en-US" altLang="en-US" sz="1800" dirty="0">
                <a:solidFill>
                  <a:srgbClr val="000000"/>
                </a:solidFill>
                <a:latin typeface="Calibri" panose="020F0502020204030204"/>
                <a:cs typeface="Arial" panose="020B0604020202020204" pitchFamily="34" charset="0"/>
              </a:rPr>
              <a:t>Ketamine: Opioid Reduction</a:t>
            </a:r>
          </a:p>
          <a:p>
            <a:pPr marL="285750" indent="-285750" defTabSz="914400" eaLnBrk="1" fontAlgn="auto" hangingPunct="1">
              <a:spcBef>
                <a:spcPts val="0"/>
              </a:spcBef>
              <a:spcAft>
                <a:spcPts val="0"/>
              </a:spcAft>
              <a:buFont typeface="Wingdings" panose="05000000000000000000" pitchFamily="2" charset="2"/>
              <a:buChar char="q"/>
              <a:defRPr/>
            </a:pPr>
            <a:r>
              <a:rPr lang="en-US" altLang="en-US" sz="1800" dirty="0">
                <a:solidFill>
                  <a:srgbClr val="000000"/>
                </a:solidFill>
                <a:latin typeface="Calibri" panose="020F0502020204030204"/>
                <a:cs typeface="Arial" panose="020B0604020202020204" pitchFamily="34" charset="0"/>
              </a:rPr>
              <a:t>ATAP Weight Gain in ASD</a:t>
            </a:r>
          </a:p>
          <a:p>
            <a:pPr marL="285750" indent="-285750" defTabSz="914400" eaLnBrk="1" fontAlgn="auto" hangingPunct="1">
              <a:spcBef>
                <a:spcPts val="0"/>
              </a:spcBef>
              <a:spcAft>
                <a:spcPts val="0"/>
              </a:spcAft>
              <a:buFont typeface="Wingdings" panose="05000000000000000000" pitchFamily="2" charset="2"/>
              <a:buChar char="q"/>
              <a:defRPr/>
            </a:pPr>
            <a:r>
              <a:rPr lang="en-US" altLang="en-US" sz="1800" dirty="0">
                <a:solidFill>
                  <a:srgbClr val="000000"/>
                </a:solidFill>
                <a:latin typeface="Calibri" panose="020F0502020204030204"/>
                <a:cs typeface="Arial" panose="020B0604020202020204" pitchFamily="34" charset="0"/>
              </a:rPr>
              <a:t>Mobility Tech </a:t>
            </a:r>
          </a:p>
          <a:p>
            <a:pPr marL="285750" indent="-285750" defTabSz="914400" eaLnBrk="1" fontAlgn="auto" hangingPunct="1">
              <a:spcBef>
                <a:spcPts val="0"/>
              </a:spcBef>
              <a:spcAft>
                <a:spcPts val="0"/>
              </a:spcAft>
              <a:buFont typeface="Wingdings" panose="05000000000000000000" pitchFamily="2" charset="2"/>
              <a:buChar char="q"/>
              <a:defRPr/>
            </a:pPr>
            <a:r>
              <a:rPr lang="en-US" altLang="en-US" sz="1800" dirty="0">
                <a:solidFill>
                  <a:srgbClr val="000000"/>
                </a:solidFill>
                <a:latin typeface="Calibri" panose="020F0502020204030204"/>
                <a:cs typeface="Arial" panose="020B0604020202020204" pitchFamily="34" charset="0"/>
              </a:rPr>
              <a:t>Virtual Sitters </a:t>
            </a:r>
          </a:p>
          <a:p>
            <a:pPr marL="285750" indent="-285750" defTabSz="914400" eaLnBrk="1" fontAlgn="auto" hangingPunct="1">
              <a:spcBef>
                <a:spcPts val="0"/>
              </a:spcBef>
              <a:spcAft>
                <a:spcPts val="0"/>
              </a:spcAft>
              <a:buFont typeface="Wingdings" panose="05000000000000000000" pitchFamily="2" charset="2"/>
              <a:buChar char="q"/>
              <a:defRPr/>
            </a:pPr>
            <a:r>
              <a:rPr lang="en-US" altLang="en-US" sz="1800" dirty="0" err="1">
                <a:solidFill>
                  <a:srgbClr val="000000"/>
                </a:solidFill>
                <a:latin typeface="Calibri" panose="020F0502020204030204"/>
                <a:cs typeface="Arial" panose="020B0604020202020204" pitchFamily="34" charset="0"/>
              </a:rPr>
              <a:t>PALeR</a:t>
            </a:r>
            <a:endParaRPr lang="en-US" altLang="en-US" sz="1800" dirty="0">
              <a:solidFill>
                <a:srgbClr val="000000"/>
              </a:solidFill>
              <a:latin typeface="Calibri" panose="020F0502020204030204"/>
              <a:cs typeface="Arial" panose="020B0604020202020204" pitchFamily="34" charset="0"/>
            </a:endParaRPr>
          </a:p>
          <a:p>
            <a:pPr marL="285750" indent="-285750">
              <a:buSzPct val="115000"/>
              <a:buFont typeface="Wingdings" panose="05000000000000000000" pitchFamily="2" charset="2"/>
              <a:buChar char="q"/>
              <a:defRPr/>
            </a:pPr>
            <a:r>
              <a:rPr lang="en-US" sz="1800" dirty="0">
                <a:solidFill>
                  <a:prstClr val="black"/>
                </a:solidFill>
                <a:cs typeface="Arial" panose="020B0604020202020204" pitchFamily="34" charset="0"/>
              </a:rPr>
              <a:t>Peds VTE</a:t>
            </a:r>
          </a:p>
          <a:p>
            <a:pPr marL="285750" indent="-285750">
              <a:buSzPct val="115000"/>
              <a:buFont typeface="Wingdings" panose="05000000000000000000" pitchFamily="2" charset="2"/>
              <a:buChar char="q"/>
              <a:defRPr/>
            </a:pPr>
            <a:r>
              <a:rPr lang="en-US" sz="1800" dirty="0">
                <a:solidFill>
                  <a:prstClr val="black"/>
                </a:solidFill>
                <a:cs typeface="Arial" panose="020B0604020202020204" pitchFamily="34" charset="0"/>
              </a:rPr>
              <a:t>Phenotype Risk Scores </a:t>
            </a:r>
            <a:endParaRPr lang="en-US" altLang="en-US" sz="1800" dirty="0">
              <a:solidFill>
                <a:srgbClr val="000000"/>
              </a:solidFill>
              <a:latin typeface="Calibri" panose="020F0502020204030204"/>
              <a:cs typeface="Arial" panose="020B0604020202020204" pitchFamily="34" charset="0"/>
            </a:endParaRPr>
          </a:p>
          <a:p>
            <a:pPr marL="285750" indent="-285750" defTabSz="914400" eaLnBrk="1" fontAlgn="auto" hangingPunct="1">
              <a:spcBef>
                <a:spcPts val="0"/>
              </a:spcBef>
              <a:spcAft>
                <a:spcPts val="0"/>
              </a:spcAft>
              <a:buSzPct val="115000"/>
              <a:buFont typeface="Wingdings" panose="05000000000000000000" pitchFamily="2" charset="2"/>
              <a:buChar char="q"/>
              <a:defRPr/>
            </a:pPr>
            <a:r>
              <a:rPr lang="en-US" sz="1800" dirty="0">
                <a:solidFill>
                  <a:prstClr val="black"/>
                </a:solidFill>
                <a:cs typeface="Arial" panose="020B0604020202020204" pitchFamily="34" charset="0"/>
              </a:rPr>
              <a:t>2</a:t>
            </a:r>
            <a:r>
              <a:rPr lang="en-US" sz="1800" dirty="0">
                <a:solidFill>
                  <a:prstClr val="black"/>
                </a:solidFill>
                <a:cs typeface="Arial" panose="020B0604020202020204" pitchFamily="34" charset="0"/>
                <a:sym typeface="Symbol" panose="05050102010706020507" pitchFamily="18" charset="2"/>
              </a:rPr>
              <a:t> </a:t>
            </a:r>
            <a:r>
              <a:rPr lang="en-US" sz="1800" dirty="0">
                <a:solidFill>
                  <a:prstClr val="black"/>
                </a:solidFill>
                <a:cs typeface="Arial" panose="020B0604020202020204" pitchFamily="34" charset="0"/>
              </a:rPr>
              <a:t>SMART-SAH</a:t>
            </a:r>
          </a:p>
          <a:p>
            <a:pPr marL="285750" indent="-285750" defTabSz="914400" eaLnBrk="1" fontAlgn="auto" hangingPunct="1">
              <a:spcBef>
                <a:spcPts val="0"/>
              </a:spcBef>
              <a:spcAft>
                <a:spcPts val="0"/>
              </a:spcAft>
              <a:buSzPct val="115000"/>
              <a:buFont typeface="Wingdings" panose="05000000000000000000" pitchFamily="2" charset="2"/>
              <a:buChar char="q"/>
              <a:defRPr/>
            </a:pPr>
            <a:r>
              <a:rPr lang="en-US" sz="1800" dirty="0">
                <a:solidFill>
                  <a:prstClr val="black"/>
                </a:solidFill>
                <a:cs typeface="Arial" panose="020B0604020202020204" pitchFamily="34" charset="0"/>
              </a:rPr>
              <a:t>2</a:t>
            </a:r>
            <a:r>
              <a:rPr lang="en-US" sz="1800" dirty="0">
                <a:solidFill>
                  <a:prstClr val="black"/>
                </a:solidFill>
                <a:cs typeface="Arial" panose="020B0604020202020204" pitchFamily="34" charset="0"/>
                <a:sym typeface="Symbol" panose="05050102010706020507" pitchFamily="18" charset="2"/>
              </a:rPr>
              <a:t> </a:t>
            </a:r>
            <a:r>
              <a:rPr lang="en-US" sz="1800" dirty="0">
                <a:solidFill>
                  <a:prstClr val="black"/>
                </a:solidFill>
                <a:cs typeface="Arial" panose="020B0604020202020204" pitchFamily="34" charset="0"/>
              </a:rPr>
              <a:t>SMART-Trauma</a:t>
            </a:r>
          </a:p>
        </p:txBody>
      </p:sp>
      <p:sp>
        <p:nvSpPr>
          <p:cNvPr id="8" name="TextBox 7">
            <a:extLst>
              <a:ext uri="{FF2B5EF4-FFF2-40B4-BE49-F238E27FC236}">
                <a16:creationId xmlns:a16="http://schemas.microsoft.com/office/drawing/2014/main" id="{DEB5191F-1AA3-4C85-9ECE-2AB21E5A3DFD}"/>
              </a:ext>
            </a:extLst>
          </p:cNvPr>
          <p:cNvSpPr txBox="1"/>
          <p:nvPr/>
        </p:nvSpPr>
        <p:spPr>
          <a:xfrm>
            <a:off x="9180513" y="30163"/>
            <a:ext cx="2941637" cy="5755422"/>
          </a:xfrm>
          <a:prstGeom prst="rect">
            <a:avLst/>
          </a:prstGeom>
          <a:solidFill>
            <a:schemeClr val="accent2">
              <a:lumMod val="40000"/>
              <a:lumOff val="60000"/>
            </a:schemeClr>
          </a:solidFill>
          <a:ln w="57150">
            <a:solidFill>
              <a:schemeClr val="accent2">
                <a:lumMod val="75000"/>
              </a:schemeClr>
            </a:solidFill>
          </a:ln>
        </p:spPr>
        <p:txBody>
          <a:bodyPr>
            <a:spAutoFit/>
          </a:bodyPr>
          <a:lstStyle/>
          <a:p>
            <a:pPr defTabSz="914400" eaLnBrk="1" fontAlgn="auto" hangingPunct="1">
              <a:spcBef>
                <a:spcPts val="0"/>
              </a:spcBef>
              <a:spcAft>
                <a:spcPts val="0"/>
              </a:spcAft>
              <a:defRPr/>
            </a:pPr>
            <a:r>
              <a:rPr lang="en-US" b="1" u="sng" dirty="0">
                <a:solidFill>
                  <a:prstClr val="black"/>
                </a:solidFill>
                <a:latin typeface="Calibri" panose="020F0502020204030204"/>
                <a:ea typeface="+mn-ea"/>
                <a:cs typeface="Arial" panose="020B0604020202020204" pitchFamily="34" charset="0"/>
              </a:rPr>
              <a:t>Trial Completed – Next Steps</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SMART/SALT-ED</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FUTR-30: Post-Discharge Phone Calls</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AKI Model – Peds </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COMPASS</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ICU Recovery </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CONTACT-PILOT</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PROPER – Vent Support</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2</a:t>
            </a:r>
            <a:r>
              <a:rPr lang="en-US" sz="2000" dirty="0">
                <a:solidFill>
                  <a:prstClr val="black"/>
                </a:solidFill>
                <a:latin typeface="Calibri" panose="020F0502020204030204"/>
                <a:ea typeface="+mn-ea"/>
                <a:cs typeface="Arial" panose="020B0604020202020204" pitchFamily="34" charset="0"/>
                <a:sym typeface="Symbol" panose="05050102010706020507" pitchFamily="18" charset="2"/>
              </a:rPr>
              <a:t> </a:t>
            </a:r>
            <a:r>
              <a:rPr lang="en-US" sz="2000" dirty="0">
                <a:solidFill>
                  <a:prstClr val="black"/>
                </a:solidFill>
                <a:latin typeface="Calibri" panose="020F0502020204030204"/>
                <a:ea typeface="+mn-ea"/>
                <a:cs typeface="Arial" panose="020B0604020202020204" pitchFamily="34" charset="0"/>
              </a:rPr>
              <a:t>SMART-Sepsis </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TN DOH – OB Reduction</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cs typeface="Arial" panose="020B0604020202020204" pitchFamily="34" charset="0"/>
              </a:rPr>
              <a:t>Chlorhexidine Usage</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cs typeface="Arial" panose="020B0604020202020204" pitchFamily="34" charset="0"/>
              </a:rPr>
              <a:t>VSP Adherence </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a:solidFill>
                  <a:prstClr val="black"/>
                </a:solidFill>
                <a:latin typeface="Calibri" panose="020F0502020204030204"/>
                <a:ea typeface="+mn-ea"/>
                <a:cs typeface="Arial" panose="020B0604020202020204" pitchFamily="34" charset="0"/>
              </a:rPr>
              <a:t>BIT/BERT</a:t>
            </a:r>
          </a:p>
          <a:p>
            <a:pPr marL="285750" indent="-285750" defTabSz="914400" eaLnBrk="1" fontAlgn="auto" hangingPunct="1">
              <a:spcBef>
                <a:spcPts val="0"/>
              </a:spcBef>
              <a:spcAft>
                <a:spcPts val="0"/>
              </a:spcAft>
              <a:buFont typeface="Wingdings" panose="05000000000000000000" pitchFamily="2" charset="2"/>
              <a:buChar char="ü"/>
              <a:defRPr/>
            </a:pPr>
            <a:r>
              <a:rPr lang="en-US" sz="2000" dirty="0" err="1">
                <a:solidFill>
                  <a:prstClr val="black"/>
                </a:solidFill>
                <a:latin typeface="Calibri" panose="020F0502020204030204"/>
                <a:cs typeface="Arial" panose="020B0604020202020204" pitchFamily="34" charset="0"/>
              </a:rPr>
              <a:t>QuizTime</a:t>
            </a:r>
            <a:r>
              <a:rPr lang="en-US" sz="2000" dirty="0">
                <a:solidFill>
                  <a:prstClr val="black"/>
                </a:solidFill>
                <a:latin typeface="Calibri" panose="020F0502020204030204"/>
                <a:cs typeface="Arial" panose="020B0604020202020204" pitchFamily="34" charset="0"/>
              </a:rPr>
              <a:t>: LHS Education</a:t>
            </a:r>
          </a:p>
        </p:txBody>
      </p:sp>
      <p:grpSp>
        <p:nvGrpSpPr>
          <p:cNvPr id="22" name="Group 21">
            <a:extLst>
              <a:ext uri="{FF2B5EF4-FFF2-40B4-BE49-F238E27FC236}">
                <a16:creationId xmlns:a16="http://schemas.microsoft.com/office/drawing/2014/main" id="{C0F4E42E-2EBB-426C-8AAF-F487F415ECF2}"/>
              </a:ext>
            </a:extLst>
          </p:cNvPr>
          <p:cNvGrpSpPr/>
          <p:nvPr/>
        </p:nvGrpSpPr>
        <p:grpSpPr>
          <a:xfrm>
            <a:off x="5803620" y="4096185"/>
            <a:ext cx="1292205" cy="2399661"/>
            <a:chOff x="3707126" y="1050072"/>
            <a:chExt cx="1292205" cy="2399661"/>
          </a:xfrm>
        </p:grpSpPr>
        <p:pic>
          <p:nvPicPr>
            <p:cNvPr id="23" name="Picture 4" descr="Related image">
              <a:extLst>
                <a:ext uri="{FF2B5EF4-FFF2-40B4-BE49-F238E27FC236}">
                  <a16:creationId xmlns:a16="http://schemas.microsoft.com/office/drawing/2014/main" id="{13782D3E-CC73-4A39-AA35-7D7B2B55F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67" r="25565"/>
            <a:stretch>
              <a:fillRect/>
            </a:stretch>
          </p:blipFill>
          <p:spPr bwMode="auto">
            <a:xfrm>
              <a:off x="3707126" y="1329141"/>
              <a:ext cx="1292205" cy="212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4B6DEE4-EAA8-48AC-AF42-C8D4F790DA98}"/>
                </a:ext>
              </a:extLst>
            </p:cNvPr>
            <p:cNvSpPr txBox="1"/>
            <p:nvPr/>
          </p:nvSpPr>
          <p:spPr bwMode="auto">
            <a:xfrm>
              <a:off x="3901022" y="1050072"/>
              <a:ext cx="904415"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Light" panose="020F0302020204030204"/>
                  <a:ea typeface="ＭＳ Ｐゴシック" panose="020B0600070205080204" pitchFamily="34" charset="-128"/>
                  <a:cs typeface="+mn-cs"/>
                </a:rPr>
                <a:t>Saline</a:t>
              </a:r>
            </a:p>
          </p:txBody>
        </p:sp>
      </p:grpSp>
      <p:grpSp>
        <p:nvGrpSpPr>
          <p:cNvPr id="25" name="Group 24">
            <a:extLst>
              <a:ext uri="{FF2B5EF4-FFF2-40B4-BE49-F238E27FC236}">
                <a16:creationId xmlns:a16="http://schemas.microsoft.com/office/drawing/2014/main" id="{AB8FE39E-1DDE-474A-9931-6439EA39DCBA}"/>
              </a:ext>
            </a:extLst>
          </p:cNvPr>
          <p:cNvGrpSpPr/>
          <p:nvPr/>
        </p:nvGrpSpPr>
        <p:grpSpPr>
          <a:xfrm>
            <a:off x="1249163" y="4098028"/>
            <a:ext cx="2740494" cy="2449530"/>
            <a:chOff x="677571" y="996475"/>
            <a:chExt cx="2740494" cy="2449530"/>
          </a:xfrm>
        </p:grpSpPr>
        <p:pic>
          <p:nvPicPr>
            <p:cNvPr id="26" name="Picture 8" descr="Image result for plasmalyte a">
              <a:extLst>
                <a:ext uri="{FF2B5EF4-FFF2-40B4-BE49-F238E27FC236}">
                  <a16:creationId xmlns:a16="http://schemas.microsoft.com/office/drawing/2014/main" id="{A6D5F96E-01F5-4828-962E-383A6A354EBC}"/>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999" r="26466"/>
            <a:stretch>
              <a:fillRect/>
            </a:stretch>
          </p:blipFill>
          <p:spPr bwMode="auto">
            <a:xfrm>
              <a:off x="2042970" y="1415006"/>
              <a:ext cx="1134143" cy="20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Image result for ringer's lactate">
              <a:extLst>
                <a:ext uri="{FF2B5EF4-FFF2-40B4-BE49-F238E27FC236}">
                  <a16:creationId xmlns:a16="http://schemas.microsoft.com/office/drawing/2014/main" id="{A55BF1B0-68A5-42E1-A19B-00452EC8E231}"/>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l="32973" r="33514"/>
            <a:stretch>
              <a:fillRect/>
            </a:stretch>
          </p:blipFill>
          <p:spPr bwMode="auto">
            <a:xfrm>
              <a:off x="930665" y="1458140"/>
              <a:ext cx="954243" cy="170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AE912696-6474-4E3C-977A-0C6F0D4D25DB}"/>
                </a:ext>
              </a:extLst>
            </p:cNvPr>
            <p:cNvSpPr txBox="1"/>
            <p:nvPr/>
          </p:nvSpPr>
          <p:spPr bwMode="auto">
            <a:xfrm>
              <a:off x="677571" y="996475"/>
              <a:ext cx="2740494"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5187"/>
                  </a:solidFill>
                  <a:effectLst/>
                  <a:uLnTx/>
                  <a:uFillTx/>
                  <a:latin typeface="Calibri Light" panose="020F0302020204030204"/>
                  <a:ea typeface="ＭＳ Ｐゴシック" panose="020B0600070205080204" pitchFamily="34" charset="-128"/>
                  <a:cs typeface="+mn-cs"/>
                </a:rPr>
                <a:t>Balanced Crystalloids</a:t>
              </a:r>
            </a:p>
          </p:txBody>
        </p:sp>
      </p:grpSp>
      <p:sp>
        <p:nvSpPr>
          <p:cNvPr id="3" name="TextBox 2">
            <a:extLst>
              <a:ext uri="{FF2B5EF4-FFF2-40B4-BE49-F238E27FC236}">
                <a16:creationId xmlns:a16="http://schemas.microsoft.com/office/drawing/2014/main" id="{91C49A3C-B5AB-42A7-AE31-2973121A404B}"/>
              </a:ext>
            </a:extLst>
          </p:cNvPr>
          <p:cNvSpPr txBox="1"/>
          <p:nvPr/>
        </p:nvSpPr>
        <p:spPr>
          <a:xfrm>
            <a:off x="4465122" y="4912429"/>
            <a:ext cx="950026" cy="646331"/>
          </a:xfrm>
          <a:prstGeom prst="rect">
            <a:avLst/>
          </a:prstGeom>
          <a:noFill/>
        </p:spPr>
        <p:txBody>
          <a:bodyPr wrap="square" rtlCol="0">
            <a:spAutoFit/>
          </a:bodyPr>
          <a:lstStyle/>
          <a:p>
            <a:pPr algn="ctr"/>
            <a:r>
              <a:rPr lang="en-US" sz="3600" dirty="0"/>
              <a:t>-V-</a:t>
            </a:r>
          </a:p>
        </p:txBody>
      </p:sp>
      <p:pic>
        <p:nvPicPr>
          <p:cNvPr id="30" name="Picture 1">
            <a:extLst>
              <a:ext uri="{FF2B5EF4-FFF2-40B4-BE49-F238E27FC236}">
                <a16:creationId xmlns:a16="http://schemas.microsoft.com/office/drawing/2014/main" id="{B3EF6F47-3CC2-430C-9D76-B8E80D7156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6264BD5-C82D-4258-9F91-E567E860DE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7"/>
          <p:cNvSpPr txBox="1">
            <a:spLocks/>
          </p:cNvSpPr>
          <p:nvPr/>
        </p:nvSpPr>
        <p:spPr bwMode="auto">
          <a:xfrm>
            <a:off x="1719943" y="779857"/>
            <a:ext cx="8724122" cy="6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685800" indent="-2286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200" b="1" i="1" u="sng" strike="noStrike" kern="1200" cap="none" spc="0" normalizeH="0" baseline="0" noProof="0" dirty="0">
                <a:ln>
                  <a:noFill/>
                </a:ln>
                <a:solidFill>
                  <a:srgbClr val="4E4E4E"/>
                </a:solidFill>
                <a:effectLst/>
                <a:uLnTx/>
                <a:uFillTx/>
                <a:latin typeface="Calibri Light" panose="020F0302020204030204"/>
                <a:ea typeface="ＭＳ Ｐゴシック" panose="020B0600070205080204" pitchFamily="34" charset="-128"/>
                <a:cs typeface="+mn-cs"/>
              </a:rPr>
              <a:t>Hypothesis</a:t>
            </a:r>
            <a:r>
              <a:rPr kumimoji="0" lang="en-US" altLang="en-US" sz="2200" b="1" i="1" u="none" strike="noStrike" kern="1200" cap="none" spc="0" normalizeH="0" baseline="0" noProof="0" dirty="0">
                <a:ln>
                  <a:noFill/>
                </a:ln>
                <a:solidFill>
                  <a:srgbClr val="4E4E4E"/>
                </a:solidFill>
                <a:effectLst/>
                <a:uLnTx/>
                <a:uFillTx/>
                <a:latin typeface="Calibri Light" panose="020F0302020204030204"/>
                <a:ea typeface="ＭＳ Ｐゴシック" panose="020B0600070205080204" pitchFamily="34" charset="-128"/>
                <a:cs typeface="+mn-cs"/>
              </a:rPr>
              <a:t>: </a:t>
            </a:r>
            <a:r>
              <a:rPr kumimoji="0" lang="en-US" altLang="en-US" sz="2200" b="1" i="0" u="none" strike="noStrike" kern="1200" cap="none" spc="0" normalizeH="0" baseline="0" noProof="0" dirty="0">
                <a:ln>
                  <a:noFill/>
                </a:ln>
                <a:solidFill>
                  <a:srgbClr val="1B5187"/>
                </a:solidFill>
                <a:effectLst/>
                <a:uLnTx/>
                <a:uFillTx/>
                <a:latin typeface="Calibri Light" panose="020F0302020204030204"/>
                <a:ea typeface="ＭＳ Ｐゴシック" panose="020B0600070205080204" pitchFamily="34" charset="-128"/>
                <a:cs typeface="+mn-cs"/>
              </a:rPr>
              <a:t>Balanced crystalloids </a:t>
            </a:r>
            <a:r>
              <a:rPr kumimoji="0" lang="en-US" altLang="en-US" sz="2200" b="1" i="0" u="none" strike="noStrike" kern="1200" cap="none" spc="0" normalizeH="0" baseline="0" noProof="0" dirty="0">
                <a:ln>
                  <a:noFill/>
                </a:ln>
                <a:solidFill>
                  <a:srgbClr val="4E4E4E"/>
                </a:solidFill>
                <a:effectLst/>
                <a:uLnTx/>
                <a:uFillTx/>
                <a:latin typeface="Calibri Light" panose="020F0302020204030204"/>
                <a:ea typeface="ＭＳ Ｐゴシック" panose="020B0600070205080204" pitchFamily="34" charset="-128"/>
                <a:cs typeface="+mn-cs"/>
              </a:rPr>
              <a:t>will result in a lower incidence of death, new RRT, or persistent renal dysfunction than </a:t>
            </a:r>
            <a:r>
              <a:rPr kumimoji="0" lang="en-US" altLang="en-US" sz="2200" b="1" i="0" u="none" strike="noStrike" kern="1200" cap="none" spc="0" normalizeH="0" baseline="0" noProof="0" dirty="0">
                <a:ln>
                  <a:noFill/>
                </a:ln>
                <a:solidFill>
                  <a:srgbClr val="C00000"/>
                </a:solidFill>
                <a:effectLst/>
                <a:uLnTx/>
                <a:uFillTx/>
                <a:latin typeface="Calibri Light" panose="020F0302020204030204"/>
                <a:ea typeface="ＭＳ Ｐゴシック" panose="020B0600070205080204" pitchFamily="34" charset="-128"/>
                <a:cs typeface="+mn-cs"/>
              </a:rPr>
              <a:t>saline</a:t>
            </a:r>
            <a:r>
              <a:rPr kumimoji="0" lang="en-US" altLang="en-US" sz="2200" b="1" i="0" u="none" strike="noStrike" kern="1200" cap="none" spc="0" normalizeH="0" baseline="0" noProof="0" dirty="0">
                <a:ln>
                  <a:noFill/>
                </a:ln>
                <a:solidFill>
                  <a:srgbClr val="4E4E4E"/>
                </a:solidFill>
                <a:effectLst/>
                <a:uLnTx/>
                <a:uFillTx/>
                <a:latin typeface="Calibri Light" panose="020F0302020204030204"/>
                <a:ea typeface="ＭＳ Ｐゴシック" panose="020B0600070205080204" pitchFamily="34" charset="-128"/>
                <a:cs typeface="+mn-cs"/>
              </a:rPr>
              <a:t>.</a:t>
            </a:r>
          </a:p>
        </p:txBody>
      </p:sp>
      <p:sp>
        <p:nvSpPr>
          <p:cNvPr id="16" name="TextBox 12"/>
          <p:cNvSpPr txBox="1">
            <a:spLocks noChangeArrowheads="1"/>
          </p:cNvSpPr>
          <p:nvPr/>
        </p:nvSpPr>
        <p:spPr bwMode="auto">
          <a:xfrm>
            <a:off x="1859902" y="65905"/>
            <a:ext cx="8500188" cy="646331"/>
          </a:xfrm>
          <a:prstGeom prst="rect">
            <a:avLst/>
          </a:prstGeom>
          <a:solidFill>
            <a:schemeClr val="accent5">
              <a:lumMod val="20000"/>
              <a:lumOff val="8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effectLst/>
                <a:uLnTx/>
                <a:uFillTx/>
                <a:latin typeface="Calibri Light" panose="020F0302020204030204"/>
                <a:ea typeface="ＭＳ Ｐゴシック" panose="020B0600070205080204" pitchFamily="34" charset="-128"/>
                <a:cs typeface="+mn-cs"/>
              </a:rPr>
              <a:t>The SMART and SALT-ED Trials</a:t>
            </a:r>
            <a:endParaRPr kumimoji="0" lang="en-US" altLang="en-US" sz="3600" b="1" i="1" u="none" strike="noStrike" kern="0" cap="none" spc="0" normalizeH="0" baseline="0" noProof="0" dirty="0">
              <a:ln>
                <a:noFill/>
              </a:ln>
              <a:effectLst/>
              <a:uLnTx/>
              <a:uFillTx/>
              <a:latin typeface="Calibri Light" panose="020F0302020204030204"/>
              <a:ea typeface="ＭＳ Ｐゴシック" panose="020B0600070205080204" pitchFamily="34" charset="-128"/>
              <a:cs typeface="+mn-cs"/>
            </a:endParaRPr>
          </a:p>
        </p:txBody>
      </p:sp>
      <p:sp>
        <p:nvSpPr>
          <p:cNvPr id="17" name="Content Placeholder 2">
            <a:extLst>
              <a:ext uri="{FF2B5EF4-FFF2-40B4-BE49-F238E27FC236}">
                <a16:creationId xmlns:a16="http://schemas.microsoft.com/office/drawing/2014/main" id="{BE2D24D7-6C6C-449D-B0C6-2A7A52576BD0}"/>
              </a:ext>
            </a:extLst>
          </p:cNvPr>
          <p:cNvSpPr txBox="1">
            <a:spLocks/>
          </p:cNvSpPr>
          <p:nvPr/>
        </p:nvSpPr>
        <p:spPr>
          <a:xfrm>
            <a:off x="762823" y="2125441"/>
            <a:ext cx="11085815" cy="260711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Small difference could have large public health impact because of common use</a:t>
            </a:r>
          </a:p>
          <a:p>
            <a:r>
              <a:rPr lang="en-US" dirty="0"/>
              <a:t>Difference between groups is likely small</a:t>
            </a:r>
          </a:p>
          <a:p>
            <a:pPr lvl="1"/>
            <a:r>
              <a:rPr lang="en-US" dirty="0"/>
              <a:t>Study sample size needs to be very large</a:t>
            </a:r>
            <a:endParaRPr lang="en-US" sz="2800" dirty="0"/>
          </a:p>
          <a:p>
            <a:r>
              <a:rPr lang="en-US" dirty="0"/>
              <a:t>Needs to be studied in the context of usual clinical practice – occurring in both areas</a:t>
            </a:r>
          </a:p>
          <a:p>
            <a:r>
              <a:rPr lang="en-US" dirty="0"/>
              <a:t>Sample size ~28,000 across ED and ICU trials</a:t>
            </a:r>
          </a:p>
          <a:p>
            <a:pPr marL="0" indent="0">
              <a:buFont typeface="Arial" panose="020B0604020202020204" pitchFamily="34" charset="0"/>
              <a:buNone/>
            </a:pPr>
            <a:r>
              <a:rPr lang="en-US" dirty="0">
                <a:sym typeface="Wingdings" panose="05000000000000000000" pitchFamily="2" charset="2"/>
              </a:rPr>
              <a:t> Large pragmatic trial within the LHS</a:t>
            </a:r>
            <a:endParaRPr lang="en-US" dirty="0"/>
          </a:p>
          <a:p>
            <a:endParaRPr lang="en-US" dirty="0"/>
          </a:p>
        </p:txBody>
      </p:sp>
      <p:pic>
        <p:nvPicPr>
          <p:cNvPr id="13" name="Picture 1">
            <a:extLst>
              <a:ext uri="{FF2B5EF4-FFF2-40B4-BE49-F238E27FC236}">
                <a16:creationId xmlns:a16="http://schemas.microsoft.com/office/drawing/2014/main" id="{F5E51E19-CBBB-4BB1-9491-8102C7640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4F99A10-54B7-4997-83FA-83F218392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261337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a:extLst>
              <a:ext uri="{FF2B5EF4-FFF2-40B4-BE49-F238E27FC236}">
                <a16:creationId xmlns:a16="http://schemas.microsoft.com/office/drawing/2014/main" id="{EF7E1E6D-E314-44AB-8C69-B364E2F49109}"/>
              </a:ext>
            </a:extLst>
          </p:cNvPr>
          <p:cNvSpPr txBox="1">
            <a:spLocks noChangeArrowheads="1"/>
          </p:cNvSpPr>
          <p:nvPr/>
        </p:nvSpPr>
        <p:spPr bwMode="auto">
          <a:xfrm>
            <a:off x="-69958" y="4791389"/>
            <a:ext cx="4977976" cy="14540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altLang="en-US" sz="1400" dirty="0">
                <a:solidFill>
                  <a:srgbClr val="000000"/>
                </a:solidFill>
                <a:latin typeface="+mj-lt"/>
                <a:ea typeface="+mj-ea"/>
                <a:cs typeface="+mj-cs"/>
              </a:rPr>
              <a:t>IOM 2013</a:t>
            </a:r>
          </a:p>
        </p:txBody>
      </p:sp>
      <p:pic>
        <p:nvPicPr>
          <p:cNvPr id="4" name="Picture 3">
            <a:extLst>
              <a:ext uri="{FF2B5EF4-FFF2-40B4-BE49-F238E27FC236}">
                <a16:creationId xmlns:a16="http://schemas.microsoft.com/office/drawing/2014/main" id="{55377723-291D-4746-B55A-2D8ED0C81EDD}"/>
              </a:ext>
            </a:extLst>
          </p:cNvPr>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l="5746" r="3"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 name="TextBox 6">
            <a:extLst>
              <a:ext uri="{FF2B5EF4-FFF2-40B4-BE49-F238E27FC236}">
                <a16:creationId xmlns:a16="http://schemas.microsoft.com/office/drawing/2014/main" id="{EF99B2EC-17DE-9045-B26F-BC6FE12219FD}"/>
              </a:ext>
            </a:extLst>
          </p:cNvPr>
          <p:cNvSpPr txBox="1"/>
          <p:nvPr/>
        </p:nvSpPr>
        <p:spPr>
          <a:xfrm>
            <a:off x="5270630" y="255436"/>
            <a:ext cx="6823456" cy="5262979"/>
          </a:xfrm>
          <a:prstGeom prst="rect">
            <a:avLst/>
          </a:prstGeom>
          <a:noFill/>
        </p:spPr>
        <p:txBody>
          <a:bodyPr wrap="square" rtlCol="0">
            <a:spAutoFit/>
          </a:bodyPr>
          <a:lstStyle/>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A MORE PRACTICAL APPROACH</a:t>
            </a:r>
          </a:p>
          <a:p>
            <a:pPr>
              <a:defRPr/>
            </a:pPr>
            <a:r>
              <a:rPr lang="en-US" dirty="0">
                <a:solidFill>
                  <a:srgbClr val="000000"/>
                </a:solidFill>
              </a:rPr>
              <a:t>Pragmatic clinical trials—practical studies of our own healthcare system that are done quickly with relevance and applicability to everyday practice</a:t>
            </a:r>
          </a:p>
          <a:p>
            <a:pPr>
              <a:defRPr/>
            </a:pPr>
            <a:endParaRPr lang="en-US" dirty="0">
              <a:solidFill>
                <a:srgbClr val="000000"/>
              </a:solidFill>
            </a:endParaRPr>
          </a:p>
          <a:p>
            <a:pPr>
              <a:defRPr/>
            </a:pPr>
            <a:r>
              <a:rPr lang="en-US" dirty="0">
                <a:solidFill>
                  <a:srgbClr val="000000"/>
                </a:solidFill>
              </a:rPr>
              <a:t>THE PAYOFF</a:t>
            </a:r>
          </a:p>
          <a:p>
            <a:pPr>
              <a:defRPr/>
            </a:pPr>
            <a:r>
              <a:rPr lang="en-US" dirty="0">
                <a:solidFill>
                  <a:srgbClr val="000000"/>
                </a:solidFill>
              </a:rPr>
              <a:t>Health care systems, providers, and patients are all engaged and all benefit by partnering in pragmatic clinical research</a:t>
            </a:r>
          </a:p>
          <a:p>
            <a:endParaRPr lang="en-US" dirty="0"/>
          </a:p>
        </p:txBody>
      </p:sp>
      <p:sp>
        <p:nvSpPr>
          <p:cNvPr id="8" name="Rectangle 7">
            <a:extLst>
              <a:ext uri="{FF2B5EF4-FFF2-40B4-BE49-F238E27FC236}">
                <a16:creationId xmlns:a16="http://schemas.microsoft.com/office/drawing/2014/main" id="{0DAF1EAA-C94E-D943-8865-65C86CF74BD2}"/>
              </a:ext>
            </a:extLst>
          </p:cNvPr>
          <p:cNvSpPr/>
          <p:nvPr/>
        </p:nvSpPr>
        <p:spPr>
          <a:xfrm>
            <a:off x="438807" y="69538"/>
            <a:ext cx="8244565" cy="1077218"/>
          </a:xfrm>
          <a:prstGeom prst="rect">
            <a:avLst/>
          </a:prstGeom>
        </p:spPr>
        <p:txBody>
          <a:bodyPr wrap="none">
            <a:spAutoFit/>
          </a:bodyPr>
          <a:lstStyle/>
          <a:p>
            <a:pPr>
              <a:defRPr/>
            </a:pPr>
            <a:r>
              <a:rPr lang="en-US" sz="3200" dirty="0">
                <a:solidFill>
                  <a:srgbClr val="FF0000"/>
                </a:solidFill>
              </a:rPr>
              <a:t>THE BIG PICTURE: </a:t>
            </a:r>
          </a:p>
          <a:p>
            <a:pPr>
              <a:defRPr/>
            </a:pPr>
            <a:r>
              <a:rPr lang="en-US" sz="3200" dirty="0">
                <a:solidFill>
                  <a:srgbClr val="FF0000"/>
                </a:solidFill>
              </a:rPr>
              <a:t>Bridging the gap between research and care</a:t>
            </a:r>
          </a:p>
        </p:txBody>
      </p:sp>
      <p:pic>
        <p:nvPicPr>
          <p:cNvPr id="9" name="Picture 8">
            <a:extLst>
              <a:ext uri="{FF2B5EF4-FFF2-40B4-BE49-F238E27FC236}">
                <a16:creationId xmlns:a16="http://schemas.microsoft.com/office/drawing/2014/main" id="{BFDA8CE2-98F4-4AEE-8A05-65669C635A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10" name="Picture 1">
            <a:extLst>
              <a:ext uri="{FF2B5EF4-FFF2-40B4-BE49-F238E27FC236}">
                <a16:creationId xmlns:a16="http://schemas.microsoft.com/office/drawing/2014/main" id="{66D6F69F-6653-4C95-8BB2-91E06EC78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29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8" y="240050"/>
            <a:ext cx="6528835" cy="752926"/>
          </a:xfrm>
          <a:solidFill>
            <a:schemeClr val="accent5">
              <a:lumMod val="20000"/>
              <a:lumOff val="80000"/>
            </a:schemeClr>
          </a:solidFill>
        </p:spPr>
        <p:txBody>
          <a:bodyPr/>
          <a:lstStyle/>
          <a:p>
            <a:r>
              <a:rPr lang="en-US" sz="3600" dirty="0"/>
              <a:t>Cluster Multiple Cross Over Design</a:t>
            </a:r>
          </a:p>
        </p:txBody>
      </p:sp>
      <p:pic>
        <p:nvPicPr>
          <p:cNvPr id="5" name="Picture 4">
            <a:extLst>
              <a:ext uri="{FF2B5EF4-FFF2-40B4-BE49-F238E27FC236}">
                <a16:creationId xmlns:a16="http://schemas.microsoft.com/office/drawing/2014/main" id="{EEEDAE26-6FEC-4DAA-9A73-DC58737BC84F}"/>
              </a:ext>
            </a:extLst>
          </p:cNvPr>
          <p:cNvPicPr>
            <a:picLocks noChangeAspect="1"/>
          </p:cNvPicPr>
          <p:nvPr/>
        </p:nvPicPr>
        <p:blipFill>
          <a:blip r:embed="rId3"/>
          <a:stretch>
            <a:fillRect/>
          </a:stretch>
        </p:blipFill>
        <p:spPr>
          <a:xfrm>
            <a:off x="687203" y="1157765"/>
            <a:ext cx="9872948" cy="5278661"/>
          </a:xfrm>
          <a:prstGeom prst="rect">
            <a:avLst/>
          </a:prstGeom>
        </p:spPr>
      </p:pic>
      <p:pic>
        <p:nvPicPr>
          <p:cNvPr id="6" name="Picture 1">
            <a:extLst>
              <a:ext uri="{FF2B5EF4-FFF2-40B4-BE49-F238E27FC236}">
                <a16:creationId xmlns:a16="http://schemas.microsoft.com/office/drawing/2014/main" id="{5FB9D479-F9DD-4B05-89B1-D2DC771FC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9A1BD87-BC88-4F95-8621-AA8FE935E0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2955239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785350" y="41327"/>
            <a:ext cx="609600" cy="365125"/>
          </a:xfrm>
        </p:spPr>
        <p:txBody>
          <a:bodyPr/>
          <a:lstStyle/>
          <a:p>
            <a:pPr>
              <a:defRPr/>
            </a:pPr>
            <a:fld id="{39E51E4E-AD7A-4E79-AFDF-4467AE5F7853}" type="slidenum">
              <a:rPr lang="en-US" smtClean="0">
                <a:solidFill>
                  <a:srgbClr val="F4F9FF"/>
                </a:solidFill>
              </a:rPr>
              <a:pPr>
                <a:defRPr/>
              </a:pPr>
              <a:t>21</a:t>
            </a:fld>
            <a:endParaRPr lang="en-US" dirty="0">
              <a:solidFill>
                <a:srgbClr val="F4F9FF"/>
              </a:solidFill>
            </a:endParaRPr>
          </a:p>
        </p:txBody>
      </p:sp>
      <p:pic>
        <p:nvPicPr>
          <p:cNvPr id="10" name="Picture 9" descr="Macintosh HD:Users:matthewsemler:Dropbox:1. Fellowship:A. Research:1. Fluid Balance:4. Chloride:6. Chlordie Write Up:1a. SMART Trial:4. Figures:Supplement Figures:MAKE30 Component:outcomes_comparison.pdf"/>
          <p:cNvPicPr/>
          <p:nvPr/>
        </p:nvPicPr>
        <p:blipFill rotWithShape="1">
          <a:blip r:embed="rId3">
            <a:extLst>
              <a:ext uri="{28A0092B-C50C-407E-A947-70E740481C1C}">
                <a14:useLocalDpi xmlns:a14="http://schemas.microsoft.com/office/drawing/2010/main" val="0"/>
              </a:ext>
            </a:extLst>
          </a:blip>
          <a:srcRect b="1697"/>
          <a:stretch/>
        </p:blipFill>
        <p:spPr bwMode="auto">
          <a:xfrm>
            <a:off x="6150854" y="2156465"/>
            <a:ext cx="4480571" cy="2921368"/>
          </a:xfrm>
          <a:prstGeom prst="rect">
            <a:avLst/>
          </a:prstGeom>
          <a:noFill/>
          <a:ln>
            <a:noFill/>
          </a:ln>
        </p:spPr>
      </p:pic>
      <p:sp>
        <p:nvSpPr>
          <p:cNvPr id="11" name="Title 1"/>
          <p:cNvSpPr>
            <a:spLocks noGrp="1"/>
          </p:cNvSpPr>
          <p:nvPr>
            <p:ph type="title"/>
          </p:nvPr>
        </p:nvSpPr>
        <p:spPr>
          <a:xfrm>
            <a:off x="1591557" y="1004714"/>
            <a:ext cx="4514088" cy="944562"/>
          </a:xfrm>
        </p:spPr>
        <p:txBody>
          <a:bodyPr/>
          <a:lstStyle/>
          <a:p>
            <a:r>
              <a:rPr lang="en-US" sz="2600" u="sng" dirty="0"/>
              <a:t>SALT-ED:</a:t>
            </a:r>
            <a:br>
              <a:rPr lang="en-US" sz="2600" u="sng" dirty="0"/>
            </a:br>
            <a:r>
              <a:rPr lang="en-US" sz="2400" dirty="0"/>
              <a:t>Non-critically ill ED adults</a:t>
            </a:r>
            <a:endParaRPr lang="en-US" sz="2600" dirty="0"/>
          </a:p>
        </p:txBody>
      </p:sp>
      <p:sp>
        <p:nvSpPr>
          <p:cNvPr id="12" name="Title 1"/>
          <p:cNvSpPr txBox="1">
            <a:spLocks/>
          </p:cNvSpPr>
          <p:nvPr/>
        </p:nvSpPr>
        <p:spPr bwMode="auto">
          <a:xfrm>
            <a:off x="6365095" y="1004714"/>
            <a:ext cx="4514088"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chemeClr val="tx1"/>
                </a:solidFill>
                <a:latin typeface="+mn-lt"/>
                <a:ea typeface="ＭＳ Ｐゴシック" pitchFamily="34" charset="-128"/>
                <a:cs typeface="ＭＳ Ｐゴシック"/>
              </a:defRPr>
            </a:lvl1pPr>
            <a:lvl2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2pPr>
            <a:lvl3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3pPr>
            <a:lvl4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4pPr>
            <a:lvl5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5pPr>
            <a:lvl6pPr marL="4572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6pPr>
            <a:lvl7pPr marL="9144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7pPr>
            <a:lvl8pPr marL="13716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8pPr>
            <a:lvl9pPr marL="18288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9pPr>
          </a:lstStyle>
          <a:p>
            <a:pPr algn="l"/>
            <a:r>
              <a:rPr lang="en-US" sz="2600" b="0" u="sng" dirty="0">
                <a:latin typeface="+mj-lt"/>
              </a:rPr>
              <a:t>SMART (ICU):</a:t>
            </a:r>
          </a:p>
          <a:p>
            <a:pPr algn="l"/>
            <a:r>
              <a:rPr lang="en-US" sz="2600" b="0" dirty="0">
                <a:latin typeface="+mj-lt"/>
              </a:rPr>
              <a:t>Critically ill ICU adults</a:t>
            </a:r>
          </a:p>
        </p:txBody>
      </p:sp>
      <p:sp>
        <p:nvSpPr>
          <p:cNvPr id="3" name="TextBox 2"/>
          <p:cNvSpPr txBox="1"/>
          <p:nvPr/>
        </p:nvSpPr>
        <p:spPr>
          <a:xfrm>
            <a:off x="3200400" y="5154033"/>
            <a:ext cx="1306768" cy="400110"/>
          </a:xfrm>
          <a:prstGeom prst="rect">
            <a:avLst/>
          </a:prstGeom>
          <a:noFill/>
        </p:spPr>
        <p:txBody>
          <a:bodyPr wrap="none" rtlCol="0">
            <a:spAutoFit/>
          </a:bodyPr>
          <a:lstStyle/>
          <a:p>
            <a:pPr algn="l" rtl="0" fontAlgn="base">
              <a:spcBef>
                <a:spcPct val="0"/>
              </a:spcBef>
              <a:spcAft>
                <a:spcPct val="0"/>
              </a:spcAft>
            </a:pPr>
            <a:r>
              <a:rPr lang="en-US" sz="2000" dirty="0"/>
              <a:t>N = 13,347</a:t>
            </a:r>
          </a:p>
        </p:txBody>
      </p:sp>
      <p:sp>
        <p:nvSpPr>
          <p:cNvPr id="9" name="TextBox 8"/>
          <p:cNvSpPr txBox="1"/>
          <p:nvPr/>
        </p:nvSpPr>
        <p:spPr>
          <a:xfrm>
            <a:off x="7699374" y="5154033"/>
            <a:ext cx="1306768" cy="400110"/>
          </a:xfrm>
          <a:prstGeom prst="rect">
            <a:avLst/>
          </a:prstGeom>
          <a:noFill/>
        </p:spPr>
        <p:txBody>
          <a:bodyPr wrap="none" rtlCol="0">
            <a:spAutoFit/>
          </a:bodyPr>
          <a:lstStyle/>
          <a:p>
            <a:pPr algn="l" rtl="0" fontAlgn="base">
              <a:spcBef>
                <a:spcPct val="0"/>
              </a:spcBef>
              <a:spcAft>
                <a:spcPct val="0"/>
              </a:spcAft>
            </a:pPr>
            <a:r>
              <a:rPr lang="en-US" sz="2000" dirty="0"/>
              <a:t>N = 15,802</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0" b="2532"/>
          <a:stretch/>
        </p:blipFill>
        <p:spPr bwMode="auto">
          <a:xfrm>
            <a:off x="1628890" y="2144133"/>
            <a:ext cx="4480571"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19400" y="3500209"/>
            <a:ext cx="2362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14" name="Rectangle 13"/>
          <p:cNvSpPr/>
          <p:nvPr/>
        </p:nvSpPr>
        <p:spPr>
          <a:xfrm>
            <a:off x="2743200" y="4030083"/>
            <a:ext cx="457200" cy="209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15" name="Rectangle 14"/>
          <p:cNvSpPr/>
          <p:nvPr/>
        </p:nvSpPr>
        <p:spPr>
          <a:xfrm>
            <a:off x="2667000" y="4931783"/>
            <a:ext cx="990600" cy="146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16" name="Rectangle 15"/>
          <p:cNvSpPr/>
          <p:nvPr/>
        </p:nvSpPr>
        <p:spPr>
          <a:xfrm>
            <a:off x="4540250" y="4931783"/>
            <a:ext cx="762000" cy="146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6" name="TextBox 5"/>
          <p:cNvSpPr txBox="1"/>
          <p:nvPr/>
        </p:nvSpPr>
        <p:spPr>
          <a:xfrm>
            <a:off x="1905000" y="2182233"/>
            <a:ext cx="1066800" cy="338554"/>
          </a:xfrm>
          <a:prstGeom prst="rect">
            <a:avLst/>
          </a:prstGeom>
          <a:noFill/>
        </p:spPr>
        <p:txBody>
          <a:bodyPr wrap="square" rtlCol="0">
            <a:spAutoFit/>
          </a:bodyPr>
          <a:lstStyle/>
          <a:p>
            <a:pPr algn="ctr" rtl="0" fontAlgn="base">
              <a:spcBef>
                <a:spcPct val="0"/>
              </a:spcBef>
              <a:spcAft>
                <a:spcPct val="0"/>
              </a:spcAft>
            </a:pPr>
            <a:r>
              <a:rPr lang="en-US" sz="1600" dirty="0">
                <a:solidFill>
                  <a:srgbClr val="000000"/>
                </a:solidFill>
              </a:rPr>
              <a:t>MAKE30</a:t>
            </a:r>
          </a:p>
        </p:txBody>
      </p:sp>
      <p:grpSp>
        <p:nvGrpSpPr>
          <p:cNvPr id="18" name="Group 17"/>
          <p:cNvGrpSpPr/>
          <p:nvPr/>
        </p:nvGrpSpPr>
        <p:grpSpPr>
          <a:xfrm>
            <a:off x="2971800" y="3477634"/>
            <a:ext cx="1949450" cy="307777"/>
            <a:chOff x="1371600" y="2673350"/>
            <a:chExt cx="1949450" cy="307777"/>
          </a:xfrm>
        </p:grpSpPr>
        <p:sp>
          <p:nvSpPr>
            <p:cNvPr id="17" name="TextBox 16"/>
            <p:cNvSpPr txBox="1"/>
            <p:nvPr/>
          </p:nvSpPr>
          <p:spPr>
            <a:xfrm>
              <a:off x="1828800" y="2673350"/>
              <a:ext cx="990600" cy="307777"/>
            </a:xfrm>
            <a:prstGeom prst="rect">
              <a:avLst/>
            </a:prstGeom>
            <a:noFill/>
          </p:spPr>
          <p:txBody>
            <a:bodyPr wrap="square" rtlCol="0">
              <a:spAutoFit/>
            </a:bodyPr>
            <a:lstStyle/>
            <a:p>
              <a:pPr algn="ctr" rtl="0" fontAlgn="base">
                <a:spcBef>
                  <a:spcPct val="0"/>
                </a:spcBef>
                <a:spcAft>
                  <a:spcPct val="0"/>
                </a:spcAft>
              </a:pPr>
              <a:r>
                <a:rPr lang="en-US" sz="1400" dirty="0">
                  <a:solidFill>
                    <a:srgbClr val="000000"/>
                  </a:solidFill>
                </a:rPr>
                <a:t>p = 0.01</a:t>
              </a:r>
            </a:p>
          </p:txBody>
        </p:sp>
        <p:cxnSp>
          <p:nvCxnSpPr>
            <p:cNvPr id="8" name="Straight Connector 7"/>
            <p:cNvCxnSpPr/>
            <p:nvPr/>
          </p:nvCxnSpPr>
          <p:spPr>
            <a:xfrm>
              <a:off x="1371600" y="2978150"/>
              <a:ext cx="19494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590800" y="4011034"/>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4.7%</a:t>
            </a:r>
          </a:p>
        </p:txBody>
      </p:sp>
      <p:sp>
        <p:nvSpPr>
          <p:cNvPr id="20" name="TextBox 19"/>
          <p:cNvSpPr txBox="1"/>
          <p:nvPr/>
        </p:nvSpPr>
        <p:spPr>
          <a:xfrm>
            <a:off x="4495800" y="3875566"/>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5.6%</a:t>
            </a:r>
          </a:p>
        </p:txBody>
      </p:sp>
      <p:sp>
        <p:nvSpPr>
          <p:cNvPr id="21" name="TextBox 20"/>
          <p:cNvSpPr txBox="1"/>
          <p:nvPr/>
        </p:nvSpPr>
        <p:spPr>
          <a:xfrm>
            <a:off x="2603500" y="4866166"/>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Balanced</a:t>
            </a:r>
          </a:p>
        </p:txBody>
      </p:sp>
      <p:sp>
        <p:nvSpPr>
          <p:cNvPr id="22" name="TextBox 21"/>
          <p:cNvSpPr txBox="1"/>
          <p:nvPr/>
        </p:nvSpPr>
        <p:spPr>
          <a:xfrm>
            <a:off x="4476750" y="4871810"/>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Saline</a:t>
            </a:r>
          </a:p>
        </p:txBody>
      </p:sp>
      <p:sp>
        <p:nvSpPr>
          <p:cNvPr id="23" name="Rectangle 22"/>
          <p:cNvSpPr/>
          <p:nvPr/>
        </p:nvSpPr>
        <p:spPr>
          <a:xfrm>
            <a:off x="7327900" y="2220333"/>
            <a:ext cx="2286000" cy="571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24" name="TextBox 23"/>
          <p:cNvSpPr txBox="1"/>
          <p:nvPr/>
        </p:nvSpPr>
        <p:spPr>
          <a:xfrm>
            <a:off x="9023350" y="2563234"/>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15.4%</a:t>
            </a:r>
          </a:p>
        </p:txBody>
      </p:sp>
      <p:sp>
        <p:nvSpPr>
          <p:cNvPr id="26" name="Rectangle 25"/>
          <p:cNvSpPr/>
          <p:nvPr/>
        </p:nvSpPr>
        <p:spPr>
          <a:xfrm>
            <a:off x="7353300" y="2734683"/>
            <a:ext cx="457200" cy="209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27" name="TextBox 26"/>
          <p:cNvSpPr txBox="1"/>
          <p:nvPr/>
        </p:nvSpPr>
        <p:spPr>
          <a:xfrm>
            <a:off x="7162800" y="2715634"/>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14.3%</a:t>
            </a:r>
          </a:p>
        </p:txBody>
      </p:sp>
      <p:sp>
        <p:nvSpPr>
          <p:cNvPr id="28" name="TextBox 27"/>
          <p:cNvSpPr txBox="1"/>
          <p:nvPr/>
        </p:nvSpPr>
        <p:spPr>
          <a:xfrm>
            <a:off x="6477000" y="2182233"/>
            <a:ext cx="1066800" cy="338554"/>
          </a:xfrm>
          <a:prstGeom prst="rect">
            <a:avLst/>
          </a:prstGeom>
          <a:noFill/>
        </p:spPr>
        <p:txBody>
          <a:bodyPr wrap="square" rtlCol="0">
            <a:spAutoFit/>
          </a:bodyPr>
          <a:lstStyle/>
          <a:p>
            <a:pPr algn="ctr" rtl="0" fontAlgn="base">
              <a:spcBef>
                <a:spcPct val="0"/>
              </a:spcBef>
              <a:spcAft>
                <a:spcPct val="0"/>
              </a:spcAft>
            </a:pPr>
            <a:r>
              <a:rPr lang="en-US" sz="1600" dirty="0">
                <a:solidFill>
                  <a:srgbClr val="000000"/>
                </a:solidFill>
              </a:rPr>
              <a:t>MAKE30</a:t>
            </a:r>
          </a:p>
        </p:txBody>
      </p:sp>
      <p:sp>
        <p:nvSpPr>
          <p:cNvPr id="29" name="TextBox 28"/>
          <p:cNvSpPr txBox="1"/>
          <p:nvPr/>
        </p:nvSpPr>
        <p:spPr>
          <a:xfrm>
            <a:off x="8001000" y="2258434"/>
            <a:ext cx="990600" cy="307777"/>
          </a:xfrm>
          <a:prstGeom prst="rect">
            <a:avLst/>
          </a:prstGeom>
          <a:noFill/>
        </p:spPr>
        <p:txBody>
          <a:bodyPr wrap="square" rtlCol="0">
            <a:spAutoFit/>
          </a:bodyPr>
          <a:lstStyle/>
          <a:p>
            <a:pPr algn="ctr" rtl="0" fontAlgn="base">
              <a:spcBef>
                <a:spcPct val="0"/>
              </a:spcBef>
              <a:spcAft>
                <a:spcPct val="0"/>
              </a:spcAft>
            </a:pPr>
            <a:r>
              <a:rPr lang="en-US" sz="1400" dirty="0">
                <a:solidFill>
                  <a:srgbClr val="000000"/>
                </a:solidFill>
              </a:rPr>
              <a:t>p = 0.04</a:t>
            </a:r>
          </a:p>
        </p:txBody>
      </p:sp>
      <p:cxnSp>
        <p:nvCxnSpPr>
          <p:cNvPr id="30" name="Straight Connector 29"/>
          <p:cNvCxnSpPr/>
          <p:nvPr/>
        </p:nvCxnSpPr>
        <p:spPr>
          <a:xfrm>
            <a:off x="7543800" y="2575933"/>
            <a:ext cx="19494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184736" y="4920283"/>
            <a:ext cx="816264" cy="146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32" name="Rectangle 31"/>
          <p:cNvSpPr/>
          <p:nvPr/>
        </p:nvSpPr>
        <p:spPr>
          <a:xfrm>
            <a:off x="9023350" y="4915134"/>
            <a:ext cx="762000" cy="146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srgbClr val="F4F9FF"/>
              </a:solidFill>
            </a:endParaRPr>
          </a:p>
        </p:txBody>
      </p:sp>
      <p:sp>
        <p:nvSpPr>
          <p:cNvPr id="33" name="TextBox 32"/>
          <p:cNvSpPr txBox="1"/>
          <p:nvPr/>
        </p:nvSpPr>
        <p:spPr>
          <a:xfrm>
            <a:off x="7162800" y="4860522"/>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Balanced</a:t>
            </a:r>
          </a:p>
        </p:txBody>
      </p:sp>
      <p:sp>
        <p:nvSpPr>
          <p:cNvPr id="34" name="TextBox 33"/>
          <p:cNvSpPr txBox="1"/>
          <p:nvPr/>
        </p:nvSpPr>
        <p:spPr>
          <a:xfrm>
            <a:off x="9036050" y="4860522"/>
            <a:ext cx="914400" cy="276999"/>
          </a:xfrm>
          <a:prstGeom prst="rect">
            <a:avLst/>
          </a:prstGeom>
          <a:noFill/>
        </p:spPr>
        <p:txBody>
          <a:bodyPr wrap="square" rtlCol="0">
            <a:spAutoFit/>
          </a:bodyPr>
          <a:lstStyle/>
          <a:p>
            <a:pPr algn="ctr" rtl="0" fontAlgn="base">
              <a:spcBef>
                <a:spcPct val="0"/>
              </a:spcBef>
              <a:spcAft>
                <a:spcPct val="0"/>
              </a:spcAft>
            </a:pPr>
            <a:r>
              <a:rPr lang="en-US" sz="1200" dirty="0">
                <a:solidFill>
                  <a:srgbClr val="000000"/>
                </a:solidFill>
              </a:rPr>
              <a:t>Saline</a:t>
            </a:r>
          </a:p>
        </p:txBody>
      </p:sp>
      <p:sp>
        <p:nvSpPr>
          <p:cNvPr id="2" name="TextBox 1"/>
          <p:cNvSpPr txBox="1"/>
          <p:nvPr/>
        </p:nvSpPr>
        <p:spPr>
          <a:xfrm>
            <a:off x="8135031" y="4030083"/>
            <a:ext cx="809244" cy="269304"/>
          </a:xfrm>
          <a:prstGeom prst="rect">
            <a:avLst/>
          </a:prstGeom>
          <a:solidFill>
            <a:srgbClr val="FFFFFF"/>
          </a:solidFill>
        </p:spPr>
        <p:txBody>
          <a:bodyPr wrap="square" rtlCol="0">
            <a:spAutoFit/>
          </a:bodyPr>
          <a:lstStyle/>
          <a:p>
            <a:pPr algn="ctr"/>
            <a:r>
              <a:rPr lang="en-US" sz="1150" dirty="0">
                <a:solidFill>
                  <a:srgbClr val="000000"/>
                </a:solidFill>
              </a:rPr>
              <a:t>Death</a:t>
            </a:r>
          </a:p>
        </p:txBody>
      </p:sp>
      <p:sp>
        <p:nvSpPr>
          <p:cNvPr id="35" name="TextBox 34"/>
          <p:cNvSpPr txBox="1"/>
          <p:nvPr/>
        </p:nvSpPr>
        <p:spPr>
          <a:xfrm>
            <a:off x="8124526" y="3266935"/>
            <a:ext cx="790875" cy="269304"/>
          </a:xfrm>
          <a:prstGeom prst="rect">
            <a:avLst/>
          </a:prstGeom>
          <a:solidFill>
            <a:srgbClr val="FFFFFF"/>
          </a:solidFill>
        </p:spPr>
        <p:txBody>
          <a:bodyPr wrap="square" rtlCol="0">
            <a:spAutoFit/>
          </a:bodyPr>
          <a:lstStyle/>
          <a:p>
            <a:pPr algn="ctr"/>
            <a:r>
              <a:rPr lang="en-US" sz="1150" dirty="0">
                <a:solidFill>
                  <a:srgbClr val="000000"/>
                </a:solidFill>
              </a:rPr>
              <a:t>New </a:t>
            </a:r>
            <a:r>
              <a:rPr lang="en-US" sz="1150" dirty="0" err="1">
                <a:solidFill>
                  <a:srgbClr val="000000"/>
                </a:solidFill>
              </a:rPr>
              <a:t>RRT</a:t>
            </a:r>
            <a:endParaRPr lang="en-US" sz="1150" dirty="0">
              <a:solidFill>
                <a:srgbClr val="000000"/>
              </a:solidFill>
            </a:endParaRPr>
          </a:p>
        </p:txBody>
      </p:sp>
      <p:sp>
        <p:nvSpPr>
          <p:cNvPr id="36" name="TextBox 35"/>
          <p:cNvSpPr txBox="1"/>
          <p:nvPr/>
        </p:nvSpPr>
        <p:spPr>
          <a:xfrm>
            <a:off x="8077201" y="2818146"/>
            <a:ext cx="914400" cy="446276"/>
          </a:xfrm>
          <a:prstGeom prst="rect">
            <a:avLst/>
          </a:prstGeom>
          <a:solidFill>
            <a:srgbClr val="FFFFFF"/>
          </a:solidFill>
        </p:spPr>
        <p:txBody>
          <a:bodyPr wrap="square" rtlCol="0">
            <a:spAutoFit/>
          </a:bodyPr>
          <a:lstStyle/>
          <a:p>
            <a:pPr algn="ctr"/>
            <a:r>
              <a:rPr lang="en-US" sz="1150" dirty="0">
                <a:solidFill>
                  <a:srgbClr val="000000"/>
                </a:solidFill>
              </a:rPr>
              <a:t>Persist. Renal </a:t>
            </a:r>
            <a:r>
              <a:rPr lang="en-US" sz="1150" dirty="0" err="1">
                <a:solidFill>
                  <a:srgbClr val="000000"/>
                </a:solidFill>
              </a:rPr>
              <a:t>Dysf</a:t>
            </a:r>
            <a:endParaRPr lang="en-US" sz="1150" dirty="0">
              <a:solidFill>
                <a:srgbClr val="000000"/>
              </a:solidFill>
            </a:endParaRPr>
          </a:p>
        </p:txBody>
      </p:sp>
      <p:sp>
        <p:nvSpPr>
          <p:cNvPr id="38" name="TextBox 37"/>
          <p:cNvSpPr txBox="1"/>
          <p:nvPr/>
        </p:nvSpPr>
        <p:spPr>
          <a:xfrm>
            <a:off x="3581401" y="4448867"/>
            <a:ext cx="790875" cy="269304"/>
          </a:xfrm>
          <a:prstGeom prst="rect">
            <a:avLst/>
          </a:prstGeom>
          <a:solidFill>
            <a:srgbClr val="FFFFFF"/>
          </a:solidFill>
        </p:spPr>
        <p:txBody>
          <a:bodyPr wrap="square" rtlCol="0">
            <a:spAutoFit/>
          </a:bodyPr>
          <a:lstStyle/>
          <a:p>
            <a:pPr algn="ctr"/>
            <a:r>
              <a:rPr lang="en-US" sz="1150" dirty="0">
                <a:solidFill>
                  <a:srgbClr val="000000"/>
                </a:solidFill>
              </a:rPr>
              <a:t>New </a:t>
            </a:r>
            <a:r>
              <a:rPr lang="en-US" sz="1150" dirty="0" err="1">
                <a:solidFill>
                  <a:srgbClr val="000000"/>
                </a:solidFill>
              </a:rPr>
              <a:t>RRT</a:t>
            </a:r>
            <a:endParaRPr lang="en-US" sz="1150" dirty="0">
              <a:solidFill>
                <a:srgbClr val="000000"/>
              </a:solidFill>
            </a:endParaRPr>
          </a:p>
        </p:txBody>
      </p:sp>
      <p:sp>
        <p:nvSpPr>
          <p:cNvPr id="39" name="TextBox 38"/>
          <p:cNvSpPr txBox="1"/>
          <p:nvPr/>
        </p:nvSpPr>
        <p:spPr>
          <a:xfrm>
            <a:off x="3581400" y="4639883"/>
            <a:ext cx="809244" cy="269304"/>
          </a:xfrm>
          <a:prstGeom prst="rect">
            <a:avLst/>
          </a:prstGeom>
          <a:solidFill>
            <a:srgbClr val="FFFFFF"/>
          </a:solidFill>
        </p:spPr>
        <p:txBody>
          <a:bodyPr wrap="square" rtlCol="0">
            <a:spAutoFit/>
          </a:bodyPr>
          <a:lstStyle/>
          <a:p>
            <a:pPr algn="ctr"/>
            <a:r>
              <a:rPr lang="en-US" sz="1150" dirty="0">
                <a:solidFill>
                  <a:srgbClr val="000000"/>
                </a:solidFill>
              </a:rPr>
              <a:t>Death</a:t>
            </a:r>
          </a:p>
        </p:txBody>
      </p:sp>
      <p:sp>
        <p:nvSpPr>
          <p:cNvPr id="40" name="TextBox 39"/>
          <p:cNvSpPr txBox="1"/>
          <p:nvPr/>
        </p:nvSpPr>
        <p:spPr>
          <a:xfrm>
            <a:off x="3542900" y="4058509"/>
            <a:ext cx="914400" cy="446276"/>
          </a:xfrm>
          <a:prstGeom prst="rect">
            <a:avLst/>
          </a:prstGeom>
          <a:solidFill>
            <a:srgbClr val="FFFFFF"/>
          </a:solidFill>
        </p:spPr>
        <p:txBody>
          <a:bodyPr wrap="square" rtlCol="0">
            <a:spAutoFit/>
          </a:bodyPr>
          <a:lstStyle/>
          <a:p>
            <a:pPr algn="ctr"/>
            <a:r>
              <a:rPr lang="en-US" sz="1150" dirty="0">
                <a:solidFill>
                  <a:srgbClr val="000000"/>
                </a:solidFill>
              </a:rPr>
              <a:t>Persist. Renal </a:t>
            </a:r>
            <a:r>
              <a:rPr lang="en-US" sz="1150" dirty="0" err="1">
                <a:solidFill>
                  <a:srgbClr val="000000"/>
                </a:solidFill>
              </a:rPr>
              <a:t>Dysf</a:t>
            </a:r>
            <a:endParaRPr lang="en-US" sz="1150" dirty="0">
              <a:solidFill>
                <a:srgbClr val="000000"/>
              </a:solidFill>
            </a:endParaRPr>
          </a:p>
        </p:txBody>
      </p:sp>
      <p:sp>
        <p:nvSpPr>
          <p:cNvPr id="41" name="Title 1">
            <a:extLst>
              <a:ext uri="{FF2B5EF4-FFF2-40B4-BE49-F238E27FC236}">
                <a16:creationId xmlns:a16="http://schemas.microsoft.com/office/drawing/2014/main" id="{F5C65C59-12DB-4B56-8F00-A4AF53CEF09E}"/>
              </a:ext>
            </a:extLst>
          </p:cNvPr>
          <p:cNvSpPr txBox="1">
            <a:spLocks/>
          </p:cNvSpPr>
          <p:nvPr/>
        </p:nvSpPr>
        <p:spPr>
          <a:xfrm>
            <a:off x="328332" y="255259"/>
            <a:ext cx="3426544" cy="740179"/>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Primary Results</a:t>
            </a:r>
          </a:p>
        </p:txBody>
      </p:sp>
      <p:pic>
        <p:nvPicPr>
          <p:cNvPr id="42" name="Picture 3">
            <a:extLst>
              <a:ext uri="{FF2B5EF4-FFF2-40B4-BE49-F238E27FC236}">
                <a16:creationId xmlns:a16="http://schemas.microsoft.com/office/drawing/2014/main" id="{939B88E9-74C0-47EE-AE59-40C9782E2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856" y="5600339"/>
            <a:ext cx="3429000" cy="33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
            <a:extLst>
              <a:ext uri="{FF2B5EF4-FFF2-40B4-BE49-F238E27FC236}">
                <a16:creationId xmlns:a16="http://schemas.microsoft.com/office/drawing/2014/main" id="{30F6D2D7-7567-4D7A-9D67-BFB499877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956" y="5600339"/>
            <a:ext cx="3467100" cy="35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
            <a:extLst>
              <a:ext uri="{FF2B5EF4-FFF2-40B4-BE49-F238E27FC236}">
                <a16:creationId xmlns:a16="http://schemas.microsoft.com/office/drawing/2014/main" id="{28875CBB-FA4A-46C3-9F46-CEED50B82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C3F77B16-E386-4B6B-BEBD-5D68CBE7AE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128871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map&#10;&#10;Description automatically generated">
            <a:extLst>
              <a:ext uri="{FF2B5EF4-FFF2-40B4-BE49-F238E27FC236}">
                <a16:creationId xmlns:a16="http://schemas.microsoft.com/office/drawing/2014/main" id="{1034F4C4-D0CC-462B-AB83-C9F4BA8577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14" t="5568" r="3164" b="50000"/>
          <a:stretch/>
        </p:blipFill>
        <p:spPr>
          <a:xfrm>
            <a:off x="1304513" y="932289"/>
            <a:ext cx="8409503" cy="5215096"/>
          </a:xfrm>
          <a:prstGeom prst="rect">
            <a:avLst/>
          </a:prstGeom>
        </p:spPr>
      </p:pic>
      <p:sp>
        <p:nvSpPr>
          <p:cNvPr id="7" name="TextBox 6">
            <a:extLst>
              <a:ext uri="{FF2B5EF4-FFF2-40B4-BE49-F238E27FC236}">
                <a16:creationId xmlns:a16="http://schemas.microsoft.com/office/drawing/2014/main" id="{00C1183B-9395-4FB2-9540-3B616AD0E86A}"/>
              </a:ext>
            </a:extLst>
          </p:cNvPr>
          <p:cNvSpPr txBox="1"/>
          <p:nvPr/>
        </p:nvSpPr>
        <p:spPr>
          <a:xfrm>
            <a:off x="313899" y="241404"/>
            <a:ext cx="289996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HOSPITAL-WIDE</a:t>
            </a:r>
          </a:p>
        </p:txBody>
      </p:sp>
      <p:pic>
        <p:nvPicPr>
          <p:cNvPr id="10" name="Picture 1">
            <a:extLst>
              <a:ext uri="{FF2B5EF4-FFF2-40B4-BE49-F238E27FC236}">
                <a16:creationId xmlns:a16="http://schemas.microsoft.com/office/drawing/2014/main" id="{D64F5016-569D-42D5-A134-22C5CA09E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3FAD27F-2842-4409-B749-CB4FBC7207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
        <p:nvSpPr>
          <p:cNvPr id="2" name="TextBox 1">
            <a:extLst>
              <a:ext uri="{FF2B5EF4-FFF2-40B4-BE49-F238E27FC236}">
                <a16:creationId xmlns:a16="http://schemas.microsoft.com/office/drawing/2014/main" id="{46D1CEB0-A854-438D-8780-7FF15BE10CD6}"/>
              </a:ext>
            </a:extLst>
          </p:cNvPr>
          <p:cNvSpPr txBox="1"/>
          <p:nvPr/>
        </p:nvSpPr>
        <p:spPr>
          <a:xfrm>
            <a:off x="9941522" y="2644170"/>
            <a:ext cx="2022971" cy="1569660"/>
          </a:xfrm>
          <a:prstGeom prst="rect">
            <a:avLst/>
          </a:prstGeom>
          <a:noFill/>
        </p:spPr>
        <p:txBody>
          <a:bodyPr wrap="square" rtlCol="0">
            <a:spAutoFit/>
          </a:bodyPr>
          <a:lstStyle/>
          <a:p>
            <a:r>
              <a:rPr lang="en-US" dirty="0" err="1"/>
              <a:t>Quiztime</a:t>
            </a:r>
            <a:r>
              <a:rPr lang="en-US" dirty="0"/>
              <a:t>:  Incorporating learners into the LHS</a:t>
            </a:r>
          </a:p>
        </p:txBody>
      </p:sp>
      <p:cxnSp>
        <p:nvCxnSpPr>
          <p:cNvPr id="4" name="Straight Arrow Connector 3">
            <a:extLst>
              <a:ext uri="{FF2B5EF4-FFF2-40B4-BE49-F238E27FC236}">
                <a16:creationId xmlns:a16="http://schemas.microsoft.com/office/drawing/2014/main" id="{191C8CB7-2753-4CCA-83E3-6C71E48DDB44}"/>
              </a:ext>
            </a:extLst>
          </p:cNvPr>
          <p:cNvCxnSpPr>
            <a:cxnSpLocks/>
          </p:cNvCxnSpPr>
          <p:nvPr/>
        </p:nvCxnSpPr>
        <p:spPr>
          <a:xfrm>
            <a:off x="10058400" y="2644170"/>
            <a:ext cx="1698171"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0A7D87-F628-4189-972F-CDD413662AE8}"/>
              </a:ext>
            </a:extLst>
          </p:cNvPr>
          <p:cNvCxnSpPr>
            <a:cxnSpLocks/>
          </p:cNvCxnSpPr>
          <p:nvPr/>
        </p:nvCxnSpPr>
        <p:spPr>
          <a:xfrm>
            <a:off x="10058400" y="4213830"/>
            <a:ext cx="1698171"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0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ck on a table&#10;&#10;Description automatically generated">
            <a:extLst>
              <a:ext uri="{FF2B5EF4-FFF2-40B4-BE49-F238E27FC236}">
                <a16:creationId xmlns:a16="http://schemas.microsoft.com/office/drawing/2014/main" id="{B3CB79BC-54F8-CF4A-BF5B-637B4A4676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7454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photo, reading, clock&#10;&#10;Description automatically generated">
            <a:extLst>
              <a:ext uri="{FF2B5EF4-FFF2-40B4-BE49-F238E27FC236}">
                <a16:creationId xmlns:a16="http://schemas.microsoft.com/office/drawing/2014/main" id="{B62F965D-1980-7E4B-AFB5-73ECBDEB1F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94000"/>
            <a:ext cx="12192000" cy="4064000"/>
          </a:xfrm>
          <a:prstGeom prst="rect">
            <a:avLst/>
          </a:prstGeom>
        </p:spPr>
      </p:pic>
      <p:pic>
        <p:nvPicPr>
          <p:cNvPr id="6" name="Picture 1">
            <a:extLst>
              <a:ext uri="{FF2B5EF4-FFF2-40B4-BE49-F238E27FC236}">
                <a16:creationId xmlns:a16="http://schemas.microsoft.com/office/drawing/2014/main" id="{6C82FDF9-AF80-4D51-A22F-AEBE874E6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4259" r="-17" b="16954"/>
          <a:stretch>
            <a:fillRect/>
          </a:stretch>
        </p:blipFill>
        <p:spPr bwMode="auto">
          <a:xfrm>
            <a:off x="3195500" y="89580"/>
            <a:ext cx="5800999" cy="138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3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85163" y="2738213"/>
            <a:ext cx="5295259" cy="783048"/>
          </a:xfrm>
          <a:prstGeom prst="rect">
            <a:avLst/>
          </a:prstGeom>
          <a:gradFill flip="none" rotWithShape="1">
            <a:gsLst>
              <a:gs pos="0">
                <a:schemeClr val="accent6">
                  <a:lumMod val="60000"/>
                  <a:lumOff val="40000"/>
                </a:schemeClr>
              </a:gs>
              <a:gs pos="100000">
                <a:schemeClr val="accent1"/>
              </a:gs>
            </a:gsLst>
            <a:lin ang="2700000" scaled="1"/>
            <a:tileRect/>
          </a:gradFill>
        </p:spPr>
        <p:txBody>
          <a:bodyPr wrap="square" rtlCol="0">
            <a:spAutoFit/>
          </a:bodyPr>
          <a:lstStyle/>
          <a:p>
            <a:endParaRPr lang="en-US" dirty="0"/>
          </a:p>
        </p:txBody>
      </p:sp>
      <p:sp>
        <p:nvSpPr>
          <p:cNvPr id="33" name="U-Turn Arrow 32"/>
          <p:cNvSpPr/>
          <p:nvPr/>
        </p:nvSpPr>
        <p:spPr>
          <a:xfrm rot="10800000">
            <a:off x="9534091" y="3521260"/>
            <a:ext cx="1746330" cy="1675377"/>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33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560355" y="217535"/>
            <a:ext cx="7973736" cy="769441"/>
          </a:xfrm>
          <a:prstGeom prst="rect">
            <a:avLst/>
          </a:prstGeom>
          <a:noFill/>
        </p:spPr>
        <p:txBody>
          <a:bodyPr wrap="square" rtlCol="0">
            <a:spAutoFit/>
          </a:bodyPr>
          <a:lstStyle/>
          <a:p>
            <a:pPr algn="ctr"/>
            <a:r>
              <a:rPr lang="en-US" sz="4400" b="1" dirty="0"/>
              <a:t>The learning cycle</a:t>
            </a:r>
          </a:p>
        </p:txBody>
      </p:sp>
      <p:sp>
        <p:nvSpPr>
          <p:cNvPr id="5" name="TextBox 4"/>
          <p:cNvSpPr txBox="1"/>
          <p:nvPr/>
        </p:nvSpPr>
        <p:spPr>
          <a:xfrm>
            <a:off x="5972879" y="2825441"/>
            <a:ext cx="3790966" cy="584775"/>
          </a:xfrm>
          <a:prstGeom prst="rect">
            <a:avLst/>
          </a:prstGeom>
          <a:noFill/>
        </p:spPr>
        <p:txBody>
          <a:bodyPr wrap="square" rtlCol="0">
            <a:spAutoFit/>
          </a:bodyPr>
          <a:lstStyle/>
          <a:p>
            <a:r>
              <a:rPr lang="en-US" sz="3200" dirty="0"/>
              <a:t>Research</a:t>
            </a:r>
          </a:p>
        </p:txBody>
      </p:sp>
      <p:sp>
        <p:nvSpPr>
          <p:cNvPr id="21" name="TextBox 20"/>
          <p:cNvSpPr txBox="1"/>
          <p:nvPr/>
        </p:nvSpPr>
        <p:spPr>
          <a:xfrm>
            <a:off x="7408677" y="2822088"/>
            <a:ext cx="3861641" cy="584775"/>
          </a:xfrm>
          <a:prstGeom prst="rect">
            <a:avLst/>
          </a:prstGeom>
          <a:noFill/>
        </p:spPr>
        <p:txBody>
          <a:bodyPr wrap="square" rtlCol="0">
            <a:spAutoFit/>
          </a:bodyPr>
          <a:lstStyle/>
          <a:p>
            <a:pPr algn="r"/>
            <a:r>
              <a:rPr lang="en-US" sz="3200" dirty="0"/>
              <a:t>Practice</a:t>
            </a:r>
          </a:p>
        </p:txBody>
      </p:sp>
      <p:graphicFrame>
        <p:nvGraphicFramePr>
          <p:cNvPr id="22" name="Diagram 21"/>
          <p:cNvGraphicFramePr/>
          <p:nvPr/>
        </p:nvGraphicFramePr>
        <p:xfrm>
          <a:off x="419225" y="2662355"/>
          <a:ext cx="4685767" cy="102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4" name="Straight Arrow Connector 33"/>
          <p:cNvCxnSpPr>
            <a:cxnSpLocks/>
          </p:cNvCxnSpPr>
          <p:nvPr/>
        </p:nvCxnSpPr>
        <p:spPr>
          <a:xfrm>
            <a:off x="5034314" y="3171850"/>
            <a:ext cx="880171" cy="0"/>
          </a:xfrm>
          <a:prstGeom prst="straightConnector1">
            <a:avLst/>
          </a:prstGeom>
          <a:noFill/>
          <a:ln w="44450">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6" name="U-Turn Arrow 35"/>
          <p:cNvSpPr/>
          <p:nvPr/>
        </p:nvSpPr>
        <p:spPr>
          <a:xfrm rot="10800000">
            <a:off x="2077215" y="4400492"/>
            <a:ext cx="6783208" cy="816470"/>
          </a:xfrm>
          <a:custGeom>
            <a:avLst/>
            <a:gdLst>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371096 w 7452115"/>
              <a:gd name="connsiteY14" fmla="*/ 2217881 h 2217881"/>
              <a:gd name="connsiteX15" fmla="*/ 0 w 7452115"/>
              <a:gd name="connsiteY15" fmla="*/ 2217881 h 2217881"/>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0 w 7452115"/>
              <a:gd name="connsiteY14" fmla="*/ 2217881 h 2217881"/>
              <a:gd name="connsiteX0" fmla="*/ 371096 w 7452115"/>
              <a:gd name="connsiteY0" fmla="*/ 723517 h 1277987"/>
              <a:gd name="connsiteX1" fmla="*/ 0 w 7452115"/>
              <a:gd name="connsiteY1" fmla="*/ 723517 h 1277987"/>
              <a:gd name="connsiteX2" fmla="*/ 723517 w 7452115"/>
              <a:gd name="connsiteY2" fmla="*/ 0 h 1277987"/>
              <a:gd name="connsiteX3" fmla="*/ 6359676 w 7452115"/>
              <a:gd name="connsiteY3" fmla="*/ 0 h 1277987"/>
              <a:gd name="connsiteX4" fmla="*/ 7083193 w 7452115"/>
              <a:gd name="connsiteY4" fmla="*/ 723517 h 1277987"/>
              <a:gd name="connsiteX5" fmla="*/ 7083193 w 7452115"/>
              <a:gd name="connsiteY5" fmla="*/ 723517 h 1277987"/>
              <a:gd name="connsiteX6" fmla="*/ 7452115 w 7452115"/>
              <a:gd name="connsiteY6" fmla="*/ 723517 h 1277987"/>
              <a:gd name="connsiteX7" fmla="*/ 6897645 w 7452115"/>
              <a:gd name="connsiteY7" fmla="*/ 1277987 h 1277987"/>
              <a:gd name="connsiteX8" fmla="*/ 6343175 w 7452115"/>
              <a:gd name="connsiteY8" fmla="*/ 723517 h 1277987"/>
              <a:gd name="connsiteX9" fmla="*/ 6712097 w 7452115"/>
              <a:gd name="connsiteY9" fmla="*/ 723517 h 1277987"/>
              <a:gd name="connsiteX10" fmla="*/ 6712097 w 7452115"/>
              <a:gd name="connsiteY10" fmla="*/ 723517 h 1277987"/>
              <a:gd name="connsiteX11" fmla="*/ 6359676 w 7452115"/>
              <a:gd name="connsiteY11" fmla="*/ 371096 h 1277987"/>
              <a:gd name="connsiteX12" fmla="*/ 723517 w 7452115"/>
              <a:gd name="connsiteY12" fmla="*/ 371096 h 1277987"/>
              <a:gd name="connsiteX13" fmla="*/ 371096 w 7452115"/>
              <a:gd name="connsiteY13" fmla="*/ 723517 h 1277987"/>
              <a:gd name="connsiteX0" fmla="*/ 774244 w 7502842"/>
              <a:gd name="connsiteY0" fmla="*/ 371096 h 1277987"/>
              <a:gd name="connsiteX1" fmla="*/ 50727 w 7502842"/>
              <a:gd name="connsiteY1" fmla="*/ 723517 h 1277987"/>
              <a:gd name="connsiteX2" fmla="*/ 774244 w 7502842"/>
              <a:gd name="connsiteY2" fmla="*/ 0 h 1277987"/>
              <a:gd name="connsiteX3" fmla="*/ 6410403 w 7502842"/>
              <a:gd name="connsiteY3" fmla="*/ 0 h 1277987"/>
              <a:gd name="connsiteX4" fmla="*/ 7133920 w 7502842"/>
              <a:gd name="connsiteY4" fmla="*/ 723517 h 1277987"/>
              <a:gd name="connsiteX5" fmla="*/ 7133920 w 7502842"/>
              <a:gd name="connsiteY5" fmla="*/ 723517 h 1277987"/>
              <a:gd name="connsiteX6" fmla="*/ 7502842 w 7502842"/>
              <a:gd name="connsiteY6" fmla="*/ 723517 h 1277987"/>
              <a:gd name="connsiteX7" fmla="*/ 6948372 w 7502842"/>
              <a:gd name="connsiteY7" fmla="*/ 1277987 h 1277987"/>
              <a:gd name="connsiteX8" fmla="*/ 6393902 w 7502842"/>
              <a:gd name="connsiteY8" fmla="*/ 723517 h 1277987"/>
              <a:gd name="connsiteX9" fmla="*/ 6762824 w 7502842"/>
              <a:gd name="connsiteY9" fmla="*/ 723517 h 1277987"/>
              <a:gd name="connsiteX10" fmla="*/ 6762824 w 7502842"/>
              <a:gd name="connsiteY10" fmla="*/ 723517 h 1277987"/>
              <a:gd name="connsiteX11" fmla="*/ 6410403 w 7502842"/>
              <a:gd name="connsiteY11" fmla="*/ 371096 h 1277987"/>
              <a:gd name="connsiteX12" fmla="*/ 774244 w 7502842"/>
              <a:gd name="connsiteY12" fmla="*/ 371096 h 1277987"/>
              <a:gd name="connsiteX0" fmla="*/ 704520 w 7433118"/>
              <a:gd name="connsiteY0" fmla="*/ 371096 h 1277987"/>
              <a:gd name="connsiteX1" fmla="*/ 704520 w 7433118"/>
              <a:gd name="connsiteY1" fmla="*/ 0 h 1277987"/>
              <a:gd name="connsiteX2" fmla="*/ 6340679 w 7433118"/>
              <a:gd name="connsiteY2" fmla="*/ 0 h 1277987"/>
              <a:gd name="connsiteX3" fmla="*/ 7064196 w 7433118"/>
              <a:gd name="connsiteY3" fmla="*/ 723517 h 1277987"/>
              <a:gd name="connsiteX4" fmla="*/ 7064196 w 7433118"/>
              <a:gd name="connsiteY4" fmla="*/ 723517 h 1277987"/>
              <a:gd name="connsiteX5" fmla="*/ 7433118 w 7433118"/>
              <a:gd name="connsiteY5" fmla="*/ 723517 h 1277987"/>
              <a:gd name="connsiteX6" fmla="*/ 6878648 w 7433118"/>
              <a:gd name="connsiteY6" fmla="*/ 1277987 h 1277987"/>
              <a:gd name="connsiteX7" fmla="*/ 6324178 w 7433118"/>
              <a:gd name="connsiteY7" fmla="*/ 723517 h 1277987"/>
              <a:gd name="connsiteX8" fmla="*/ 6693100 w 7433118"/>
              <a:gd name="connsiteY8" fmla="*/ 723517 h 1277987"/>
              <a:gd name="connsiteX9" fmla="*/ 6693100 w 7433118"/>
              <a:gd name="connsiteY9" fmla="*/ 723517 h 1277987"/>
              <a:gd name="connsiteX10" fmla="*/ 6340679 w 7433118"/>
              <a:gd name="connsiteY10" fmla="*/ 371096 h 1277987"/>
              <a:gd name="connsiteX11" fmla="*/ 704520 w 7433118"/>
              <a:gd name="connsiteY11" fmla="*/ 371096 h 127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3118" h="1277987">
                <a:moveTo>
                  <a:pt x="704520" y="371096"/>
                </a:moveTo>
                <a:cubicBezTo>
                  <a:pt x="-234840" y="309247"/>
                  <a:pt x="-234840" y="61849"/>
                  <a:pt x="704520" y="0"/>
                </a:cubicBezTo>
                <a:lnTo>
                  <a:pt x="6340679" y="0"/>
                </a:lnTo>
                <a:cubicBezTo>
                  <a:pt x="6740266" y="0"/>
                  <a:pt x="7064196" y="323930"/>
                  <a:pt x="7064196" y="723517"/>
                </a:cubicBezTo>
                <a:lnTo>
                  <a:pt x="7064196" y="723517"/>
                </a:lnTo>
                <a:lnTo>
                  <a:pt x="7433118" y="723517"/>
                </a:lnTo>
                <a:lnTo>
                  <a:pt x="6878648" y="1277987"/>
                </a:lnTo>
                <a:lnTo>
                  <a:pt x="6324178" y="723517"/>
                </a:lnTo>
                <a:lnTo>
                  <a:pt x="6693100" y="723517"/>
                </a:lnTo>
                <a:lnTo>
                  <a:pt x="6693100" y="723517"/>
                </a:lnTo>
                <a:cubicBezTo>
                  <a:pt x="6693100" y="528880"/>
                  <a:pt x="6535316" y="371096"/>
                  <a:pt x="6340679" y="371096"/>
                </a:cubicBezTo>
                <a:lnTo>
                  <a:pt x="704520" y="371096"/>
                </a:lnTo>
                <a:close/>
              </a:path>
            </a:pathLst>
          </a:custGeom>
          <a:gradFill>
            <a:gsLst>
              <a:gs pos="0">
                <a:schemeClr val="accent6">
                  <a:lumMod val="60000"/>
                  <a:lumOff val="4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1521394" y="3647338"/>
            <a:ext cx="2058481" cy="646331"/>
          </a:xfrm>
          <a:prstGeom prst="rect">
            <a:avLst/>
          </a:prstGeom>
          <a:noFill/>
        </p:spPr>
        <p:txBody>
          <a:bodyPr wrap="square" rtlCol="0">
            <a:spAutoFit/>
          </a:bodyPr>
          <a:lstStyle/>
          <a:p>
            <a:pPr algn="ctr"/>
            <a:r>
              <a:rPr lang="en-US" dirty="0"/>
              <a:t>Personalized medicine</a:t>
            </a:r>
          </a:p>
        </p:txBody>
      </p:sp>
      <p:sp>
        <p:nvSpPr>
          <p:cNvPr id="39" name="U-Turn Arrow 38"/>
          <p:cNvSpPr/>
          <p:nvPr/>
        </p:nvSpPr>
        <p:spPr>
          <a:xfrm rot="10800000">
            <a:off x="6201731" y="3521264"/>
            <a:ext cx="5078690" cy="1675378"/>
          </a:xfrm>
          <a:prstGeom prst="uturnArrow">
            <a:avLst>
              <a:gd name="adj1" fmla="val 14308"/>
              <a:gd name="adj2" fmla="val 25000"/>
              <a:gd name="adj3" fmla="val 20622"/>
              <a:gd name="adj4" fmla="val 43750"/>
              <a:gd name="adj5" fmla="val 49158"/>
            </a:avLst>
          </a:prstGeom>
          <a:gradFill>
            <a:gsLst>
              <a:gs pos="12000">
                <a:schemeClr val="accent6">
                  <a:lumMod val="60000"/>
                  <a:lumOff val="4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5672303" y="3637999"/>
            <a:ext cx="1829993" cy="646331"/>
          </a:xfrm>
          <a:prstGeom prst="rect">
            <a:avLst/>
          </a:prstGeom>
          <a:noFill/>
        </p:spPr>
        <p:txBody>
          <a:bodyPr wrap="square" rtlCol="0">
            <a:spAutoFit/>
          </a:bodyPr>
          <a:lstStyle/>
          <a:p>
            <a:pPr algn="ctr"/>
            <a:r>
              <a:rPr lang="en-US" dirty="0"/>
              <a:t>Predictive analytics</a:t>
            </a:r>
          </a:p>
        </p:txBody>
      </p:sp>
      <p:sp>
        <p:nvSpPr>
          <p:cNvPr id="42" name="U-Turn Arrow 41"/>
          <p:cNvSpPr/>
          <p:nvPr/>
        </p:nvSpPr>
        <p:spPr>
          <a:xfrm rot="10800000">
            <a:off x="7964918" y="3521260"/>
            <a:ext cx="3315503" cy="1675379"/>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54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7509505" y="3790423"/>
            <a:ext cx="1829993" cy="369332"/>
          </a:xfrm>
          <a:prstGeom prst="rect">
            <a:avLst/>
          </a:prstGeom>
          <a:noFill/>
        </p:spPr>
        <p:txBody>
          <a:bodyPr wrap="square" rtlCol="0">
            <a:spAutoFit/>
          </a:bodyPr>
          <a:lstStyle/>
          <a:p>
            <a:pPr algn="ctr"/>
            <a:r>
              <a:rPr lang="en-US" dirty="0"/>
              <a:t>Operations</a:t>
            </a:r>
          </a:p>
        </p:txBody>
      </p:sp>
      <p:sp>
        <p:nvSpPr>
          <p:cNvPr id="3" name="TextBox 2"/>
          <p:cNvSpPr txBox="1"/>
          <p:nvPr/>
        </p:nvSpPr>
        <p:spPr>
          <a:xfrm>
            <a:off x="11014036" y="4048451"/>
            <a:ext cx="171095" cy="369332"/>
          </a:xfrm>
          <a:prstGeom prst="rect">
            <a:avLst/>
          </a:prstGeom>
          <a:noFill/>
        </p:spPr>
        <p:txBody>
          <a:bodyPr wrap="square" rtlCol="0">
            <a:spAutoFit/>
          </a:bodyPr>
          <a:lstStyle/>
          <a:p>
            <a:r>
              <a:rPr lang="en-US" dirty="0"/>
              <a:t>D</a:t>
            </a:r>
          </a:p>
        </p:txBody>
      </p:sp>
      <p:sp>
        <p:nvSpPr>
          <p:cNvPr id="25" name="TextBox 24"/>
          <p:cNvSpPr txBox="1"/>
          <p:nvPr/>
        </p:nvSpPr>
        <p:spPr>
          <a:xfrm>
            <a:off x="11014036" y="4318533"/>
            <a:ext cx="171095" cy="369332"/>
          </a:xfrm>
          <a:prstGeom prst="rect">
            <a:avLst/>
          </a:prstGeom>
          <a:noFill/>
        </p:spPr>
        <p:txBody>
          <a:bodyPr wrap="square" rtlCol="0">
            <a:spAutoFit/>
          </a:bodyPr>
          <a:lstStyle/>
          <a:p>
            <a:r>
              <a:rPr lang="en-US" dirty="0"/>
              <a:t>A</a:t>
            </a:r>
          </a:p>
        </p:txBody>
      </p:sp>
      <p:sp>
        <p:nvSpPr>
          <p:cNvPr id="31" name="TextBox 30"/>
          <p:cNvSpPr txBox="1"/>
          <p:nvPr/>
        </p:nvSpPr>
        <p:spPr>
          <a:xfrm>
            <a:off x="10990201" y="4601798"/>
            <a:ext cx="171095" cy="461665"/>
          </a:xfrm>
          <a:prstGeom prst="rect">
            <a:avLst/>
          </a:prstGeom>
          <a:noFill/>
        </p:spPr>
        <p:txBody>
          <a:bodyPr wrap="square" rtlCol="0">
            <a:spAutoFit/>
          </a:bodyPr>
          <a:lstStyle/>
          <a:p>
            <a:r>
              <a:rPr lang="en-US" dirty="0"/>
              <a:t>T</a:t>
            </a:r>
          </a:p>
        </p:txBody>
      </p:sp>
      <p:sp>
        <p:nvSpPr>
          <p:cNvPr id="32" name="TextBox 31"/>
          <p:cNvSpPr txBox="1"/>
          <p:nvPr/>
        </p:nvSpPr>
        <p:spPr>
          <a:xfrm>
            <a:off x="10881427" y="4747984"/>
            <a:ext cx="171095" cy="369332"/>
          </a:xfrm>
          <a:prstGeom prst="rect">
            <a:avLst/>
          </a:prstGeom>
          <a:noFill/>
        </p:spPr>
        <p:txBody>
          <a:bodyPr wrap="square" rtlCol="0">
            <a:spAutoFit/>
          </a:bodyPr>
          <a:lstStyle/>
          <a:p>
            <a:r>
              <a:rPr lang="en-US" dirty="0"/>
              <a:t>A</a:t>
            </a:r>
          </a:p>
        </p:txBody>
      </p:sp>
      <p:sp>
        <p:nvSpPr>
          <p:cNvPr id="37" name="TextBox 36"/>
          <p:cNvSpPr txBox="1"/>
          <p:nvPr/>
        </p:nvSpPr>
        <p:spPr>
          <a:xfrm>
            <a:off x="9419052" y="3785837"/>
            <a:ext cx="1251554" cy="461665"/>
          </a:xfrm>
          <a:prstGeom prst="rect">
            <a:avLst/>
          </a:prstGeom>
          <a:noFill/>
        </p:spPr>
        <p:txBody>
          <a:bodyPr wrap="square" rtlCol="0">
            <a:spAutoFit/>
          </a:bodyPr>
          <a:lstStyle/>
          <a:p>
            <a:pPr algn="ctr"/>
            <a:r>
              <a:rPr lang="en-US" dirty="0"/>
              <a:t>Quality</a:t>
            </a:r>
          </a:p>
        </p:txBody>
      </p:sp>
      <p:pic>
        <p:nvPicPr>
          <p:cNvPr id="20" name="Picture 19">
            <a:extLst>
              <a:ext uri="{FF2B5EF4-FFF2-40B4-BE49-F238E27FC236}">
                <a16:creationId xmlns:a16="http://schemas.microsoft.com/office/drawing/2014/main" id="{9D842B59-8289-4814-966E-55AAF997C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23" name="Picture 1">
            <a:extLst>
              <a:ext uri="{FF2B5EF4-FFF2-40B4-BE49-F238E27FC236}">
                <a16:creationId xmlns:a16="http://schemas.microsoft.com/office/drawing/2014/main" id="{F4BAFB55-9015-4AAA-B47C-EFA5C507D3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35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85163" y="2738213"/>
            <a:ext cx="5295259" cy="783048"/>
          </a:xfrm>
          <a:prstGeom prst="rect">
            <a:avLst/>
          </a:prstGeom>
          <a:gradFill flip="none" rotWithShape="1">
            <a:gsLst>
              <a:gs pos="0">
                <a:schemeClr val="accent6">
                  <a:lumMod val="60000"/>
                  <a:lumOff val="40000"/>
                </a:schemeClr>
              </a:gs>
              <a:gs pos="100000">
                <a:schemeClr val="accent1"/>
              </a:gs>
            </a:gsLst>
            <a:lin ang="2700000" scaled="1"/>
            <a:tileRect/>
          </a:gradFill>
        </p:spPr>
        <p:txBody>
          <a:bodyPr wrap="square" rtlCol="0">
            <a:spAutoFit/>
          </a:bodyPr>
          <a:lstStyle/>
          <a:p>
            <a:endParaRPr lang="en-US" dirty="0"/>
          </a:p>
        </p:txBody>
      </p:sp>
      <p:sp>
        <p:nvSpPr>
          <p:cNvPr id="33" name="U-Turn Arrow 32"/>
          <p:cNvSpPr/>
          <p:nvPr/>
        </p:nvSpPr>
        <p:spPr>
          <a:xfrm rot="10800000">
            <a:off x="9534091" y="3521260"/>
            <a:ext cx="1746330" cy="1675377"/>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33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560355" y="217535"/>
            <a:ext cx="7973736" cy="769441"/>
          </a:xfrm>
          <a:prstGeom prst="rect">
            <a:avLst/>
          </a:prstGeom>
          <a:noFill/>
        </p:spPr>
        <p:txBody>
          <a:bodyPr wrap="square" rtlCol="0">
            <a:spAutoFit/>
          </a:bodyPr>
          <a:lstStyle/>
          <a:p>
            <a:pPr algn="ctr"/>
            <a:r>
              <a:rPr lang="en-US" sz="4400" b="1" dirty="0"/>
              <a:t>The learning cycle</a:t>
            </a:r>
          </a:p>
        </p:txBody>
      </p:sp>
      <p:sp>
        <p:nvSpPr>
          <p:cNvPr id="5" name="TextBox 4"/>
          <p:cNvSpPr txBox="1"/>
          <p:nvPr/>
        </p:nvSpPr>
        <p:spPr>
          <a:xfrm>
            <a:off x="5972879" y="2825441"/>
            <a:ext cx="3790966" cy="584775"/>
          </a:xfrm>
          <a:prstGeom prst="rect">
            <a:avLst/>
          </a:prstGeom>
          <a:noFill/>
        </p:spPr>
        <p:txBody>
          <a:bodyPr wrap="square" rtlCol="0">
            <a:spAutoFit/>
          </a:bodyPr>
          <a:lstStyle/>
          <a:p>
            <a:r>
              <a:rPr lang="en-US" sz="3200" dirty="0"/>
              <a:t>Research</a:t>
            </a:r>
          </a:p>
        </p:txBody>
      </p:sp>
      <p:sp>
        <p:nvSpPr>
          <p:cNvPr id="21" name="TextBox 20"/>
          <p:cNvSpPr txBox="1"/>
          <p:nvPr/>
        </p:nvSpPr>
        <p:spPr>
          <a:xfrm>
            <a:off x="7408677" y="2822088"/>
            <a:ext cx="3861641" cy="584775"/>
          </a:xfrm>
          <a:prstGeom prst="rect">
            <a:avLst/>
          </a:prstGeom>
          <a:noFill/>
        </p:spPr>
        <p:txBody>
          <a:bodyPr wrap="square" rtlCol="0">
            <a:spAutoFit/>
          </a:bodyPr>
          <a:lstStyle/>
          <a:p>
            <a:pPr algn="r"/>
            <a:r>
              <a:rPr lang="en-US" sz="3200" dirty="0"/>
              <a:t>Practice</a:t>
            </a:r>
          </a:p>
        </p:txBody>
      </p:sp>
      <p:graphicFrame>
        <p:nvGraphicFramePr>
          <p:cNvPr id="22" name="Diagram 21"/>
          <p:cNvGraphicFramePr/>
          <p:nvPr/>
        </p:nvGraphicFramePr>
        <p:xfrm>
          <a:off x="419225" y="2662355"/>
          <a:ext cx="4685767" cy="102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4" name="Straight Arrow Connector 33"/>
          <p:cNvCxnSpPr>
            <a:cxnSpLocks/>
          </p:cNvCxnSpPr>
          <p:nvPr/>
        </p:nvCxnSpPr>
        <p:spPr>
          <a:xfrm>
            <a:off x="5034314" y="3171850"/>
            <a:ext cx="880171" cy="0"/>
          </a:xfrm>
          <a:prstGeom prst="straightConnector1">
            <a:avLst/>
          </a:prstGeom>
          <a:noFill/>
          <a:ln w="44450">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6" name="U-Turn Arrow 35"/>
          <p:cNvSpPr/>
          <p:nvPr/>
        </p:nvSpPr>
        <p:spPr>
          <a:xfrm rot="10800000">
            <a:off x="2077215" y="4400492"/>
            <a:ext cx="6783208" cy="816470"/>
          </a:xfrm>
          <a:custGeom>
            <a:avLst/>
            <a:gdLst>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371096 w 7452115"/>
              <a:gd name="connsiteY14" fmla="*/ 2217881 h 2217881"/>
              <a:gd name="connsiteX15" fmla="*/ 0 w 7452115"/>
              <a:gd name="connsiteY15" fmla="*/ 2217881 h 2217881"/>
              <a:gd name="connsiteX0" fmla="*/ 0 w 7452115"/>
              <a:gd name="connsiteY0" fmla="*/ 2217881 h 2217881"/>
              <a:gd name="connsiteX1" fmla="*/ 0 w 7452115"/>
              <a:gd name="connsiteY1" fmla="*/ 723517 h 2217881"/>
              <a:gd name="connsiteX2" fmla="*/ 723517 w 7452115"/>
              <a:gd name="connsiteY2" fmla="*/ 0 h 2217881"/>
              <a:gd name="connsiteX3" fmla="*/ 6359676 w 7452115"/>
              <a:gd name="connsiteY3" fmla="*/ 0 h 2217881"/>
              <a:gd name="connsiteX4" fmla="*/ 7083193 w 7452115"/>
              <a:gd name="connsiteY4" fmla="*/ 723517 h 2217881"/>
              <a:gd name="connsiteX5" fmla="*/ 7083193 w 7452115"/>
              <a:gd name="connsiteY5" fmla="*/ 723517 h 2217881"/>
              <a:gd name="connsiteX6" fmla="*/ 7452115 w 7452115"/>
              <a:gd name="connsiteY6" fmla="*/ 723517 h 2217881"/>
              <a:gd name="connsiteX7" fmla="*/ 6897645 w 7452115"/>
              <a:gd name="connsiteY7" fmla="*/ 1277987 h 2217881"/>
              <a:gd name="connsiteX8" fmla="*/ 6343175 w 7452115"/>
              <a:gd name="connsiteY8" fmla="*/ 723517 h 2217881"/>
              <a:gd name="connsiteX9" fmla="*/ 6712097 w 7452115"/>
              <a:gd name="connsiteY9" fmla="*/ 723517 h 2217881"/>
              <a:gd name="connsiteX10" fmla="*/ 6712097 w 7452115"/>
              <a:gd name="connsiteY10" fmla="*/ 723517 h 2217881"/>
              <a:gd name="connsiteX11" fmla="*/ 6359676 w 7452115"/>
              <a:gd name="connsiteY11" fmla="*/ 371096 h 2217881"/>
              <a:gd name="connsiteX12" fmla="*/ 723517 w 7452115"/>
              <a:gd name="connsiteY12" fmla="*/ 371096 h 2217881"/>
              <a:gd name="connsiteX13" fmla="*/ 371096 w 7452115"/>
              <a:gd name="connsiteY13" fmla="*/ 723517 h 2217881"/>
              <a:gd name="connsiteX14" fmla="*/ 0 w 7452115"/>
              <a:gd name="connsiteY14" fmla="*/ 2217881 h 2217881"/>
              <a:gd name="connsiteX0" fmla="*/ 371096 w 7452115"/>
              <a:gd name="connsiteY0" fmla="*/ 723517 h 1277987"/>
              <a:gd name="connsiteX1" fmla="*/ 0 w 7452115"/>
              <a:gd name="connsiteY1" fmla="*/ 723517 h 1277987"/>
              <a:gd name="connsiteX2" fmla="*/ 723517 w 7452115"/>
              <a:gd name="connsiteY2" fmla="*/ 0 h 1277987"/>
              <a:gd name="connsiteX3" fmla="*/ 6359676 w 7452115"/>
              <a:gd name="connsiteY3" fmla="*/ 0 h 1277987"/>
              <a:gd name="connsiteX4" fmla="*/ 7083193 w 7452115"/>
              <a:gd name="connsiteY4" fmla="*/ 723517 h 1277987"/>
              <a:gd name="connsiteX5" fmla="*/ 7083193 w 7452115"/>
              <a:gd name="connsiteY5" fmla="*/ 723517 h 1277987"/>
              <a:gd name="connsiteX6" fmla="*/ 7452115 w 7452115"/>
              <a:gd name="connsiteY6" fmla="*/ 723517 h 1277987"/>
              <a:gd name="connsiteX7" fmla="*/ 6897645 w 7452115"/>
              <a:gd name="connsiteY7" fmla="*/ 1277987 h 1277987"/>
              <a:gd name="connsiteX8" fmla="*/ 6343175 w 7452115"/>
              <a:gd name="connsiteY8" fmla="*/ 723517 h 1277987"/>
              <a:gd name="connsiteX9" fmla="*/ 6712097 w 7452115"/>
              <a:gd name="connsiteY9" fmla="*/ 723517 h 1277987"/>
              <a:gd name="connsiteX10" fmla="*/ 6712097 w 7452115"/>
              <a:gd name="connsiteY10" fmla="*/ 723517 h 1277987"/>
              <a:gd name="connsiteX11" fmla="*/ 6359676 w 7452115"/>
              <a:gd name="connsiteY11" fmla="*/ 371096 h 1277987"/>
              <a:gd name="connsiteX12" fmla="*/ 723517 w 7452115"/>
              <a:gd name="connsiteY12" fmla="*/ 371096 h 1277987"/>
              <a:gd name="connsiteX13" fmla="*/ 371096 w 7452115"/>
              <a:gd name="connsiteY13" fmla="*/ 723517 h 1277987"/>
              <a:gd name="connsiteX0" fmla="*/ 774244 w 7502842"/>
              <a:gd name="connsiteY0" fmla="*/ 371096 h 1277987"/>
              <a:gd name="connsiteX1" fmla="*/ 50727 w 7502842"/>
              <a:gd name="connsiteY1" fmla="*/ 723517 h 1277987"/>
              <a:gd name="connsiteX2" fmla="*/ 774244 w 7502842"/>
              <a:gd name="connsiteY2" fmla="*/ 0 h 1277987"/>
              <a:gd name="connsiteX3" fmla="*/ 6410403 w 7502842"/>
              <a:gd name="connsiteY3" fmla="*/ 0 h 1277987"/>
              <a:gd name="connsiteX4" fmla="*/ 7133920 w 7502842"/>
              <a:gd name="connsiteY4" fmla="*/ 723517 h 1277987"/>
              <a:gd name="connsiteX5" fmla="*/ 7133920 w 7502842"/>
              <a:gd name="connsiteY5" fmla="*/ 723517 h 1277987"/>
              <a:gd name="connsiteX6" fmla="*/ 7502842 w 7502842"/>
              <a:gd name="connsiteY6" fmla="*/ 723517 h 1277987"/>
              <a:gd name="connsiteX7" fmla="*/ 6948372 w 7502842"/>
              <a:gd name="connsiteY7" fmla="*/ 1277987 h 1277987"/>
              <a:gd name="connsiteX8" fmla="*/ 6393902 w 7502842"/>
              <a:gd name="connsiteY8" fmla="*/ 723517 h 1277987"/>
              <a:gd name="connsiteX9" fmla="*/ 6762824 w 7502842"/>
              <a:gd name="connsiteY9" fmla="*/ 723517 h 1277987"/>
              <a:gd name="connsiteX10" fmla="*/ 6762824 w 7502842"/>
              <a:gd name="connsiteY10" fmla="*/ 723517 h 1277987"/>
              <a:gd name="connsiteX11" fmla="*/ 6410403 w 7502842"/>
              <a:gd name="connsiteY11" fmla="*/ 371096 h 1277987"/>
              <a:gd name="connsiteX12" fmla="*/ 774244 w 7502842"/>
              <a:gd name="connsiteY12" fmla="*/ 371096 h 1277987"/>
              <a:gd name="connsiteX0" fmla="*/ 704520 w 7433118"/>
              <a:gd name="connsiteY0" fmla="*/ 371096 h 1277987"/>
              <a:gd name="connsiteX1" fmla="*/ 704520 w 7433118"/>
              <a:gd name="connsiteY1" fmla="*/ 0 h 1277987"/>
              <a:gd name="connsiteX2" fmla="*/ 6340679 w 7433118"/>
              <a:gd name="connsiteY2" fmla="*/ 0 h 1277987"/>
              <a:gd name="connsiteX3" fmla="*/ 7064196 w 7433118"/>
              <a:gd name="connsiteY3" fmla="*/ 723517 h 1277987"/>
              <a:gd name="connsiteX4" fmla="*/ 7064196 w 7433118"/>
              <a:gd name="connsiteY4" fmla="*/ 723517 h 1277987"/>
              <a:gd name="connsiteX5" fmla="*/ 7433118 w 7433118"/>
              <a:gd name="connsiteY5" fmla="*/ 723517 h 1277987"/>
              <a:gd name="connsiteX6" fmla="*/ 6878648 w 7433118"/>
              <a:gd name="connsiteY6" fmla="*/ 1277987 h 1277987"/>
              <a:gd name="connsiteX7" fmla="*/ 6324178 w 7433118"/>
              <a:gd name="connsiteY7" fmla="*/ 723517 h 1277987"/>
              <a:gd name="connsiteX8" fmla="*/ 6693100 w 7433118"/>
              <a:gd name="connsiteY8" fmla="*/ 723517 h 1277987"/>
              <a:gd name="connsiteX9" fmla="*/ 6693100 w 7433118"/>
              <a:gd name="connsiteY9" fmla="*/ 723517 h 1277987"/>
              <a:gd name="connsiteX10" fmla="*/ 6340679 w 7433118"/>
              <a:gd name="connsiteY10" fmla="*/ 371096 h 1277987"/>
              <a:gd name="connsiteX11" fmla="*/ 704520 w 7433118"/>
              <a:gd name="connsiteY11" fmla="*/ 371096 h 127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3118" h="1277987">
                <a:moveTo>
                  <a:pt x="704520" y="371096"/>
                </a:moveTo>
                <a:cubicBezTo>
                  <a:pt x="-234840" y="309247"/>
                  <a:pt x="-234840" y="61849"/>
                  <a:pt x="704520" y="0"/>
                </a:cubicBezTo>
                <a:lnTo>
                  <a:pt x="6340679" y="0"/>
                </a:lnTo>
                <a:cubicBezTo>
                  <a:pt x="6740266" y="0"/>
                  <a:pt x="7064196" y="323930"/>
                  <a:pt x="7064196" y="723517"/>
                </a:cubicBezTo>
                <a:lnTo>
                  <a:pt x="7064196" y="723517"/>
                </a:lnTo>
                <a:lnTo>
                  <a:pt x="7433118" y="723517"/>
                </a:lnTo>
                <a:lnTo>
                  <a:pt x="6878648" y="1277987"/>
                </a:lnTo>
                <a:lnTo>
                  <a:pt x="6324178" y="723517"/>
                </a:lnTo>
                <a:lnTo>
                  <a:pt x="6693100" y="723517"/>
                </a:lnTo>
                <a:lnTo>
                  <a:pt x="6693100" y="723517"/>
                </a:lnTo>
                <a:cubicBezTo>
                  <a:pt x="6693100" y="528880"/>
                  <a:pt x="6535316" y="371096"/>
                  <a:pt x="6340679" y="371096"/>
                </a:cubicBezTo>
                <a:lnTo>
                  <a:pt x="704520" y="371096"/>
                </a:lnTo>
                <a:close/>
              </a:path>
            </a:pathLst>
          </a:custGeom>
          <a:gradFill>
            <a:gsLst>
              <a:gs pos="0">
                <a:schemeClr val="accent6">
                  <a:lumMod val="60000"/>
                  <a:lumOff val="4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1521394" y="3647338"/>
            <a:ext cx="2058481" cy="646331"/>
          </a:xfrm>
          <a:prstGeom prst="rect">
            <a:avLst/>
          </a:prstGeom>
          <a:noFill/>
        </p:spPr>
        <p:txBody>
          <a:bodyPr wrap="square" rtlCol="0">
            <a:spAutoFit/>
          </a:bodyPr>
          <a:lstStyle/>
          <a:p>
            <a:pPr algn="ctr"/>
            <a:r>
              <a:rPr lang="en-US" dirty="0"/>
              <a:t>Personalized medicine</a:t>
            </a:r>
          </a:p>
        </p:txBody>
      </p:sp>
      <p:sp>
        <p:nvSpPr>
          <p:cNvPr id="39" name="U-Turn Arrow 38"/>
          <p:cNvSpPr/>
          <p:nvPr/>
        </p:nvSpPr>
        <p:spPr>
          <a:xfrm rot="10800000">
            <a:off x="6201731" y="3521264"/>
            <a:ext cx="5078690" cy="1675378"/>
          </a:xfrm>
          <a:prstGeom prst="uturnArrow">
            <a:avLst>
              <a:gd name="adj1" fmla="val 14308"/>
              <a:gd name="adj2" fmla="val 25000"/>
              <a:gd name="adj3" fmla="val 20622"/>
              <a:gd name="adj4" fmla="val 43750"/>
              <a:gd name="adj5" fmla="val 49158"/>
            </a:avLst>
          </a:prstGeom>
          <a:gradFill>
            <a:gsLst>
              <a:gs pos="12000">
                <a:schemeClr val="accent6">
                  <a:lumMod val="60000"/>
                  <a:lumOff val="4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5672303" y="3637999"/>
            <a:ext cx="1829993" cy="646331"/>
          </a:xfrm>
          <a:prstGeom prst="rect">
            <a:avLst/>
          </a:prstGeom>
          <a:noFill/>
        </p:spPr>
        <p:txBody>
          <a:bodyPr wrap="square" rtlCol="0">
            <a:spAutoFit/>
          </a:bodyPr>
          <a:lstStyle/>
          <a:p>
            <a:pPr algn="ctr"/>
            <a:r>
              <a:rPr lang="en-US" dirty="0"/>
              <a:t>Predictive analytics</a:t>
            </a:r>
          </a:p>
        </p:txBody>
      </p:sp>
      <p:sp>
        <p:nvSpPr>
          <p:cNvPr id="42" name="U-Turn Arrow 41"/>
          <p:cNvSpPr/>
          <p:nvPr/>
        </p:nvSpPr>
        <p:spPr>
          <a:xfrm rot="10800000">
            <a:off x="7964918" y="3521260"/>
            <a:ext cx="3315503" cy="1675379"/>
          </a:xfrm>
          <a:prstGeom prst="uturnArrow">
            <a:avLst>
              <a:gd name="adj1" fmla="val 14307"/>
              <a:gd name="adj2" fmla="val 25000"/>
              <a:gd name="adj3" fmla="val 20622"/>
              <a:gd name="adj4" fmla="val 43750"/>
              <a:gd name="adj5" fmla="val 49158"/>
            </a:avLst>
          </a:prstGeom>
          <a:gradFill>
            <a:gsLst>
              <a:gs pos="0">
                <a:schemeClr val="accent6">
                  <a:lumMod val="60000"/>
                  <a:lumOff val="40000"/>
                </a:schemeClr>
              </a:gs>
              <a:gs pos="54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7509505" y="3790423"/>
            <a:ext cx="1829993" cy="369332"/>
          </a:xfrm>
          <a:prstGeom prst="rect">
            <a:avLst/>
          </a:prstGeom>
          <a:noFill/>
        </p:spPr>
        <p:txBody>
          <a:bodyPr wrap="square" rtlCol="0">
            <a:spAutoFit/>
          </a:bodyPr>
          <a:lstStyle/>
          <a:p>
            <a:pPr algn="ctr"/>
            <a:r>
              <a:rPr lang="en-US" dirty="0"/>
              <a:t>Operations</a:t>
            </a:r>
          </a:p>
        </p:txBody>
      </p:sp>
      <p:sp>
        <p:nvSpPr>
          <p:cNvPr id="3" name="TextBox 2"/>
          <p:cNvSpPr txBox="1"/>
          <p:nvPr/>
        </p:nvSpPr>
        <p:spPr>
          <a:xfrm>
            <a:off x="11014036" y="4048451"/>
            <a:ext cx="171095" cy="369332"/>
          </a:xfrm>
          <a:prstGeom prst="rect">
            <a:avLst/>
          </a:prstGeom>
          <a:noFill/>
        </p:spPr>
        <p:txBody>
          <a:bodyPr wrap="square" rtlCol="0">
            <a:spAutoFit/>
          </a:bodyPr>
          <a:lstStyle/>
          <a:p>
            <a:r>
              <a:rPr lang="en-US" dirty="0"/>
              <a:t>D</a:t>
            </a:r>
          </a:p>
        </p:txBody>
      </p:sp>
      <p:sp>
        <p:nvSpPr>
          <p:cNvPr id="25" name="TextBox 24"/>
          <p:cNvSpPr txBox="1"/>
          <p:nvPr/>
        </p:nvSpPr>
        <p:spPr>
          <a:xfrm>
            <a:off x="11014036" y="4318533"/>
            <a:ext cx="171095" cy="369332"/>
          </a:xfrm>
          <a:prstGeom prst="rect">
            <a:avLst/>
          </a:prstGeom>
          <a:noFill/>
        </p:spPr>
        <p:txBody>
          <a:bodyPr wrap="square" rtlCol="0">
            <a:spAutoFit/>
          </a:bodyPr>
          <a:lstStyle/>
          <a:p>
            <a:r>
              <a:rPr lang="en-US" dirty="0"/>
              <a:t>A</a:t>
            </a:r>
          </a:p>
        </p:txBody>
      </p:sp>
      <p:sp>
        <p:nvSpPr>
          <p:cNvPr id="31" name="TextBox 30"/>
          <p:cNvSpPr txBox="1"/>
          <p:nvPr/>
        </p:nvSpPr>
        <p:spPr>
          <a:xfrm>
            <a:off x="10995376" y="4605350"/>
            <a:ext cx="171095" cy="461665"/>
          </a:xfrm>
          <a:prstGeom prst="rect">
            <a:avLst/>
          </a:prstGeom>
          <a:noFill/>
        </p:spPr>
        <p:txBody>
          <a:bodyPr wrap="square" rtlCol="0">
            <a:spAutoFit/>
          </a:bodyPr>
          <a:lstStyle/>
          <a:p>
            <a:r>
              <a:rPr lang="en-US" dirty="0"/>
              <a:t>T</a:t>
            </a:r>
          </a:p>
        </p:txBody>
      </p:sp>
      <p:sp>
        <p:nvSpPr>
          <p:cNvPr id="32" name="TextBox 31"/>
          <p:cNvSpPr txBox="1"/>
          <p:nvPr/>
        </p:nvSpPr>
        <p:spPr>
          <a:xfrm>
            <a:off x="10881427" y="4747984"/>
            <a:ext cx="171095" cy="369332"/>
          </a:xfrm>
          <a:prstGeom prst="rect">
            <a:avLst/>
          </a:prstGeom>
          <a:noFill/>
        </p:spPr>
        <p:txBody>
          <a:bodyPr wrap="square" rtlCol="0">
            <a:spAutoFit/>
          </a:bodyPr>
          <a:lstStyle/>
          <a:p>
            <a:r>
              <a:rPr lang="en-US" dirty="0"/>
              <a:t>A</a:t>
            </a:r>
          </a:p>
        </p:txBody>
      </p:sp>
      <p:sp>
        <p:nvSpPr>
          <p:cNvPr id="37" name="TextBox 36"/>
          <p:cNvSpPr txBox="1"/>
          <p:nvPr/>
        </p:nvSpPr>
        <p:spPr>
          <a:xfrm>
            <a:off x="9419052" y="3785837"/>
            <a:ext cx="1251554" cy="461665"/>
          </a:xfrm>
          <a:prstGeom prst="rect">
            <a:avLst/>
          </a:prstGeom>
          <a:noFill/>
        </p:spPr>
        <p:txBody>
          <a:bodyPr wrap="square" rtlCol="0">
            <a:spAutoFit/>
          </a:bodyPr>
          <a:lstStyle/>
          <a:p>
            <a:pPr algn="ctr"/>
            <a:r>
              <a:rPr lang="en-US" dirty="0"/>
              <a:t>Quality</a:t>
            </a:r>
          </a:p>
        </p:txBody>
      </p:sp>
      <p:sp>
        <p:nvSpPr>
          <p:cNvPr id="2" name="Oval 1">
            <a:extLst>
              <a:ext uri="{FF2B5EF4-FFF2-40B4-BE49-F238E27FC236}">
                <a16:creationId xmlns:a16="http://schemas.microsoft.com/office/drawing/2014/main" id="{CB771DBD-1625-41F2-9131-796FFBABA1D0}"/>
              </a:ext>
            </a:extLst>
          </p:cNvPr>
          <p:cNvSpPr/>
          <p:nvPr/>
        </p:nvSpPr>
        <p:spPr>
          <a:xfrm>
            <a:off x="10418746" y="3806446"/>
            <a:ext cx="1525142" cy="1675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57A7336-ECEF-4A97-9DD9-C10219DE10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24" name="Picture 1">
            <a:extLst>
              <a:ext uri="{FF2B5EF4-FFF2-40B4-BE49-F238E27FC236}">
                <a16:creationId xmlns:a16="http://schemas.microsoft.com/office/drawing/2014/main" id="{C3858876-1551-4377-B547-50E780CA0B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3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1A3-9516-44EC-A238-159F99D36EE4}"/>
              </a:ext>
            </a:extLst>
          </p:cNvPr>
          <p:cNvSpPr>
            <a:spLocks noGrp="1"/>
          </p:cNvSpPr>
          <p:nvPr>
            <p:ph type="title"/>
          </p:nvPr>
        </p:nvSpPr>
        <p:spPr>
          <a:xfrm>
            <a:off x="1658092" y="377001"/>
            <a:ext cx="8875816" cy="1325563"/>
          </a:xfrm>
        </p:spPr>
        <p:txBody>
          <a:bodyPr/>
          <a:lstStyle/>
          <a:p>
            <a:r>
              <a:rPr lang="en-US" dirty="0"/>
              <a:t>Using data to inform practice - AVAIL</a:t>
            </a:r>
          </a:p>
        </p:txBody>
      </p:sp>
      <p:pic>
        <p:nvPicPr>
          <p:cNvPr id="4" name="Picture 3">
            <a:extLst>
              <a:ext uri="{FF2B5EF4-FFF2-40B4-BE49-F238E27FC236}">
                <a16:creationId xmlns:a16="http://schemas.microsoft.com/office/drawing/2014/main" id="{551A468F-ADE0-48FC-B1BD-8D4D20E0B1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5" name="Picture 1">
            <a:extLst>
              <a:ext uri="{FF2B5EF4-FFF2-40B4-BE49-F238E27FC236}">
                <a16:creationId xmlns:a16="http://schemas.microsoft.com/office/drawing/2014/main" id="{EED02BB6-349A-46F7-8A64-A01A0E629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4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D3B4-E707-E14A-BD28-223048B73E18}"/>
              </a:ext>
            </a:extLst>
          </p:cNvPr>
          <p:cNvSpPr>
            <a:spLocks noGrp="1"/>
          </p:cNvSpPr>
          <p:nvPr>
            <p:ph type="title" idx="4294967295"/>
          </p:nvPr>
        </p:nvSpPr>
        <p:spPr>
          <a:xfrm>
            <a:off x="0" y="914400"/>
            <a:ext cx="3657600" cy="2887663"/>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Research Portfolio</a:t>
            </a:r>
          </a:p>
        </p:txBody>
      </p:sp>
      <p:pic>
        <p:nvPicPr>
          <p:cNvPr id="5" name="Picture 4" descr="A screenshot of a cell phone&#10;&#10;Description automatically generated">
            <a:extLst>
              <a:ext uri="{FF2B5EF4-FFF2-40B4-BE49-F238E27FC236}">
                <a16:creationId xmlns:a16="http://schemas.microsoft.com/office/drawing/2014/main" id="{1DE40885-9545-C348-A43C-F2679E2B89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34" b="5439"/>
          <a:stretch/>
        </p:blipFill>
        <p:spPr>
          <a:xfrm>
            <a:off x="2191938" y="0"/>
            <a:ext cx="8659418" cy="6627120"/>
          </a:xfrm>
          <a:prstGeom prst="rect">
            <a:avLst/>
          </a:prstGeom>
        </p:spPr>
      </p:pic>
      <p:pic>
        <p:nvPicPr>
          <p:cNvPr id="4" name="Picture 1">
            <a:extLst>
              <a:ext uri="{FF2B5EF4-FFF2-40B4-BE49-F238E27FC236}">
                <a16:creationId xmlns:a16="http://schemas.microsoft.com/office/drawing/2014/main" id="{15515D08-A34E-43E0-A856-69E7AFFF7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7DD29BD-3848-48F8-8BF2-405A95EB2E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216886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49B1EF-13FC-451D-B8D9-1B3EF3CE4DB0}"/>
              </a:ext>
            </a:extLst>
          </p:cNvPr>
          <p:cNvPicPr>
            <a:picLocks noChangeAspect="1"/>
          </p:cNvPicPr>
          <p:nvPr/>
        </p:nvPicPr>
        <p:blipFill rotWithShape="1">
          <a:blip r:embed="rId3"/>
          <a:srcRect r="1271" b="1550"/>
          <a:stretch/>
        </p:blipFill>
        <p:spPr>
          <a:xfrm>
            <a:off x="1428749" y="394478"/>
            <a:ext cx="9033412" cy="5753816"/>
          </a:xfrm>
          <a:prstGeom prst="rect">
            <a:avLst/>
          </a:prstGeom>
        </p:spPr>
      </p:pic>
      <p:pic>
        <p:nvPicPr>
          <p:cNvPr id="3" name="Picture 2">
            <a:extLst>
              <a:ext uri="{FF2B5EF4-FFF2-40B4-BE49-F238E27FC236}">
                <a16:creationId xmlns:a16="http://schemas.microsoft.com/office/drawing/2014/main" id="{153FE26D-1576-43DC-A2A0-0A0D8BE5A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4" name="Picture 1">
            <a:extLst>
              <a:ext uri="{FF2B5EF4-FFF2-40B4-BE49-F238E27FC236}">
                <a16:creationId xmlns:a16="http://schemas.microsoft.com/office/drawing/2014/main" id="{CE452ACC-44E1-4513-8110-E5D1F2348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64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023B2-E923-4EB0-9C57-5B03A9E26379}"/>
              </a:ext>
            </a:extLst>
          </p:cNvPr>
          <p:cNvPicPr>
            <a:picLocks noChangeAspect="1"/>
          </p:cNvPicPr>
          <p:nvPr/>
        </p:nvPicPr>
        <p:blipFill>
          <a:blip r:embed="rId2"/>
          <a:stretch>
            <a:fillRect/>
          </a:stretch>
        </p:blipFill>
        <p:spPr>
          <a:xfrm>
            <a:off x="3899624" y="111814"/>
            <a:ext cx="4342788" cy="6634372"/>
          </a:xfrm>
          <a:prstGeom prst="rect">
            <a:avLst/>
          </a:prstGeom>
        </p:spPr>
      </p:pic>
      <p:sp>
        <p:nvSpPr>
          <p:cNvPr id="4" name="TextBox 3">
            <a:extLst>
              <a:ext uri="{FF2B5EF4-FFF2-40B4-BE49-F238E27FC236}">
                <a16:creationId xmlns:a16="http://schemas.microsoft.com/office/drawing/2014/main" id="{83506972-DD59-4906-876A-F29BC6A901B1}"/>
              </a:ext>
            </a:extLst>
          </p:cNvPr>
          <p:cNvSpPr txBox="1"/>
          <p:nvPr/>
        </p:nvSpPr>
        <p:spPr>
          <a:xfrm>
            <a:off x="83782" y="0"/>
            <a:ext cx="2552540" cy="830997"/>
          </a:xfrm>
          <a:prstGeom prst="rect">
            <a:avLst/>
          </a:prstGeom>
          <a:noFill/>
        </p:spPr>
        <p:txBody>
          <a:bodyPr wrap="square" rtlCol="0">
            <a:spAutoFit/>
          </a:bodyPr>
          <a:lstStyle/>
          <a:p>
            <a:r>
              <a:rPr lang="en-US" sz="1600" i="1" dirty="0"/>
              <a:t>Lindsell CJ, Stead W, Johnson KB. JAMA 2020; 323(21):2141-2142</a:t>
            </a:r>
          </a:p>
        </p:txBody>
      </p:sp>
      <p:pic>
        <p:nvPicPr>
          <p:cNvPr id="5" name="Picture 4">
            <a:extLst>
              <a:ext uri="{FF2B5EF4-FFF2-40B4-BE49-F238E27FC236}">
                <a16:creationId xmlns:a16="http://schemas.microsoft.com/office/drawing/2014/main" id="{6D7FC44C-CF60-4EE5-920A-CE5EECF29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pic>
        <p:nvPicPr>
          <p:cNvPr id="6" name="Picture 1">
            <a:extLst>
              <a:ext uri="{FF2B5EF4-FFF2-40B4-BE49-F238E27FC236}">
                <a16:creationId xmlns:a16="http://schemas.microsoft.com/office/drawing/2014/main" id="{6EF7EAB4-FACB-4DC1-A1A7-7F4D98287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259" r="-17" b="16954"/>
          <a:stretch>
            <a:fillRect/>
          </a:stretch>
        </p:blipFill>
        <p:spPr bwMode="auto">
          <a:xfrm>
            <a:off x="0" y="6253495"/>
            <a:ext cx="2191938" cy="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95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9432-9C8F-49A5-8745-5411A956DA1D}"/>
              </a:ext>
            </a:extLst>
          </p:cNvPr>
          <p:cNvSpPr>
            <a:spLocks noGrp="1"/>
          </p:cNvSpPr>
          <p:nvPr>
            <p:ph type="title"/>
          </p:nvPr>
        </p:nvSpPr>
        <p:spPr/>
        <p:txBody>
          <a:bodyPr/>
          <a:lstStyle/>
          <a:p>
            <a:r>
              <a:rPr lang="en-US"/>
              <a:t>AVAIL Program </a:t>
            </a:r>
            <a:r>
              <a:rPr lang="en-US" dirty="0"/>
              <a:t>Structure</a:t>
            </a:r>
          </a:p>
        </p:txBody>
      </p:sp>
      <p:sp>
        <p:nvSpPr>
          <p:cNvPr id="3" name="Content Placeholder 2">
            <a:extLst>
              <a:ext uri="{FF2B5EF4-FFF2-40B4-BE49-F238E27FC236}">
                <a16:creationId xmlns:a16="http://schemas.microsoft.com/office/drawing/2014/main" id="{16AAD558-54FE-43AE-AA62-DE5E721A00D7}"/>
              </a:ext>
            </a:extLst>
          </p:cNvPr>
          <p:cNvSpPr>
            <a:spLocks noGrp="1"/>
          </p:cNvSpPr>
          <p:nvPr>
            <p:ph idx="1"/>
          </p:nvPr>
        </p:nvSpPr>
        <p:spPr/>
        <p:txBody>
          <a:bodyPr>
            <a:normAutofit fontScale="70000" lnSpcReduction="20000"/>
          </a:bodyPr>
          <a:lstStyle/>
          <a:p>
            <a:pPr marL="0" indent="0" algn="ctr">
              <a:buNone/>
            </a:pPr>
            <a:r>
              <a:rPr lang="en-US" b="1" dirty="0">
                <a:solidFill>
                  <a:schemeClr val="accent1">
                    <a:lumMod val="75000"/>
                  </a:schemeClr>
                </a:solidFill>
              </a:rPr>
              <a:t>Program Mission</a:t>
            </a:r>
            <a:endParaRPr lang="en-US" dirty="0">
              <a:solidFill>
                <a:schemeClr val="accent1">
                  <a:lumMod val="75000"/>
                </a:schemeClr>
              </a:solidFill>
            </a:endParaRPr>
          </a:p>
          <a:p>
            <a:pPr marL="0" indent="0" algn="ctr">
              <a:buNone/>
            </a:pPr>
            <a:r>
              <a:rPr lang="en-US" i="1" dirty="0"/>
              <a:t>AVAIL will explore all possible artificial intelligence opportunities, evaluate and effectively implement selected options in appropriate applications to further the VUMC mission and pillar goals.</a:t>
            </a:r>
          </a:p>
          <a:p>
            <a:pPr marL="0" indent="0" algn="ctr">
              <a:buNone/>
            </a:pPr>
            <a:endParaRPr lang="en-US" b="1" dirty="0">
              <a:solidFill>
                <a:schemeClr val="accent1">
                  <a:lumMod val="75000"/>
                </a:schemeClr>
              </a:solidFill>
            </a:endParaRPr>
          </a:p>
          <a:p>
            <a:pPr marL="0" indent="0" algn="ctr">
              <a:buNone/>
            </a:pPr>
            <a:r>
              <a:rPr lang="en-US" b="1" dirty="0">
                <a:solidFill>
                  <a:schemeClr val="accent1">
                    <a:lumMod val="75000"/>
                  </a:schemeClr>
                </a:solidFill>
              </a:rPr>
              <a:t>Program Vision</a:t>
            </a:r>
            <a:endParaRPr lang="en-US" dirty="0">
              <a:solidFill>
                <a:schemeClr val="accent1">
                  <a:lumMod val="75000"/>
                </a:schemeClr>
              </a:solidFill>
            </a:endParaRPr>
          </a:p>
          <a:p>
            <a:pPr marL="0" indent="0" algn="ctr">
              <a:buNone/>
            </a:pPr>
            <a:r>
              <a:rPr lang="en-US" i="1" dirty="0"/>
              <a:t>VUMC will be regarded as an industry leader in artificial intelligence integration to augment operational efforts and improve patient experience, clinical outcomes and resource utilization to maximize the value presented to all VUMC constituents; most importantly, the patient.</a:t>
            </a:r>
          </a:p>
          <a:p>
            <a:pPr marL="0" indent="0" algn="ctr">
              <a:buNone/>
            </a:pPr>
            <a:endParaRPr lang="en-US" b="1" dirty="0">
              <a:solidFill>
                <a:schemeClr val="accent1">
                  <a:lumMod val="75000"/>
                </a:schemeClr>
              </a:solidFill>
            </a:endParaRPr>
          </a:p>
          <a:p>
            <a:pPr marL="0" indent="0" algn="ctr">
              <a:buNone/>
            </a:pPr>
            <a:r>
              <a:rPr lang="en-US" b="1" dirty="0">
                <a:solidFill>
                  <a:schemeClr val="accent1">
                    <a:lumMod val="75000"/>
                  </a:schemeClr>
                </a:solidFill>
              </a:rPr>
              <a:t>Program Scope</a:t>
            </a:r>
          </a:p>
          <a:p>
            <a:pPr marL="0" indent="0" algn="ctr">
              <a:buNone/>
            </a:pPr>
            <a:r>
              <a:rPr lang="en-US" i="1" dirty="0"/>
              <a:t>AVAIL will review all programs designed to augment human decision making processes which utilize linear regression, logistic regression or any other advanced modeling technique within the VUMC enterprise.  </a:t>
            </a:r>
          </a:p>
          <a:p>
            <a:pPr marL="0" indent="0" algn="ctr">
              <a:buNone/>
            </a:pPr>
            <a:endParaRPr lang="en-US" i="1" dirty="0"/>
          </a:p>
          <a:p>
            <a:endParaRPr lang="en-US" dirty="0"/>
          </a:p>
        </p:txBody>
      </p:sp>
      <p:sp>
        <p:nvSpPr>
          <p:cNvPr id="4" name="Rectangle 3">
            <a:extLst>
              <a:ext uri="{FF2B5EF4-FFF2-40B4-BE49-F238E27FC236}">
                <a16:creationId xmlns:a16="http://schemas.microsoft.com/office/drawing/2014/main" id="{B36D8E12-796E-4D26-9AF7-6516C8AF4CA6}"/>
              </a:ext>
            </a:extLst>
          </p:cNvPr>
          <p:cNvSpPr/>
          <p:nvPr/>
        </p:nvSpPr>
        <p:spPr>
          <a:xfrm>
            <a:off x="9649098" y="191588"/>
            <a:ext cx="2420983"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DRAFT</a:t>
            </a:r>
          </a:p>
        </p:txBody>
      </p:sp>
      <p:pic>
        <p:nvPicPr>
          <p:cNvPr id="5" name="Picture 4">
            <a:extLst>
              <a:ext uri="{FF2B5EF4-FFF2-40B4-BE49-F238E27FC236}">
                <a16:creationId xmlns:a16="http://schemas.microsoft.com/office/drawing/2014/main" id="{F703B090-8BD5-4C36-9D6A-ABA004A532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4016" y="6148293"/>
            <a:ext cx="2477984" cy="734689"/>
          </a:xfrm>
          <a:prstGeom prst="rect">
            <a:avLst/>
          </a:prstGeom>
        </p:spPr>
      </p:pic>
    </p:spTree>
    <p:extLst>
      <p:ext uri="{BB962C8B-B14F-4D97-AF65-F5344CB8AC3E}">
        <p14:creationId xmlns:p14="http://schemas.microsoft.com/office/powerpoint/2010/main" val="1013831879"/>
      </p:ext>
    </p:extLst>
  </p:cSld>
  <p:clrMapOvr>
    <a:masterClrMapping/>
  </p:clrMapOvr>
</p:sld>
</file>

<file path=ppt/theme/theme1.xml><?xml version="1.0" encoding="utf-8"?>
<a:theme xmlns:a="http://schemas.openxmlformats.org/drawingml/2006/main" name="1_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readcrumbs_AMIA_2018_v2" id="{A57F9A49-58AC-C74A-A30B-B92ADDF31D59}" vid="{08ABD706-A66F-9943-A215-FE42F10B574D}"/>
    </a:ext>
  </a:extLst>
</a:theme>
</file>

<file path=ppt/theme/theme2.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readcrumbs_AMIA_2018_v2" id="{A57F9A49-58AC-C74A-A30B-B92ADDF31D59}" vid="{C6DE7B30-CD1A-194C-94FA-157F5CD2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AMIA Template</Template>
  <TotalTime>111</TotalTime>
  <Words>1161</Words>
  <Application>Microsoft Office PowerPoint</Application>
  <PresentationFormat>Widescreen</PresentationFormat>
  <Paragraphs>295</Paragraphs>
  <Slides>24</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Century Gothic</vt:lpstr>
      <vt:lpstr>Roboto Light</vt:lpstr>
      <vt:lpstr>Roboto Regular</vt:lpstr>
      <vt:lpstr>Wingdings</vt:lpstr>
      <vt:lpstr>1_JPA Master PowerPoint</vt:lpstr>
      <vt:lpstr>JPA Master PowerPoint</vt:lpstr>
      <vt:lpstr>Office Theme</vt:lpstr>
      <vt:lpstr>The Vanderbilt LHS Platform:  Learning from what we do, doing what we learn</vt:lpstr>
      <vt:lpstr>PowerPoint Presentation</vt:lpstr>
      <vt:lpstr>PowerPoint Presentation</vt:lpstr>
      <vt:lpstr>PowerPoint Presentation</vt:lpstr>
      <vt:lpstr>Using data to inform practice - AVAIL</vt:lpstr>
      <vt:lpstr>Research Portfolio</vt:lpstr>
      <vt:lpstr>PowerPoint Presentation</vt:lpstr>
      <vt:lpstr>PowerPoint Presentation</vt:lpstr>
      <vt:lpstr>AVAIL Program Structure</vt:lpstr>
      <vt:lpstr>AVAIL Program Leadership</vt:lpstr>
      <vt:lpstr>Project Progression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Cluster Multiple Cross Over Design</vt:lpstr>
      <vt:lpstr>SALT-ED: Non-critically ill ED adults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Design to Deployment: A Learning Health System Pipeline Example </dc:title>
  <dc:creator>Johnson, Kevin B</dc:creator>
  <cp:lastModifiedBy>Lindsell, Christopher John</cp:lastModifiedBy>
  <cp:revision>17</cp:revision>
  <cp:lastPrinted>2019-11-15T14:49:50Z</cp:lastPrinted>
  <dcterms:created xsi:type="dcterms:W3CDTF">2019-11-15T14:40:24Z</dcterms:created>
  <dcterms:modified xsi:type="dcterms:W3CDTF">2020-09-11T18:13:12Z</dcterms:modified>
</cp:coreProperties>
</file>