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994" r:id="rId3"/>
    <p:sldId id="992" r:id="rId4"/>
    <p:sldId id="911" r:id="rId5"/>
    <p:sldId id="979" r:id="rId6"/>
    <p:sldId id="985" r:id="rId7"/>
    <p:sldId id="280" r:id="rId8"/>
    <p:sldId id="983" r:id="rId9"/>
    <p:sldId id="912" r:id="rId10"/>
    <p:sldId id="984" r:id="rId11"/>
    <p:sldId id="987" r:id="rId12"/>
    <p:sldId id="995"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808000"/>
    <a:srgbClr val="996633"/>
    <a:srgbClr val="663300"/>
    <a:srgbClr val="003366"/>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83" autoAdjust="0"/>
  </p:normalViewPr>
  <p:slideViewPr>
    <p:cSldViewPr snapToGrid="0">
      <p:cViewPr varScale="1">
        <p:scale>
          <a:sx n="68" d="100"/>
          <a:sy n="68" d="100"/>
        </p:scale>
        <p:origin x="780"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B9D1F0F-42F8-499C-A33B-53A6D1316719}" type="datetimeFigureOut">
              <a:rPr lang="en-US" smtClean="0"/>
              <a:t>7/26/2020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6C8B1F9-7F08-46FF-A480-A1BAB7383781}" type="slidenum">
              <a:rPr lang="en-US" smtClean="0"/>
              <a:t>‹#›</a:t>
            </a:fld>
            <a:endParaRPr lang="en-US"/>
          </a:p>
        </p:txBody>
      </p:sp>
    </p:spTree>
    <p:extLst>
      <p:ext uri="{BB962C8B-B14F-4D97-AF65-F5344CB8AC3E}">
        <p14:creationId xmlns:p14="http://schemas.microsoft.com/office/powerpoint/2010/main" val="202435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a:extLst>
              <a:ext uri="{FF2B5EF4-FFF2-40B4-BE49-F238E27FC236}">
                <a16:creationId xmlns:a16="http://schemas.microsoft.com/office/drawing/2014/main" id="{539980E8-8388-4E58-B4E3-0EFBA375CECE}"/>
              </a:ext>
            </a:extLst>
          </p:cNvPr>
          <p:cNvSpPr>
            <a:spLocks noGrp="1" noRot="1" noChangeAspect="1" noTextEdit="1"/>
          </p:cNvSpPr>
          <p:nvPr>
            <p:ph type="sldImg"/>
          </p:nvPr>
        </p:nvSpPr>
        <p:spPr>
          <a:ln/>
        </p:spPr>
      </p:sp>
      <p:sp>
        <p:nvSpPr>
          <p:cNvPr id="278531" name="Notes Placeholder 2">
            <a:extLst>
              <a:ext uri="{FF2B5EF4-FFF2-40B4-BE49-F238E27FC236}">
                <a16:creationId xmlns:a16="http://schemas.microsoft.com/office/drawing/2014/main" id="{E12C157F-EE70-41BD-BEAB-A02938C50F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Georgia" panose="02040502050405020303" pitchFamily="18" charset="0"/>
              </a:rPr>
              <a:t>Even if the data are in electronic format, it is still very challenging to review </a:t>
            </a:r>
            <a:r>
              <a:rPr lang="en-US" altLang="en-US" u="sng">
                <a:latin typeface="Georgia" panose="02040502050405020303" pitchFamily="18" charset="0"/>
              </a:rPr>
              <a:t>non-standard </a:t>
            </a:r>
            <a:r>
              <a:rPr lang="en-US" altLang="en-US">
                <a:latin typeface="Georgia" panose="02040502050405020303" pitchFamily="18" charset="0"/>
              </a:rPr>
              <a:t>data.</a:t>
            </a:r>
          </a:p>
        </p:txBody>
      </p:sp>
      <p:sp>
        <p:nvSpPr>
          <p:cNvPr id="278532" name="Slide Number Placeholder 3">
            <a:extLst>
              <a:ext uri="{FF2B5EF4-FFF2-40B4-BE49-F238E27FC236}">
                <a16:creationId xmlns:a16="http://schemas.microsoft.com/office/drawing/2014/main" id="{C0AA325B-8807-4E4A-9615-38674762AE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65610" indent="-294465" eaLnBrk="0" hangingPunct="0">
              <a:defRPr>
                <a:solidFill>
                  <a:schemeClr val="tx1"/>
                </a:solidFill>
                <a:latin typeface="Arial" panose="020B0604020202020204" pitchFamily="34" charset="0"/>
                <a:ea typeface="MS PGothic" panose="020B0600070205080204" pitchFamily="34" charset="-128"/>
              </a:defRPr>
            </a:lvl2pPr>
            <a:lvl3pPr marL="1177862" indent="-235572" eaLnBrk="0" hangingPunct="0">
              <a:defRPr>
                <a:solidFill>
                  <a:schemeClr val="tx1"/>
                </a:solidFill>
                <a:latin typeface="Arial" panose="020B0604020202020204" pitchFamily="34" charset="0"/>
                <a:ea typeface="MS PGothic" panose="020B0600070205080204" pitchFamily="34" charset="-128"/>
              </a:defRPr>
            </a:lvl3pPr>
            <a:lvl4pPr marL="1649006" indent="-235572" eaLnBrk="0" hangingPunct="0">
              <a:defRPr>
                <a:solidFill>
                  <a:schemeClr val="tx1"/>
                </a:solidFill>
                <a:latin typeface="Arial" panose="020B0604020202020204" pitchFamily="34" charset="0"/>
                <a:ea typeface="MS PGothic" panose="020B0600070205080204" pitchFamily="34" charset="-128"/>
              </a:defRPr>
            </a:lvl4pPr>
            <a:lvl5pPr marL="2120151" indent="-235572" eaLnBrk="0" hangingPunct="0">
              <a:defRPr>
                <a:solidFill>
                  <a:schemeClr val="tx1"/>
                </a:solidFill>
                <a:latin typeface="Arial" panose="020B0604020202020204" pitchFamily="34" charset="0"/>
                <a:ea typeface="MS PGothic" panose="020B0600070205080204" pitchFamily="34" charset="-128"/>
              </a:defRPr>
            </a:lvl5pPr>
            <a:lvl6pPr marL="2591295" indent="-23557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62440" indent="-23557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533585" indent="-23557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4004729" indent="-235572"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15244F7-AC61-4250-8969-A8EC9618788C}" type="slidenum">
              <a:rPr lang="en-US" altLang="en-US">
                <a:latin typeface="Georgia" panose="02040502050405020303" pitchFamily="18" charset="0"/>
              </a:rPr>
              <a:pPr eaLnBrk="1" hangingPunct="1"/>
              <a:t>5</a:t>
            </a:fld>
            <a:endParaRPr lang="en-US" altLang="en-US">
              <a:latin typeface="Georgia" panose="02040502050405020303"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8B1F9-7F08-46FF-A480-A1BAB7383781}" type="slidenum">
              <a:rPr lang="en-US" smtClean="0"/>
              <a:t>6</a:t>
            </a:fld>
            <a:endParaRPr lang="en-US"/>
          </a:p>
        </p:txBody>
      </p:sp>
    </p:spTree>
    <p:extLst>
      <p:ext uri="{BB962C8B-B14F-4D97-AF65-F5344CB8AC3E}">
        <p14:creationId xmlns:p14="http://schemas.microsoft.com/office/powerpoint/2010/main" val="397575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D44546C0-F36A-412C-BEF9-CE9881F0D946}"/>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9176AFDC-7B29-4CED-ACA7-3E6C445CA144}"/>
              </a:ext>
            </a:extLst>
          </p:cNvPr>
          <p:cNvSpPr>
            <a:spLocks noGrp="1"/>
          </p:cNvSpPr>
          <p:nvPr>
            <p:ph type="body" idx="1"/>
          </p:nvPr>
        </p:nvSpPr>
        <p:spPr>
          <a:xfrm>
            <a:off x="1284036" y="7209241"/>
            <a:ext cx="7059729" cy="68294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641" tIns="68322" rIns="136641" bIns="68322"/>
          <a:lstStyle/>
          <a:p>
            <a:pPr eaLnBrk="1" hangingPunct="1"/>
            <a:endParaRPr lang="en-US" altLang="en-US">
              <a:latin typeface="Arial" panose="020B0604020202020204" pitchFamily="34" charset="0"/>
            </a:endParaRPr>
          </a:p>
        </p:txBody>
      </p:sp>
      <p:sp>
        <p:nvSpPr>
          <p:cNvPr id="40964" name="Slide Number Placeholder 3">
            <a:extLst>
              <a:ext uri="{FF2B5EF4-FFF2-40B4-BE49-F238E27FC236}">
                <a16:creationId xmlns:a16="http://schemas.microsoft.com/office/drawing/2014/main" id="{D439E4DD-B6DD-49E0-AFCB-8C747358BAB6}"/>
              </a:ext>
            </a:extLst>
          </p:cNvPr>
          <p:cNvSpPr txBox="1">
            <a:spLocks noGrp="1"/>
          </p:cNvSpPr>
          <p:nvPr/>
        </p:nvSpPr>
        <p:spPr bwMode="auto">
          <a:xfrm>
            <a:off x="5455096" y="14420112"/>
            <a:ext cx="4172704" cy="757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6641" tIns="68322" rIns="136641" bIns="68322" anchor="b"/>
          <a:lstStyle>
            <a:lvl1pPr defTabSz="903288">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defTabSz="903288">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defTabSz="903288">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defTabSz="903288">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defTabSz="903288">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pPr>
            <a:fld id="{94C2A635-EF87-4E7C-9DF3-940BC3FBE86C}" type="slidenum">
              <a:rPr lang="en-US" altLang="en-US" sz="1600"/>
              <a:pPr algn="r" eaLnBrk="1" hangingPunct="1">
                <a:spcBef>
                  <a:spcPct val="0"/>
                </a:spcBef>
              </a:pPr>
              <a:t>7</a:t>
            </a:fld>
            <a:endParaRPr lang="en-US" altLang="en-US" sz="16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2A467-1680-46F9-9553-8388213F6E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F63709-5BB8-41C8-B28B-28BBB58B27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C6A206-2390-4799-A49B-316AB45C8683}"/>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7D13A8BC-4223-4BC9-9637-4303B5772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77D44-90D8-4C35-9B87-E1943B6C1D4A}"/>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411247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2E6D-3BB4-441F-A3C6-F8796AD96D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E3CA08-FF1A-448B-A092-ED0BCE7EAF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055BB-C16D-4D6D-A09E-3E56FEDCF015}"/>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D1246F65-0156-4A15-9210-464D3CDD6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E5A31-B975-4045-BEEB-C8DE710F47AD}"/>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225057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A5843F-2E16-4170-87C9-B44B01C72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F19906-D1CC-4DE5-8471-0CAFB19ED0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DBD159-7DFC-4201-B692-2878710168A3}"/>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40AF72F3-A6ED-4BD1-BB82-8873A85B8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6FC29-402F-441D-8ACD-3B8A173DD701}"/>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206986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1537-0C13-4EFA-97E0-0E2B2CCEAB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F92B3-E020-4918-8930-37272B4C93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11A22-5CE1-4CF7-A610-4AE01F0BFE91}"/>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70605C76-DE85-4F60-B07A-D02805553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B39FF-259A-4648-A8CD-B553EACA1C27}"/>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265595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14FD6-4FC2-4B39-BA39-DE65A0C531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430AB1-204B-456B-A1DD-5CED1E6B2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5101A-917D-4693-8E3A-2AAB56B4BF4D}"/>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918B7903-1FF8-41DB-8267-29148EC4A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AE9F9-F567-4F54-B704-F5E3E6DB3FD8}"/>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398669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ECDE-6423-41E0-82C6-86ED7B2A2C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65C77-10A1-4626-AF93-729542096A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05CCB7-C1CC-413D-AAC3-1E70EFB813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F0D406-B831-4DEE-BD81-19F722361C94}"/>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6" name="Footer Placeholder 5">
            <a:extLst>
              <a:ext uri="{FF2B5EF4-FFF2-40B4-BE49-F238E27FC236}">
                <a16:creationId xmlns:a16="http://schemas.microsoft.com/office/drawing/2014/main" id="{92B91A3A-A8C3-4468-8D07-8C6BB51A6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37D844-1AEF-4217-A948-9C8AC7504F85}"/>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189732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971B-CE79-40DB-9655-F7C8FFE4E7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94EEF-9B6B-4C17-9DA6-21C5F1910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3277EF-1966-47BF-9049-476B6BA1E1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CFC83-33A1-4FB7-916A-96C0295ED5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8E47BF-2B95-47C0-ACE2-B3D8E3AF0B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4FC393-7B55-4916-B824-FC6E03D2B0F9}"/>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8" name="Footer Placeholder 7">
            <a:extLst>
              <a:ext uri="{FF2B5EF4-FFF2-40B4-BE49-F238E27FC236}">
                <a16:creationId xmlns:a16="http://schemas.microsoft.com/office/drawing/2014/main" id="{554AADDF-34AF-408E-996E-8354B17CA0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4D268A-03D7-4851-94BF-E4289D8F71EF}"/>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311979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72AC-6798-4C59-A690-A9A86D6C5A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334C60-FF76-4F79-8DCA-29488A205C51}"/>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4" name="Footer Placeholder 3">
            <a:extLst>
              <a:ext uri="{FF2B5EF4-FFF2-40B4-BE49-F238E27FC236}">
                <a16:creationId xmlns:a16="http://schemas.microsoft.com/office/drawing/2014/main" id="{20C09B02-87F4-4D4C-83C8-4FA2DA2DB0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1F2459-F3F2-481C-9E57-8B8B8ABCA022}"/>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191377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81958-F610-4C0E-A183-4C570589C1FA}"/>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3" name="Footer Placeholder 2">
            <a:extLst>
              <a:ext uri="{FF2B5EF4-FFF2-40B4-BE49-F238E27FC236}">
                <a16:creationId xmlns:a16="http://schemas.microsoft.com/office/drawing/2014/main" id="{FA8E1F6D-2E05-411A-8AD4-28DBB08B90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62AB62-CEDE-42A3-8C87-794F1233E4DD}"/>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82347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DB90-C8F2-4823-B22D-C01583FA2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A9AD62-0A86-467E-865B-DB5692E5B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A8750A-B7B0-4A2B-A41A-63FEAA7DA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9C6A0E-23E5-4BCC-80FB-BD1B9A324402}"/>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6" name="Footer Placeholder 5">
            <a:extLst>
              <a:ext uri="{FF2B5EF4-FFF2-40B4-BE49-F238E27FC236}">
                <a16:creationId xmlns:a16="http://schemas.microsoft.com/office/drawing/2014/main" id="{1314913A-CB84-4A11-A3F0-EE9A862B0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450F38-3076-4210-B727-4CB41A19C696}"/>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423756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C4ED-4ACA-47E9-A110-3CE88F952D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6D487C-35FF-4515-88C0-6A68C0EBA1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27146A-BA09-4F04-8C0C-16B01C721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03D3B-0416-45BB-B999-42D3A87EE26E}"/>
              </a:ext>
            </a:extLst>
          </p:cNvPr>
          <p:cNvSpPr>
            <a:spLocks noGrp="1"/>
          </p:cNvSpPr>
          <p:nvPr>
            <p:ph type="dt" sz="half" idx="10"/>
          </p:nvPr>
        </p:nvSpPr>
        <p:spPr/>
        <p:txBody>
          <a:bodyPr/>
          <a:lstStyle/>
          <a:p>
            <a:fld id="{F173219D-428B-4CB8-879C-DF4BCE96DEE4}" type="datetimeFigureOut">
              <a:rPr lang="en-US" smtClean="0"/>
              <a:t>7/26/2020</a:t>
            </a:fld>
            <a:endParaRPr lang="en-US"/>
          </a:p>
        </p:txBody>
      </p:sp>
      <p:sp>
        <p:nvSpPr>
          <p:cNvPr id="6" name="Footer Placeholder 5">
            <a:extLst>
              <a:ext uri="{FF2B5EF4-FFF2-40B4-BE49-F238E27FC236}">
                <a16:creationId xmlns:a16="http://schemas.microsoft.com/office/drawing/2014/main" id="{447B93ED-B801-4FA4-97C0-468C3B9AF0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B5CE12-851A-414B-8586-E8D0CA0D7C8C}"/>
              </a:ext>
            </a:extLst>
          </p:cNvPr>
          <p:cNvSpPr>
            <a:spLocks noGrp="1"/>
          </p:cNvSpPr>
          <p:nvPr>
            <p:ph type="sldNum" sz="quarter" idx="12"/>
          </p:nvPr>
        </p:nvSpPr>
        <p:spPr/>
        <p:txBody>
          <a:bodyPr/>
          <a:lstStyle/>
          <a:p>
            <a:fld id="{A8A01DF7-CF2F-423E-8951-F96605767A40}" type="slidenum">
              <a:rPr lang="en-US" smtClean="0"/>
              <a:t>‹#›</a:t>
            </a:fld>
            <a:endParaRPr lang="en-US"/>
          </a:p>
        </p:txBody>
      </p:sp>
    </p:spTree>
    <p:extLst>
      <p:ext uri="{BB962C8B-B14F-4D97-AF65-F5344CB8AC3E}">
        <p14:creationId xmlns:p14="http://schemas.microsoft.com/office/powerpoint/2010/main" val="33546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DB620-C2B2-40AB-A8E5-A9CBDC653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144572-461B-4EE9-BB88-4E0E847C30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CA3A2-D2EE-4756-91FD-69A512B357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3219D-428B-4CB8-879C-DF4BCE96DEE4}" type="datetimeFigureOut">
              <a:rPr lang="en-US" smtClean="0"/>
              <a:t>7/26/2020</a:t>
            </a:fld>
            <a:endParaRPr lang="en-US"/>
          </a:p>
        </p:txBody>
      </p:sp>
      <p:sp>
        <p:nvSpPr>
          <p:cNvPr id="5" name="Footer Placeholder 4">
            <a:extLst>
              <a:ext uri="{FF2B5EF4-FFF2-40B4-BE49-F238E27FC236}">
                <a16:creationId xmlns:a16="http://schemas.microsoft.com/office/drawing/2014/main" id="{526D748D-5F73-4303-A4E4-FEE0ED973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18D968-8667-4423-B89D-0910C1826D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01DF7-CF2F-423E-8951-F96605767A40}" type="slidenum">
              <a:rPr lang="en-US" smtClean="0"/>
              <a:t>‹#›</a:t>
            </a:fld>
            <a:endParaRPr lang="en-US"/>
          </a:p>
        </p:txBody>
      </p:sp>
    </p:spTree>
    <p:extLst>
      <p:ext uri="{BB962C8B-B14F-4D97-AF65-F5344CB8AC3E}">
        <p14:creationId xmlns:p14="http://schemas.microsoft.com/office/powerpoint/2010/main" val="298929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isc.org/standards/therapeutic-areas/covid-19" TargetMode="External"/><Relationship Id="rId2" Type="http://schemas.openxmlformats.org/officeDocument/2006/relationships/hyperlink" Target="https://media.tghn.org/medialibrary/2020/03/ISARIC_COVID-19_CRF_V1.3_24Feb202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echcrunch.com/2020/04/01/an-eu-coalition-of-techies-is-backing-a-privacy-preserving-standard-for-covid-19-contacts-tracing/" TargetMode="External"/><Relationship Id="rId2" Type="http://schemas.openxmlformats.org/officeDocument/2006/relationships/hyperlink" Target="https://eng.isciii.es/eng.isciii.es/Paginas/Inicio.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reventepidemics.org/"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cdisc.org/standards/therapeutic-areas/ebola" TargetMode="External"/><Relationship Id="rId3" Type="http://schemas.openxmlformats.org/officeDocument/2006/relationships/hyperlink" Target="http://www.who.int/en/" TargetMode="External"/><Relationship Id="rId7" Type="http://schemas.openxmlformats.org/officeDocument/2006/relationships/hyperlink" Target="https://www.cdisc.org/" TargetMode="External"/><Relationship Id="rId2" Type="http://schemas.openxmlformats.org/officeDocument/2006/relationships/hyperlink" Target="https://isaric.tghn.org/site_media/media/medialibrary/2017/05/Ebola_Infection_Data_Forms.pdf" TargetMode="External"/><Relationship Id="rId1" Type="http://schemas.openxmlformats.org/officeDocument/2006/relationships/slideLayout" Target="../slideLayouts/slideLayout2.xml"/><Relationship Id="rId6" Type="http://schemas.openxmlformats.org/officeDocument/2006/relationships/hyperlink" Target="https://www.cdisc.org/standards/foundational/cdash" TargetMode="External"/><Relationship Id="rId11" Type="http://schemas.openxmlformats.org/officeDocument/2006/relationships/image" Target="../media/image9.png"/><Relationship Id="rId5" Type="http://schemas.openxmlformats.org/officeDocument/2006/relationships/hyperlink" Target="https://isaric.tghn.org/site_media/media/medialibrary/2017/05/Ebola_Infection_Forms_with_CDASH_Annotation.pdf" TargetMode="External"/><Relationship Id="rId10" Type="http://schemas.openxmlformats.org/officeDocument/2006/relationships/image" Target="../media/image8.png"/><Relationship Id="rId4" Type="http://schemas.openxmlformats.org/officeDocument/2006/relationships/hyperlink" Target="https://www.iddo.org/" TargetMode="External"/><Relationship Id="rId9" Type="http://schemas.openxmlformats.org/officeDocument/2006/relationships/hyperlink" Target="https://isaric.tghn.org/protocols/ebola-data-too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E7E32-25B8-45E2-8238-6ED4224661BB}"/>
              </a:ext>
            </a:extLst>
          </p:cNvPr>
          <p:cNvSpPr>
            <a:spLocks noGrp="1"/>
          </p:cNvSpPr>
          <p:nvPr>
            <p:ph type="ctrTitle"/>
          </p:nvPr>
        </p:nvSpPr>
        <p:spPr>
          <a:xfrm>
            <a:off x="1513398" y="2370718"/>
            <a:ext cx="9144000" cy="2387600"/>
          </a:xfrm>
        </p:spPr>
        <p:txBody>
          <a:bodyPr>
            <a:normAutofit fontScale="90000"/>
          </a:bodyPr>
          <a:lstStyle/>
          <a:p>
            <a:r>
              <a:rPr lang="en-US" sz="4000" b="1" dirty="0">
                <a:solidFill>
                  <a:srgbClr val="008080"/>
                </a:solidFill>
              </a:rPr>
              <a:t>Global Standards as an Essential Foundation </a:t>
            </a:r>
            <a:br>
              <a:rPr lang="en-US" sz="4000" b="1" dirty="0">
                <a:solidFill>
                  <a:srgbClr val="008080"/>
                </a:solidFill>
              </a:rPr>
            </a:br>
            <a:r>
              <a:rPr lang="en-US" sz="4000" b="1" dirty="0">
                <a:solidFill>
                  <a:srgbClr val="008080"/>
                </a:solidFill>
              </a:rPr>
              <a:t>for a Systems Approach</a:t>
            </a:r>
            <a:br>
              <a:rPr lang="en-US" sz="4000" dirty="0">
                <a:solidFill>
                  <a:srgbClr val="008080"/>
                </a:solidFill>
              </a:rPr>
            </a:br>
            <a:br>
              <a:rPr lang="en-US" sz="4000" dirty="0">
                <a:solidFill>
                  <a:srgbClr val="008080"/>
                </a:solidFill>
              </a:rPr>
            </a:br>
            <a:br>
              <a:rPr lang="en-US" sz="4000" dirty="0">
                <a:solidFill>
                  <a:srgbClr val="008080"/>
                </a:solidFill>
              </a:rPr>
            </a:br>
            <a:r>
              <a:rPr lang="en-US" sz="4000" dirty="0">
                <a:solidFill>
                  <a:srgbClr val="008080"/>
                </a:solidFill>
              </a:rPr>
              <a:t>LHS Collaboratory</a:t>
            </a:r>
            <a:br>
              <a:rPr lang="en-US" sz="4000" dirty="0">
                <a:solidFill>
                  <a:srgbClr val="008080"/>
                </a:solidFill>
              </a:rPr>
            </a:br>
            <a:r>
              <a:rPr lang="en-US" sz="4000" dirty="0">
                <a:solidFill>
                  <a:srgbClr val="008080"/>
                </a:solidFill>
              </a:rPr>
              <a:t>29 July 2020</a:t>
            </a:r>
          </a:p>
        </p:txBody>
      </p:sp>
      <p:sp>
        <p:nvSpPr>
          <p:cNvPr id="3" name="Subtitle 2">
            <a:extLst>
              <a:ext uri="{FF2B5EF4-FFF2-40B4-BE49-F238E27FC236}">
                <a16:creationId xmlns:a16="http://schemas.microsoft.com/office/drawing/2014/main" id="{E12F4AE6-08DC-4F89-A319-F1127230D8B3}"/>
              </a:ext>
            </a:extLst>
          </p:cNvPr>
          <p:cNvSpPr>
            <a:spLocks noGrp="1"/>
          </p:cNvSpPr>
          <p:nvPr>
            <p:ph type="subTitle" idx="1"/>
          </p:nvPr>
        </p:nvSpPr>
        <p:spPr>
          <a:xfrm>
            <a:off x="1524000" y="4627756"/>
            <a:ext cx="9144000" cy="1655762"/>
          </a:xfrm>
        </p:spPr>
        <p:txBody>
          <a:bodyPr>
            <a:normAutofit fontScale="77500" lnSpcReduction="20000"/>
          </a:bodyPr>
          <a:lstStyle/>
          <a:p>
            <a:endParaRPr lang="en-US" dirty="0"/>
          </a:p>
          <a:p>
            <a:r>
              <a:rPr lang="en-US" i="1" dirty="0"/>
              <a:t>Rebecca D. Kush, PhD</a:t>
            </a:r>
          </a:p>
          <a:p>
            <a:r>
              <a:rPr lang="en-US" i="1" dirty="0"/>
              <a:t>Chief Scientific Officer, </a:t>
            </a:r>
            <a:r>
              <a:rPr lang="en-US" i="1" dirty="0" err="1"/>
              <a:t>Elligo</a:t>
            </a:r>
            <a:r>
              <a:rPr lang="en-US" i="1" dirty="0"/>
              <a:t> Health Research</a:t>
            </a:r>
          </a:p>
          <a:p>
            <a:r>
              <a:rPr lang="en-US" i="1" dirty="0"/>
              <a:t>President, Catalysis</a:t>
            </a:r>
          </a:p>
          <a:p>
            <a:r>
              <a:rPr lang="en-US" i="1" dirty="0"/>
              <a:t>Founder and President Emeritus, CDISC</a:t>
            </a:r>
          </a:p>
        </p:txBody>
      </p:sp>
    </p:spTree>
    <p:extLst>
      <p:ext uri="{BB962C8B-B14F-4D97-AF65-F5344CB8AC3E}">
        <p14:creationId xmlns:p14="http://schemas.microsoft.com/office/powerpoint/2010/main" val="133210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80BF-AE67-4492-86F4-53C08EBCA64F}"/>
              </a:ext>
            </a:extLst>
          </p:cNvPr>
          <p:cNvSpPr>
            <a:spLocks noGrp="1"/>
          </p:cNvSpPr>
          <p:nvPr>
            <p:ph type="title"/>
          </p:nvPr>
        </p:nvSpPr>
        <p:spPr>
          <a:xfrm>
            <a:off x="413468" y="-247126"/>
            <a:ext cx="11243144" cy="1325563"/>
          </a:xfrm>
        </p:spPr>
        <p:txBody>
          <a:bodyPr>
            <a:normAutofit/>
          </a:bodyPr>
          <a:lstStyle/>
          <a:p>
            <a:r>
              <a:rPr lang="en-US" sz="3200" b="1" dirty="0">
                <a:solidFill>
                  <a:srgbClr val="008080"/>
                </a:solidFill>
              </a:rPr>
              <a:t>COVID-19 Therapeutic Area Standard for Research and Public Health</a:t>
            </a:r>
          </a:p>
        </p:txBody>
      </p:sp>
      <p:sp>
        <p:nvSpPr>
          <p:cNvPr id="3" name="Content Placeholder 2">
            <a:extLst>
              <a:ext uri="{FF2B5EF4-FFF2-40B4-BE49-F238E27FC236}">
                <a16:creationId xmlns:a16="http://schemas.microsoft.com/office/drawing/2014/main" id="{D7796343-8B6F-4665-83F1-2714ACF8D4EE}"/>
              </a:ext>
            </a:extLst>
          </p:cNvPr>
          <p:cNvSpPr>
            <a:spLocks noGrp="1"/>
          </p:cNvSpPr>
          <p:nvPr>
            <p:ph idx="1"/>
          </p:nvPr>
        </p:nvSpPr>
        <p:spPr>
          <a:xfrm>
            <a:off x="652007" y="2075290"/>
            <a:ext cx="10742211" cy="4595854"/>
          </a:xfrm>
        </p:spPr>
        <p:txBody>
          <a:bodyPr>
            <a:normAutofit fontScale="92500" lnSpcReduction="10000"/>
          </a:bodyPr>
          <a:lstStyle/>
          <a:p>
            <a:pPr marL="0" indent="0">
              <a:buNone/>
            </a:pPr>
            <a:r>
              <a:rPr lang="en-US" sz="2600" b="1" dirty="0">
                <a:solidFill>
                  <a:srgbClr val="0070C0"/>
                </a:solidFill>
              </a:rPr>
              <a:t>Interim User Guide - COVID-19</a:t>
            </a:r>
          </a:p>
          <a:p>
            <a:r>
              <a:rPr lang="en-US" sz="2600" dirty="0"/>
              <a:t>The Interim User Guide for COVID-19 describes the most common biomedical concepts relevant to COVID-19, and the necessary metadata to represent such data </a:t>
            </a:r>
          </a:p>
          <a:p>
            <a:pPr marL="0" indent="0">
              <a:buNone/>
            </a:pPr>
            <a:r>
              <a:rPr lang="en-US" sz="2600" b="1" dirty="0">
                <a:solidFill>
                  <a:schemeClr val="accent1"/>
                </a:solidFill>
              </a:rPr>
              <a:t>Resources for Public Health Researchers</a:t>
            </a:r>
            <a:endParaRPr lang="en-US" sz="2600" dirty="0">
              <a:solidFill>
                <a:schemeClr val="accent1"/>
              </a:solidFill>
            </a:endParaRPr>
          </a:p>
          <a:p>
            <a:r>
              <a:rPr lang="en-US" sz="2600" dirty="0"/>
              <a:t>Annotated case report form and a mapping spreadsheet to support public health researchers utilizing the</a:t>
            </a:r>
            <a:r>
              <a:rPr lang="en-US" sz="2600" dirty="0">
                <a:solidFill>
                  <a:srgbClr val="954F72"/>
                </a:solidFill>
                <a:hlinkClick r:id="rId2">
                  <a:extLst>
                    <a:ext uri="{A12FA001-AC4F-418D-AE19-62706E023703}">
                      <ahyp:hlinkClr xmlns:ahyp="http://schemas.microsoft.com/office/drawing/2018/hyperlinkcolor" val="tx"/>
                    </a:ext>
                  </a:extLst>
                </a:hlinkClick>
              </a:rPr>
              <a:t> </a:t>
            </a:r>
            <a:r>
              <a:rPr lang="en-US" sz="2600" dirty="0">
                <a:solidFill>
                  <a:srgbClr val="0070C0"/>
                </a:solidFill>
                <a:hlinkClick r:id="rId2">
                  <a:extLst>
                    <a:ext uri="{A12FA001-AC4F-418D-AE19-62706E023703}">
                      <ahyp:hlinkClr xmlns:ahyp="http://schemas.microsoft.com/office/drawing/2018/hyperlinkcolor" val="tx"/>
                    </a:ext>
                  </a:extLst>
                </a:hlinkClick>
              </a:rPr>
              <a:t>Novel Coronavirus (</a:t>
            </a:r>
            <a:r>
              <a:rPr lang="en-US" sz="2600" dirty="0" err="1">
                <a:solidFill>
                  <a:srgbClr val="0070C0"/>
                </a:solidFill>
                <a:hlinkClick r:id="rId2">
                  <a:extLst>
                    <a:ext uri="{A12FA001-AC4F-418D-AE19-62706E023703}">
                      <ahyp:hlinkClr xmlns:ahyp="http://schemas.microsoft.com/office/drawing/2018/hyperlinkcolor" val="tx"/>
                    </a:ext>
                  </a:extLst>
                </a:hlinkClick>
              </a:rPr>
              <a:t>nCoV</a:t>
            </a:r>
            <a:r>
              <a:rPr lang="en-US" sz="2600" dirty="0">
                <a:solidFill>
                  <a:srgbClr val="0070C0"/>
                </a:solidFill>
                <a:hlinkClick r:id="rId2">
                  <a:extLst>
                    <a:ext uri="{A12FA001-AC4F-418D-AE19-62706E023703}">
                      <ahyp:hlinkClr xmlns:ahyp="http://schemas.microsoft.com/office/drawing/2018/hyperlinkcolor" val="tx"/>
                    </a:ext>
                  </a:extLst>
                </a:hlinkClick>
              </a:rPr>
              <a:t>) Acute Respiratory Infection Clinical </a:t>
            </a:r>
            <a:r>
              <a:rPr lang="en-US" sz="2600" dirty="0" err="1">
                <a:solidFill>
                  <a:srgbClr val="0070C0"/>
                </a:solidFill>
                <a:hlinkClick r:id="rId2">
                  <a:extLst>
                    <a:ext uri="{A12FA001-AC4F-418D-AE19-62706E023703}">
                      <ahyp:hlinkClr xmlns:ahyp="http://schemas.microsoft.com/office/drawing/2018/hyperlinkcolor" val="tx"/>
                    </a:ext>
                  </a:extLst>
                </a:hlinkClick>
              </a:rPr>
              <a:t>Characterisation</a:t>
            </a:r>
            <a:r>
              <a:rPr lang="en-US" sz="2600" dirty="0">
                <a:solidFill>
                  <a:srgbClr val="0070C0"/>
                </a:solidFill>
                <a:hlinkClick r:id="rId2">
                  <a:extLst>
                    <a:ext uri="{A12FA001-AC4F-418D-AE19-62706E023703}">
                      <ahyp:hlinkClr xmlns:ahyp="http://schemas.microsoft.com/office/drawing/2018/hyperlinkcolor" val="tx"/>
                    </a:ext>
                  </a:extLst>
                </a:hlinkClick>
              </a:rPr>
              <a:t> Data Tool</a:t>
            </a:r>
            <a:r>
              <a:rPr lang="en-US" sz="2600" dirty="0">
                <a:solidFill>
                  <a:srgbClr val="0070C0"/>
                </a:solidFill>
              </a:rPr>
              <a:t>. </a:t>
            </a:r>
          </a:p>
          <a:p>
            <a:r>
              <a:rPr lang="en-US" sz="2600" dirty="0"/>
              <a:t>Developed by the World Health Organization (WHO) and the International Severe Acute Respiratory and Emerging Infection Consortium (ISARIC), </a:t>
            </a:r>
            <a:r>
              <a:rPr lang="en-US" sz="2600" b="1" dirty="0">
                <a:solidFill>
                  <a:srgbClr val="008080"/>
                </a:solidFill>
              </a:rPr>
              <a:t>this data tool is being used as the foundation for many COVID-19 research studies globally across numerous countries.</a:t>
            </a:r>
          </a:p>
          <a:p>
            <a:pPr marL="0" indent="0">
              <a:buNone/>
            </a:pPr>
            <a:r>
              <a:rPr lang="en-US" sz="2400" dirty="0"/>
              <a:t> </a:t>
            </a:r>
            <a:r>
              <a:rPr lang="en-US" sz="2400" u="sng" dirty="0"/>
              <a:t>Reference: </a:t>
            </a:r>
            <a:r>
              <a:rPr lang="en-US" sz="2400" dirty="0">
                <a:hlinkClick r:id="rId3">
                  <a:extLst>
                    <a:ext uri="{A12FA001-AC4F-418D-AE19-62706E023703}">
                      <ahyp:hlinkClr xmlns:ahyp="http://schemas.microsoft.com/office/drawing/2018/hyperlinkcolor" val="tx"/>
                    </a:ext>
                  </a:extLst>
                </a:hlinkClick>
              </a:rPr>
              <a:t>https://www.cdisc.org/standards/therapeutic-areas/covid-19</a:t>
            </a:r>
            <a:r>
              <a:rPr lang="en-US" sz="2400" dirty="0"/>
              <a:t> </a:t>
            </a:r>
          </a:p>
          <a:p>
            <a:pPr marL="0" indent="0">
              <a:buNone/>
            </a:pPr>
            <a:endParaRPr lang="en-US" sz="2400" b="1" dirty="0"/>
          </a:p>
          <a:p>
            <a:pPr marL="0" indent="0">
              <a:buNone/>
            </a:pPr>
            <a:endParaRPr lang="en-US" sz="2400" dirty="0"/>
          </a:p>
          <a:p>
            <a:pPr marL="0" indent="0">
              <a:buNone/>
            </a:pPr>
            <a:endParaRPr lang="en-US" dirty="0"/>
          </a:p>
        </p:txBody>
      </p:sp>
      <p:sp>
        <p:nvSpPr>
          <p:cNvPr id="5" name="Rectangle: Rounded Corners 4">
            <a:extLst>
              <a:ext uri="{FF2B5EF4-FFF2-40B4-BE49-F238E27FC236}">
                <a16:creationId xmlns:a16="http://schemas.microsoft.com/office/drawing/2014/main" id="{B1AB5005-8B06-49D5-8B71-FF2E3A81D1D7}"/>
              </a:ext>
            </a:extLst>
          </p:cNvPr>
          <p:cNvSpPr/>
          <p:nvPr/>
        </p:nvSpPr>
        <p:spPr>
          <a:xfrm>
            <a:off x="535388" y="845543"/>
            <a:ext cx="10159115" cy="983257"/>
          </a:xfrm>
          <a:prstGeom prst="round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US" sz="1800" b="1" i="1" dirty="0">
              <a:solidFill>
                <a:schemeClr val="bg1"/>
              </a:solidFill>
            </a:endParaRPr>
          </a:p>
          <a:p>
            <a:pPr marL="0" indent="0">
              <a:buNone/>
            </a:pPr>
            <a:endParaRPr lang="en-US" sz="2000" b="1" i="1" dirty="0">
              <a:solidFill>
                <a:schemeClr val="bg1"/>
              </a:solidFill>
            </a:endParaRPr>
          </a:p>
          <a:p>
            <a:pPr marL="0" indent="0">
              <a:buNone/>
            </a:pPr>
            <a:r>
              <a:rPr lang="en-US" sz="2000" b="1" i="1" dirty="0">
                <a:solidFill>
                  <a:schemeClr val="bg1"/>
                </a:solidFill>
              </a:rPr>
              <a:t>Leveraging the Ebola Data Standard and subsequent TA standards developed for Virology and Vaccines enabled development of a CDISC COVID-19 Therapeutic Area Standard in ~ 6 weeks vs. the typical 1-2 years (public webinar 6 May 2020)</a:t>
            </a:r>
            <a:endParaRPr lang="en-US" sz="2000" i="1" dirty="0">
              <a:solidFill>
                <a:schemeClr val="bg1"/>
              </a:solidFill>
            </a:endParaRPr>
          </a:p>
          <a:p>
            <a:pPr marL="0" indent="0">
              <a:buNone/>
            </a:pPr>
            <a:br>
              <a:rPr lang="en-US" sz="1800" b="1" dirty="0">
                <a:solidFill>
                  <a:schemeClr val="bg1"/>
                </a:solidFill>
              </a:rPr>
            </a:br>
            <a:endParaRPr lang="en-US" sz="1800" dirty="0">
              <a:solidFill>
                <a:schemeClr val="bg1"/>
              </a:solidFill>
            </a:endParaRPr>
          </a:p>
        </p:txBody>
      </p:sp>
    </p:spTree>
    <p:extLst>
      <p:ext uri="{BB962C8B-B14F-4D97-AF65-F5344CB8AC3E}">
        <p14:creationId xmlns:p14="http://schemas.microsoft.com/office/powerpoint/2010/main" val="333998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079F0-7A01-4B28-897F-F3E8D370C8E6}"/>
              </a:ext>
            </a:extLst>
          </p:cNvPr>
          <p:cNvSpPr>
            <a:spLocks noGrp="1"/>
          </p:cNvSpPr>
          <p:nvPr>
            <p:ph type="title"/>
          </p:nvPr>
        </p:nvSpPr>
        <p:spPr>
          <a:xfrm>
            <a:off x="1049572" y="285613"/>
            <a:ext cx="11235193" cy="771912"/>
          </a:xfrm>
        </p:spPr>
        <p:txBody>
          <a:bodyPr>
            <a:noAutofit/>
          </a:bodyPr>
          <a:lstStyle/>
          <a:p>
            <a:r>
              <a:rPr lang="en-US" sz="3200" b="1" dirty="0">
                <a:solidFill>
                  <a:srgbClr val="008080"/>
                </a:solidFill>
              </a:rPr>
              <a:t>Standardizing Data Input for a Systems Approach </a:t>
            </a:r>
            <a:br>
              <a:rPr lang="en-US" sz="3200" b="1" dirty="0">
                <a:solidFill>
                  <a:srgbClr val="008080"/>
                </a:solidFill>
              </a:rPr>
            </a:br>
            <a:r>
              <a:rPr lang="en-US" sz="3200" b="1" dirty="0">
                <a:solidFill>
                  <a:srgbClr val="008080"/>
                </a:solidFill>
              </a:rPr>
              <a:t>to Managing COVID-19</a:t>
            </a:r>
          </a:p>
        </p:txBody>
      </p:sp>
      <p:sp>
        <p:nvSpPr>
          <p:cNvPr id="3" name="Content Placeholder 2">
            <a:extLst>
              <a:ext uri="{FF2B5EF4-FFF2-40B4-BE49-F238E27FC236}">
                <a16:creationId xmlns:a16="http://schemas.microsoft.com/office/drawing/2014/main" id="{1163D35C-4D2F-4C65-A884-2AC00C0F0E07}"/>
              </a:ext>
            </a:extLst>
          </p:cNvPr>
          <p:cNvSpPr>
            <a:spLocks noGrp="1"/>
          </p:cNvSpPr>
          <p:nvPr>
            <p:ph idx="1"/>
          </p:nvPr>
        </p:nvSpPr>
        <p:spPr>
          <a:xfrm>
            <a:off x="773926" y="1335818"/>
            <a:ext cx="10579874" cy="5383034"/>
          </a:xfrm>
        </p:spPr>
        <p:txBody>
          <a:bodyPr>
            <a:normAutofit fontScale="77500" lnSpcReduction="20000"/>
          </a:bodyPr>
          <a:lstStyle/>
          <a:p>
            <a:r>
              <a:rPr lang="en-US" dirty="0"/>
              <a:t>Global standards now exist for the collection of data from clinical research on new and existing therapies and for vaccines to fight COVID-19.</a:t>
            </a:r>
          </a:p>
          <a:p>
            <a:r>
              <a:rPr lang="en-US" dirty="0"/>
              <a:t>Global standards also exist for tracking adverse events (CDISC and Sentinel) and registering new research studies into ct.gov, EudraCT, WHO’s International Clinical Trial Registration Platform.</a:t>
            </a:r>
          </a:p>
          <a:p>
            <a:r>
              <a:rPr lang="en-US" dirty="0"/>
              <a:t>Common data models for outcomes and observational research exist; however, they could be better aligned with each other and with research data standards</a:t>
            </a:r>
          </a:p>
          <a:p>
            <a:r>
              <a:rPr lang="en-US" b="1" dirty="0">
                <a:solidFill>
                  <a:srgbClr val="008080"/>
                </a:solidFill>
              </a:rPr>
              <a:t>Areas of opportunity </a:t>
            </a:r>
            <a:r>
              <a:rPr lang="en-US" dirty="0"/>
              <a:t>for developing global consensus-based standards to support a complete systems approach for COVID-19 are:</a:t>
            </a:r>
          </a:p>
          <a:p>
            <a:pPr lvl="1"/>
            <a:r>
              <a:rPr lang="en-US" dirty="0"/>
              <a:t>Reporting test results/laboratory results</a:t>
            </a:r>
          </a:p>
          <a:p>
            <a:pPr lvl="1"/>
            <a:r>
              <a:rPr lang="en-US" dirty="0"/>
              <a:t>Reporting data from EHRs for public health</a:t>
            </a:r>
          </a:p>
          <a:p>
            <a:pPr lvl="1"/>
            <a:r>
              <a:rPr lang="en-US" dirty="0"/>
              <a:t>Contact tracing and mobility  </a:t>
            </a:r>
          </a:p>
          <a:p>
            <a:r>
              <a:rPr lang="en-US" dirty="0"/>
              <a:t>Standards are most valuable when </a:t>
            </a:r>
            <a:r>
              <a:rPr lang="en-US" b="1" dirty="0">
                <a:solidFill>
                  <a:srgbClr val="008080"/>
                </a:solidFill>
              </a:rPr>
              <a:t>widely adopted and consistently implemented</a:t>
            </a:r>
            <a:r>
              <a:rPr lang="en-US" dirty="0"/>
              <a:t>. </a:t>
            </a:r>
          </a:p>
          <a:p>
            <a:pPr marL="0" indent="0">
              <a:buNone/>
            </a:pPr>
            <a:r>
              <a:rPr lang="en-US" b="1" dirty="0">
                <a:solidFill>
                  <a:srgbClr val="008080"/>
                </a:solidFill>
              </a:rPr>
              <a:t>Data standards are essential to a successful systems approach to managing a pandemic.</a:t>
            </a:r>
          </a:p>
          <a:p>
            <a:pPr marL="0" indent="0">
              <a:buNone/>
            </a:pPr>
            <a:r>
              <a:rPr lang="en-US" i="1" dirty="0"/>
              <a:t>An initial assessment of data standards (by use case/purpose) and a list of indicators to support the systems approach were developed by this group for Italy, Spain and U.S.</a:t>
            </a:r>
          </a:p>
          <a:p>
            <a:pPr marL="0" indent="0">
              <a:buNone/>
            </a:pPr>
            <a:endParaRPr lang="en-US" sz="1200" i="1" dirty="0"/>
          </a:p>
          <a:p>
            <a:pPr marL="457200" lvl="1" indent="0">
              <a:buNone/>
            </a:pPr>
            <a:endParaRPr lang="en-US" dirty="0"/>
          </a:p>
          <a:p>
            <a:pPr marL="457200" lvl="1" indent="0">
              <a:buNone/>
            </a:pPr>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557386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2C0840A2-0CC5-4E22-B5EA-5424C0562747}"/>
              </a:ext>
            </a:extLst>
          </p:cNvPr>
          <p:cNvGraphicFramePr>
            <a:graphicFrameLocks noGrp="1"/>
          </p:cNvGraphicFramePr>
          <p:nvPr>
            <p:ph idx="1"/>
            <p:extLst>
              <p:ext uri="{D42A27DB-BD31-4B8C-83A1-F6EECF244321}">
                <p14:modId xmlns:p14="http://schemas.microsoft.com/office/powerpoint/2010/main" val="3045387659"/>
              </p:ext>
            </p:extLst>
          </p:nvPr>
        </p:nvGraphicFramePr>
        <p:xfrm>
          <a:off x="1144988" y="1081377"/>
          <a:ext cx="9781429" cy="5272998"/>
        </p:xfrm>
        <a:graphic>
          <a:graphicData uri="http://schemas.openxmlformats.org/drawingml/2006/table">
            <a:tbl>
              <a:tblPr firstRow="1" firstCol="1" bandRow="1"/>
              <a:tblGrid>
                <a:gridCol w="1318555">
                  <a:extLst>
                    <a:ext uri="{9D8B030D-6E8A-4147-A177-3AD203B41FA5}">
                      <a16:colId xmlns:a16="http://schemas.microsoft.com/office/drawing/2014/main" val="947578774"/>
                    </a:ext>
                  </a:extLst>
                </a:gridCol>
                <a:gridCol w="1729363">
                  <a:extLst>
                    <a:ext uri="{9D8B030D-6E8A-4147-A177-3AD203B41FA5}">
                      <a16:colId xmlns:a16="http://schemas.microsoft.com/office/drawing/2014/main" val="1817497793"/>
                    </a:ext>
                  </a:extLst>
                </a:gridCol>
                <a:gridCol w="1856572">
                  <a:extLst>
                    <a:ext uri="{9D8B030D-6E8A-4147-A177-3AD203B41FA5}">
                      <a16:colId xmlns:a16="http://schemas.microsoft.com/office/drawing/2014/main" val="860007332"/>
                    </a:ext>
                  </a:extLst>
                </a:gridCol>
                <a:gridCol w="1779215">
                  <a:extLst>
                    <a:ext uri="{9D8B030D-6E8A-4147-A177-3AD203B41FA5}">
                      <a16:colId xmlns:a16="http://schemas.microsoft.com/office/drawing/2014/main" val="1031204298"/>
                    </a:ext>
                  </a:extLst>
                </a:gridCol>
                <a:gridCol w="3097724">
                  <a:extLst>
                    <a:ext uri="{9D8B030D-6E8A-4147-A177-3AD203B41FA5}">
                      <a16:colId xmlns:a16="http://schemas.microsoft.com/office/drawing/2014/main" val="2340074277"/>
                    </a:ext>
                  </a:extLst>
                </a:gridCol>
              </a:tblGrid>
              <a:tr h="131333">
                <a:tc>
                  <a:txBody>
                    <a:bodyPr/>
                    <a:lstStyle/>
                    <a:p>
                      <a:pPr marL="0" marR="0" algn="l">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Category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Standards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Opportunities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103970"/>
                  </a:ext>
                </a:extLst>
              </a:tr>
              <a:tr h="131333">
                <a:tc>
                  <a:txBody>
                    <a:bodyPr/>
                    <a:lstStyle/>
                    <a:p>
                      <a:pPr marL="0" marR="0" algn="l">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Spain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Italy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362258"/>
                  </a:ext>
                </a:extLst>
              </a:tr>
              <a:tr h="824872">
                <a:tc>
                  <a:txBody>
                    <a:bodyPr/>
                    <a:lstStyle/>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Test Kits        </a:t>
                      </a: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Blocks 2, 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In Spain the Ministry of health has the capacity of validation and authorization of testing and test kit validation</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In Italy the tests are validated by the Public Health Institute (Istituto Superiore di Sanità) the scientific branch of the Ministry of Health</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In the U.S. test kit validation and approval is the responsibility of the FDA CDRH (Center for Devices and Radiological Health).  </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07000"/>
                        </a:lnSpc>
                        <a:spcBef>
                          <a:spcPts val="0"/>
                        </a:spcBef>
                        <a:spcAft>
                          <a:spcPts val="0"/>
                        </a:spcAft>
                        <a:buFont typeface="Symbol" panose="05050102010706020507" pitchFamily="18" charset="2"/>
                        <a:buChar char=""/>
                      </a:pPr>
                      <a:r>
                        <a:rPr lang="es-ES" sz="900" dirty="0" err="1">
                          <a:effectLst/>
                          <a:latin typeface="Calibri" panose="020F0502020204030204" pitchFamily="34" charset="0"/>
                          <a:ea typeface="Calibri" panose="020F0502020204030204" pitchFamily="34" charset="0"/>
                          <a:cs typeface="Times New Roman" panose="02020603050405020304" pitchFamily="18" charset="0"/>
                        </a:rPr>
                        <a:t>Expansion</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testing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s-ES" sz="900" dirty="0" err="1">
                          <a:effectLst/>
                          <a:latin typeface="Calibri" panose="020F0502020204030204" pitchFamily="34" charset="0"/>
                          <a:ea typeface="Calibri" panose="020F0502020204030204" pitchFamily="34" charset="0"/>
                          <a:cs typeface="Times New Roman" panose="02020603050405020304" pitchFamily="18" charset="0"/>
                        </a:rPr>
                        <a:t>Faster</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tests</a:t>
                      </a:r>
                      <a:r>
                        <a:rPr lang="es-ES" sz="900" dirty="0">
                          <a:effectLst/>
                          <a:latin typeface="Calibri" panose="020F0502020204030204" pitchFamily="34" charset="0"/>
                          <a:ea typeface="Calibri" panose="020F0502020204030204" pitchFamily="34" charset="0"/>
                          <a:cs typeface="Times New Roman" panose="02020603050405020304" pitchFamily="18" charset="0"/>
                        </a:rPr>
                        <a:t> and test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results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s-ES" sz="900" dirty="0">
                          <a:effectLst/>
                          <a:latin typeface="Calibri" panose="020F0502020204030204" pitchFamily="34" charset="0"/>
                          <a:ea typeface="Calibri" panose="020F0502020204030204" pitchFamily="34" charset="0"/>
                          <a:cs typeface="Times New Roman" panose="02020603050405020304" pitchFamily="18" charset="0"/>
                        </a:rPr>
                        <a:t>More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accurate</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tests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s-ES" sz="900" dirty="0">
                          <a:effectLst/>
                          <a:latin typeface="Calibri" panose="020F0502020204030204" pitchFamily="34" charset="0"/>
                          <a:ea typeface="Calibri" panose="020F0502020204030204" pitchFamily="34" charset="0"/>
                          <a:cs typeface="Times New Roman" panose="02020603050405020304" pitchFamily="18" charset="0"/>
                        </a:rPr>
                        <a:t>Standard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definitions</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which</a:t>
                      </a:r>
                      <a:r>
                        <a:rPr lang="es-ES" sz="900" dirty="0">
                          <a:effectLst/>
                          <a:latin typeface="Calibri" panose="020F0502020204030204" pitchFamily="34" charset="0"/>
                          <a:ea typeface="Calibri" panose="020F0502020204030204" pitchFamily="34" charset="0"/>
                          <a:cs typeface="Times New Roman" panose="02020603050405020304" pitchFamily="18" charset="0"/>
                        </a:rPr>
                        <a:t> test data are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900" dirty="0">
                          <a:effectLst/>
                          <a:latin typeface="Calibri" panose="020F0502020204030204" pitchFamily="34" charset="0"/>
                          <a:ea typeface="Calibri" panose="020F0502020204030204" pitchFamily="34" charset="0"/>
                          <a:cs typeface="Times New Roman" panose="02020603050405020304" pitchFamily="18" charset="0"/>
                        </a:rPr>
                        <a:t> be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combined</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contrasted</a:t>
                      </a:r>
                      <a:r>
                        <a:rPr lang="es-ES" sz="900" dirty="0">
                          <a:effectLst/>
                          <a:latin typeface="Calibri" panose="020F0502020204030204" pitchFamily="34" charset="0"/>
                          <a:ea typeface="Calibri" panose="020F0502020204030204" pitchFamily="34" charset="0"/>
                          <a:cs typeface="Times New Roman" panose="02020603050405020304" pitchFamily="18" charset="0"/>
                        </a:rPr>
                        <a:t>,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compared</a:t>
                      </a:r>
                      <a:r>
                        <a:rPr lang="es-ES" sz="900" dirty="0">
                          <a:effectLst/>
                          <a:latin typeface="Calibri" panose="020F0502020204030204" pitchFamily="34" charset="0"/>
                          <a:ea typeface="Calibri" panose="020F0502020204030204" pitchFamily="34" charset="0"/>
                          <a:cs typeface="Times New Roman" panose="02020603050405020304" pitchFamily="18" charset="0"/>
                        </a:rPr>
                        <a:t> and </a:t>
                      </a:r>
                      <a:r>
                        <a:rPr lang="es-ES" sz="900" dirty="0" err="1">
                          <a:effectLst/>
                          <a:latin typeface="Calibri" panose="020F0502020204030204" pitchFamily="34" charset="0"/>
                          <a:ea typeface="Calibri" panose="020F0502020204030204" pitchFamily="34" charset="0"/>
                          <a:cs typeface="Times New Roman" panose="02020603050405020304" pitchFamily="18" charset="0"/>
                        </a:rPr>
                        <a:t>reported</a:t>
                      </a:r>
                      <a:r>
                        <a:rPr lang="es-ES" sz="900" dirty="0">
                          <a:effectLst/>
                          <a:latin typeface="Calibri" panose="020F0502020204030204" pitchFamily="34" charset="0"/>
                          <a:ea typeface="Calibri" panose="020F0502020204030204" pitchFamily="34" charset="0"/>
                          <a:cs typeface="Times New Roman" panose="02020603050405020304" pitchFamily="18"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951147"/>
                  </a:ext>
                </a:extLst>
              </a:tr>
              <a:tr h="1670323">
                <a:tc>
                  <a:txBody>
                    <a:bodyPr/>
                    <a:lstStyle/>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Laboratories   </a:t>
                      </a:r>
                    </a:p>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Block 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 </a:t>
                      </a:r>
                      <a:r>
                        <a:rPr lang="en-US"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Carlos III Health Institute (ISCIII)</a:t>
                      </a:r>
                      <a:r>
                        <a:rPr lang="en-US" sz="1000" dirty="0">
                          <a:effectLst/>
                          <a:latin typeface="Calibri" panose="020F0502020204030204" pitchFamily="34" charset="0"/>
                          <a:ea typeface="Calibri" panose="020F0502020204030204" pitchFamily="34" charset="0"/>
                          <a:cs typeface="Times New Roman" panose="02020603050405020304" pitchFamily="18" charset="0"/>
                        </a:rPr>
                        <a:t>, under the ministry of health in coordination with the Ministry of Science and Innovation has the capacity to validate laboratories and universities to perform testing</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 diagnostic PCR tests should be analyzed only in public and certified laboratories. Th</a:t>
                      </a:r>
                      <a:r>
                        <a:rPr lang="it-IT" sz="1000" dirty="0">
                          <a:effectLst/>
                          <a:latin typeface="Calibri" panose="020F0502020204030204" pitchFamily="34" charset="0"/>
                          <a:ea typeface="Calibri" panose="020F0502020204030204" pitchFamily="34" charset="0"/>
                          <a:cs typeface="Times New Roman" panose="02020603050405020304" pitchFamily="18" charset="0"/>
                        </a:rPr>
                        <a:t>e immunodiagnostic tests for COVID-19 (blood samples or point-of-care) are not considered as diagnostic tests, rather only for epidemiologic purposes and can be analysed by </a:t>
                      </a:r>
                      <a:r>
                        <a:rPr lang="en-US" sz="1000" dirty="0">
                          <a:effectLst/>
                          <a:latin typeface="Calibri" panose="020F0502020204030204" pitchFamily="34" charset="0"/>
                          <a:ea typeface="Calibri" panose="020F0502020204030204" pitchFamily="34" charset="0"/>
                          <a:cs typeface="Times New Roman" panose="02020603050405020304" pitchFamily="18" charset="0"/>
                        </a:rPr>
                        <a:t>accredited laboratories (public and private).</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In the U.S. clinical laboratories are certified through CLIA (Clinical Laboratory Improvement Amendments), a CMS responsibility. For Covid-19, U.S. HHS has announced reporting requirements for laboratory data from test results (4 June 2020)</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07000"/>
                        </a:lnSpc>
                        <a:spcBef>
                          <a:spcPts val="0"/>
                        </a:spcBef>
                        <a:spcAft>
                          <a:spcPts val="0"/>
                        </a:spcAft>
                        <a:buFont typeface="Symbol" panose="05050102010706020507" pitchFamily="18" charset="2"/>
                        <a:buChar char=""/>
                      </a:pPr>
                      <a:r>
                        <a:rPr lang="es-ES" sz="1000">
                          <a:effectLst/>
                          <a:latin typeface="Calibri" panose="020F0502020204030204" pitchFamily="34" charset="0"/>
                          <a:ea typeface="Calibri" panose="020F0502020204030204" pitchFamily="34" charset="0"/>
                          <a:cs typeface="Times New Roman" panose="02020603050405020304" pitchFamily="18" charset="0"/>
                        </a:rPr>
                        <a:t>Tests conducted more rapidly by more laboratories that are licensed and certified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s-ES" sz="1000">
                          <a:effectLst/>
                          <a:latin typeface="Calibri" panose="020F0502020204030204" pitchFamily="34" charset="0"/>
                          <a:ea typeface="Calibri" panose="020F0502020204030204" pitchFamily="34" charset="0"/>
                          <a:cs typeface="Times New Roman" panose="02020603050405020304" pitchFamily="18" charset="0"/>
                        </a:rPr>
                        <a:t>Standards for collecting and reporting laboratory results should be harmonized with existing standards for healthcare and research.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562114"/>
                  </a:ext>
                </a:extLst>
              </a:tr>
              <a:tr h="2341431">
                <a:tc>
                  <a:txBody>
                    <a:bodyPr/>
                    <a:lstStyle/>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Contact Tracing</a:t>
                      </a:r>
                    </a:p>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4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Block 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Spain was initially involved in the Pan-European Privacy-Preserving Proximity Tracing (PEPP-PT) uncloaked on </a:t>
                      </a:r>
                      <a:r>
                        <a:rPr lang="en-US"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April 1</a:t>
                      </a:r>
                      <a:r>
                        <a:rPr lang="en-US" sz="1000" dirty="0">
                          <a:effectLst/>
                          <a:latin typeface="Calibri" panose="020F0502020204030204" pitchFamily="34" charset="0"/>
                          <a:ea typeface="Calibri" panose="020F0502020204030204" pitchFamily="34" charset="0"/>
                          <a:cs typeface="Times New Roman" panose="02020603050405020304" pitchFamily="18" charset="0"/>
                        </a:rPr>
                        <a:t>, calling for developers of contact tracing apps to standardize approaches to processing smartphone use across borders and reduce the risk of overly intrusive location-tracking; Asturias region is conducting a pilot using a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bluetooth</a:t>
                      </a:r>
                      <a:r>
                        <a:rPr lang="en-US" sz="1000" dirty="0">
                          <a:effectLst/>
                          <a:latin typeface="Calibri" panose="020F0502020204030204" pitchFamily="34" charset="0"/>
                          <a:ea typeface="Calibri" panose="020F0502020204030204" pitchFamily="34" charset="0"/>
                          <a:cs typeface="Times New Roman" panose="02020603050405020304" pitchFamily="18" charset="0"/>
                        </a:rPr>
                        <a:t> app (not phones)</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The Italian government promoted a call for proposal for a contact tracing app. A company with smartphone app originally called </a:t>
                      </a:r>
                      <a:r>
                        <a:rPr lang="en-US" sz="1000" b="1" dirty="0" err="1">
                          <a:effectLst/>
                          <a:latin typeface="Calibri" panose="020F0502020204030204" pitchFamily="34" charset="0"/>
                          <a:ea typeface="Calibri" panose="020F0502020204030204" pitchFamily="34" charset="0"/>
                          <a:cs typeface="Times New Roman" panose="02020603050405020304" pitchFamily="18" charset="0"/>
                        </a:rPr>
                        <a:t>Immuni</a:t>
                      </a: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a:effectLst/>
                          <a:latin typeface="Calibri" panose="020F0502020204030204" pitchFamily="34" charset="0"/>
                          <a:ea typeface="Calibri" panose="020F0502020204030204" pitchFamily="34" charset="0"/>
                          <a:cs typeface="Times New Roman" panose="02020603050405020304" pitchFamily="18" charset="0"/>
                        </a:rPr>
                        <a:t>won the call (name will likely change). Due to privacy problems the app had to change the original methodology. The efficacy remains in dispute and evidence of efficacy is lacking. </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 variety of methods and apps are being used and/or developed in the U.S., some including GPS coordinates (e.g. via mobile phones).  Some cell phone vendors appear to be unwilling to share data with health officials. Other groups (e.g. MIT) are exploring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bluetooth</a:t>
                      </a:r>
                      <a:r>
                        <a:rPr lang="en-US" sz="1000" dirty="0">
                          <a:effectLst/>
                          <a:latin typeface="Calibri" panose="020F0502020204030204" pitchFamily="34" charset="0"/>
                          <a:ea typeface="Calibri" panose="020F0502020204030204" pitchFamily="34" charset="0"/>
                          <a:cs typeface="Times New Roman" panose="02020603050405020304" pitchFamily="18" charset="0"/>
                        </a:rPr>
                        <a:t> methodology. Others are relying on manual methods (i.e. phone calls). </a:t>
                      </a:r>
                    </a:p>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l">
                        <a:lnSpc>
                          <a:spcPct val="107000"/>
                        </a:lnSpc>
                        <a:spcBef>
                          <a:spcPts val="0"/>
                        </a:spcBef>
                        <a:spcAft>
                          <a:spcPts val="0"/>
                        </a:spcAft>
                        <a:buFont typeface="Symbol" panose="05050102010706020507" pitchFamily="18" charset="2"/>
                        <a:buChar char=""/>
                      </a:pPr>
                      <a:r>
                        <a:rPr lang="es-ES" sz="10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ripe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standardization</a:t>
                      </a:r>
                      <a:r>
                        <a:rPr lang="es-ES" sz="1000" dirty="0">
                          <a:effectLst/>
                          <a:latin typeface="Calibri" panose="020F0502020204030204" pitchFamily="34" charset="0"/>
                          <a:ea typeface="Calibri" panose="020F0502020204030204" pitchFamily="34" charset="0"/>
                          <a:cs typeface="Times New Roman" panose="02020603050405020304" pitchFamily="18" charset="0"/>
                        </a:rPr>
                        <a:t> and new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methods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especially</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address</a:t>
                      </a:r>
                      <a:r>
                        <a:rPr lang="es-ES" sz="1000" dirty="0">
                          <a:effectLst/>
                          <a:latin typeface="Calibri" panose="020F0502020204030204" pitchFamily="34" charset="0"/>
                          <a:ea typeface="Calibri" panose="020F0502020204030204" pitchFamily="34" charset="0"/>
                          <a:cs typeface="Times New Roman" panose="02020603050405020304" pitchFamily="18" charset="0"/>
                        </a:rPr>
                        <a:t> the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key</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issues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related</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the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privacy</a:t>
                      </a:r>
                      <a:r>
                        <a:rPr lang="es-ES" sz="1000" dirty="0">
                          <a:effectLst/>
                          <a:latin typeface="Calibri" panose="020F0502020204030204" pitchFamily="34" charset="0"/>
                          <a:ea typeface="Calibri" panose="020F0502020204030204" pitchFamily="34" charset="0"/>
                          <a:cs typeface="Times New Roman" panose="02020603050405020304" pitchFamily="18" charset="0"/>
                        </a:rPr>
                        <a:t> and personal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es-ES" sz="1000" dirty="0">
                          <a:effectLst/>
                          <a:latin typeface="Calibri" panose="020F0502020204030204" pitchFamily="34" charset="0"/>
                          <a:ea typeface="Calibri" panose="020F0502020204030204" pitchFamily="34" charset="0"/>
                          <a:cs typeface="Times New Roman" panose="02020603050405020304" pitchFamily="18" charset="0"/>
                        </a:rPr>
                        <a:t>, the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ability</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safely</a:t>
                      </a:r>
                      <a:r>
                        <a:rPr lang="es-ES" sz="1000" dirty="0">
                          <a:effectLst/>
                          <a:latin typeface="Calibri" panose="020F0502020204030204" pitchFamily="34" charset="0"/>
                          <a:ea typeface="Calibri" panose="020F0502020204030204" pitchFamily="34" charset="0"/>
                          <a:cs typeface="Times New Roman" panose="02020603050405020304" pitchFamily="18" charset="0"/>
                        </a:rPr>
                        <a:t> and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securely</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provide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officials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support</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decisions</a:t>
                      </a:r>
                      <a:r>
                        <a:rPr lang="es-ES" sz="1000" dirty="0">
                          <a:effectLst/>
                          <a:latin typeface="Calibri" panose="020F0502020204030204" pitchFamily="34" charset="0"/>
                          <a:ea typeface="Calibri" panose="020F0502020204030204" pitchFamily="34" charset="0"/>
                          <a:cs typeface="Times New Roman" panose="02020603050405020304" pitchFamily="18" charset="0"/>
                        </a:rPr>
                        <a:t> and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compliance</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citizens</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respect</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sharing</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necessary</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contact</a:t>
                      </a:r>
                      <a:r>
                        <a:rPr lang="es-ES" sz="1000" dirty="0">
                          <a:effectLst/>
                          <a:latin typeface="Calibri" panose="020F0502020204030204" pitchFamily="34" charset="0"/>
                          <a:ea typeface="Calibri" panose="020F0502020204030204" pitchFamily="34" charset="0"/>
                          <a:cs typeface="Times New Roman" panose="02020603050405020304" pitchFamily="18" charset="0"/>
                        </a:rPr>
                        <a:t> </a:t>
                      </a:r>
                      <a:r>
                        <a:rPr lang="es-ES" sz="1000"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es-ES" sz="1000" dirty="0">
                          <a:effectLst/>
                          <a:latin typeface="Calibri" panose="020F0502020204030204" pitchFamily="34" charset="0"/>
                          <a:ea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80" marR="50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742817"/>
                  </a:ext>
                </a:extLst>
              </a:tr>
            </a:tbl>
          </a:graphicData>
        </a:graphic>
      </p:graphicFrame>
      <p:sp>
        <p:nvSpPr>
          <p:cNvPr id="10" name="Rectangle 2">
            <a:extLst>
              <a:ext uri="{FF2B5EF4-FFF2-40B4-BE49-F238E27FC236}">
                <a16:creationId xmlns:a16="http://schemas.microsoft.com/office/drawing/2014/main" id="{58825119-70CB-4F3F-8A8D-BC9BE6A2E7CF}"/>
              </a:ext>
            </a:extLst>
          </p:cNvPr>
          <p:cNvSpPr>
            <a:spLocks noChangeArrowheads="1"/>
          </p:cNvSpPr>
          <p:nvPr/>
        </p:nvSpPr>
        <p:spPr bwMode="auto">
          <a:xfrm>
            <a:off x="2282025" y="503625"/>
            <a:ext cx="12836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EXCERPT of TABLE for LHSJ:   STANDARDS SITUATION IN THREE COUNTRIES RELATED TO COVID-19  </a:t>
            </a:r>
            <a:endParaRPr kumimoji="0" lang="en-US" altLang="en-US" sz="1400" b="0" i="0" u="none" strike="noStrike" cap="none" normalizeH="0" baseline="0" dirty="0">
              <a:ln>
                <a:noFill/>
              </a:ln>
              <a:solidFill>
                <a:schemeClr val="accent1"/>
              </a:solidFill>
              <a:effectLst/>
            </a:endParaRPr>
          </a:p>
        </p:txBody>
      </p:sp>
    </p:spTree>
    <p:extLst>
      <p:ext uri="{BB962C8B-B14F-4D97-AF65-F5344CB8AC3E}">
        <p14:creationId xmlns:p14="http://schemas.microsoft.com/office/powerpoint/2010/main" val="106774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EBA94C5-2E23-43D7-AA65-5BB6C4A7A350}"/>
              </a:ext>
            </a:extLst>
          </p:cNvPr>
          <p:cNvSpPr>
            <a:spLocks noGrp="1"/>
          </p:cNvSpPr>
          <p:nvPr>
            <p:ph idx="1"/>
          </p:nvPr>
        </p:nvSpPr>
        <p:spPr>
          <a:xfrm>
            <a:off x="1005177" y="1820848"/>
            <a:ext cx="10515600" cy="34973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r>
              <a:rPr lang="en-US" sz="2400" dirty="0"/>
              <a:t>For a successful systems approach to COVID-19, </a:t>
            </a:r>
          </a:p>
          <a:p>
            <a:pPr marL="0" indent="0" algn="ctr">
              <a:buNone/>
            </a:pPr>
            <a:r>
              <a:rPr lang="en-US" sz="2400" dirty="0"/>
              <a:t> each of the boxes in the Systems Approach diagram </a:t>
            </a:r>
          </a:p>
          <a:p>
            <a:pPr marL="0" indent="0" algn="ctr">
              <a:buNone/>
            </a:pPr>
            <a:r>
              <a:rPr lang="en-US" sz="2400" dirty="0"/>
              <a:t>should be have </a:t>
            </a:r>
            <a:r>
              <a:rPr lang="en-US" sz="2400" b="1" dirty="0">
                <a:solidFill>
                  <a:schemeClr val="accent4"/>
                </a:solidFill>
              </a:rPr>
              <a:t>input</a:t>
            </a:r>
            <a:r>
              <a:rPr lang="en-US" sz="2400" dirty="0"/>
              <a:t> that is: </a:t>
            </a:r>
          </a:p>
          <a:p>
            <a:pPr algn="ctr"/>
            <a:r>
              <a:rPr lang="en-US" sz="2400" b="1" dirty="0">
                <a:solidFill>
                  <a:srgbClr val="FFC000"/>
                </a:solidFill>
              </a:rPr>
              <a:t>accurate</a:t>
            </a:r>
          </a:p>
          <a:p>
            <a:pPr algn="ctr"/>
            <a:r>
              <a:rPr lang="en-US" sz="2400" b="1" dirty="0">
                <a:solidFill>
                  <a:srgbClr val="FFC000"/>
                </a:solidFill>
              </a:rPr>
              <a:t>meaningful  </a:t>
            </a:r>
          </a:p>
          <a:p>
            <a:pPr algn="ctr"/>
            <a:r>
              <a:rPr lang="en-US" sz="2400" b="1" dirty="0">
                <a:solidFill>
                  <a:srgbClr val="FFC000"/>
                </a:solidFill>
              </a:rPr>
              <a:t>consistently defined </a:t>
            </a:r>
          </a:p>
          <a:p>
            <a:pPr algn="ctr"/>
            <a:r>
              <a:rPr lang="en-US" sz="2400" b="1" dirty="0">
                <a:solidFill>
                  <a:srgbClr val="FFC000"/>
                </a:solidFill>
              </a:rPr>
              <a:t>represented in a standard data format </a:t>
            </a:r>
            <a:endParaRPr lang="en-US" sz="2400" dirty="0">
              <a:solidFill>
                <a:schemeClr val="bg1"/>
              </a:solidFill>
            </a:endParaRPr>
          </a:p>
        </p:txBody>
      </p:sp>
    </p:spTree>
    <p:extLst>
      <p:ext uri="{BB962C8B-B14F-4D97-AF65-F5344CB8AC3E}">
        <p14:creationId xmlns:p14="http://schemas.microsoft.com/office/powerpoint/2010/main" val="95245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9421-D0B3-491E-94AC-8DBD8E086F06}"/>
              </a:ext>
            </a:extLst>
          </p:cNvPr>
          <p:cNvSpPr>
            <a:spLocks noGrp="1"/>
          </p:cNvSpPr>
          <p:nvPr>
            <p:ph type="title"/>
          </p:nvPr>
        </p:nvSpPr>
        <p:spPr>
          <a:xfrm>
            <a:off x="838200" y="365125"/>
            <a:ext cx="10515600" cy="891181"/>
          </a:xfrm>
        </p:spPr>
        <p:txBody>
          <a:bodyPr>
            <a:normAutofit/>
          </a:bodyPr>
          <a:lstStyle/>
          <a:p>
            <a:r>
              <a:rPr lang="en-US" sz="3200" b="1" dirty="0">
                <a:solidFill>
                  <a:schemeClr val="accent1"/>
                </a:solidFill>
              </a:rPr>
              <a:t>Examples of Data Issues Encountered in Managing COVID-19</a:t>
            </a:r>
          </a:p>
        </p:txBody>
      </p:sp>
      <p:sp>
        <p:nvSpPr>
          <p:cNvPr id="3" name="Content Placeholder 2">
            <a:extLst>
              <a:ext uri="{FF2B5EF4-FFF2-40B4-BE49-F238E27FC236}">
                <a16:creationId xmlns:a16="http://schemas.microsoft.com/office/drawing/2014/main" id="{45E14A5B-3F93-4AB9-93E2-C3CBBDEB1D05}"/>
              </a:ext>
            </a:extLst>
          </p:cNvPr>
          <p:cNvSpPr>
            <a:spLocks noGrp="1"/>
          </p:cNvSpPr>
          <p:nvPr>
            <p:ph idx="1"/>
          </p:nvPr>
        </p:nvSpPr>
        <p:spPr>
          <a:xfrm>
            <a:off x="838200" y="1319918"/>
            <a:ext cx="10515600" cy="4961612"/>
          </a:xfrm>
        </p:spPr>
        <p:txBody>
          <a:bodyPr>
            <a:normAutofit/>
          </a:bodyPr>
          <a:lstStyle/>
          <a:p>
            <a:r>
              <a:rPr lang="en-US" sz="2000" dirty="0"/>
              <a:t>Johns Hopkins Coronavirus Resource Center on why there are </a:t>
            </a:r>
            <a:r>
              <a:rPr lang="en-US" sz="2000" dirty="0">
                <a:solidFill>
                  <a:srgbClr val="0070C0"/>
                </a:solidFill>
              </a:rPr>
              <a:t>inconsistencies among COVID-19 testing data</a:t>
            </a:r>
            <a:r>
              <a:rPr lang="en-US" sz="2000" dirty="0"/>
              <a:t>: </a:t>
            </a:r>
            <a:r>
              <a:rPr lang="en-US" sz="2000" i="1" dirty="0"/>
              <a:t>“This website relies upon publicly available data from multiple sources that are not always consistent in how and when they are released and updated.” </a:t>
            </a:r>
          </a:p>
          <a:p>
            <a:r>
              <a:rPr lang="en-US" sz="2000" dirty="0">
                <a:solidFill>
                  <a:schemeClr val="accent5">
                    <a:lumMod val="75000"/>
                  </a:schemeClr>
                </a:solidFill>
              </a:rPr>
              <a:t>Models and their resultant predictions are only as accurate as the underlying data.                  </a:t>
            </a:r>
            <a:r>
              <a:rPr lang="en-US" sz="2000" dirty="0"/>
              <a:t>“</a:t>
            </a:r>
            <a:r>
              <a:rPr lang="en-US" sz="2000" i="1" dirty="0"/>
              <a:t>There are enough models, we need accurate inputs!” </a:t>
            </a:r>
            <a:r>
              <a:rPr lang="en-US" sz="2000" dirty="0"/>
              <a:t>Nigam Shah, Stanford</a:t>
            </a:r>
          </a:p>
          <a:p>
            <a:r>
              <a:rPr lang="en-US" sz="2000" dirty="0"/>
              <a:t>Examples/experiences with ‘real world data’ (e.g. EHR data) related to Covid-19</a:t>
            </a:r>
          </a:p>
          <a:p>
            <a:pPr lvl="1"/>
            <a:r>
              <a:rPr lang="en-US" sz="2000" dirty="0">
                <a:solidFill>
                  <a:schemeClr val="accent5">
                    <a:lumMod val="75000"/>
                  </a:schemeClr>
                </a:solidFill>
              </a:rPr>
              <a:t>EHR data structures vary </a:t>
            </a:r>
            <a:r>
              <a:rPr lang="en-US" sz="2000" dirty="0"/>
              <a:t>not only by vendor but by implementation</a:t>
            </a:r>
          </a:p>
          <a:p>
            <a:pPr lvl="1"/>
            <a:r>
              <a:rPr lang="en-US" sz="2000" dirty="0">
                <a:solidFill>
                  <a:schemeClr val="accent5">
                    <a:lumMod val="75000"/>
                  </a:schemeClr>
                </a:solidFill>
              </a:rPr>
              <a:t>Coding (e.g. ICD, SNOMED, LOINC) not available or used inconsistently for Covid-19-related data </a:t>
            </a:r>
            <a:r>
              <a:rPr lang="en-US" sz="2000" dirty="0"/>
              <a:t>(i.e. labs, symptoms, treatments, outcomes)</a:t>
            </a:r>
          </a:p>
          <a:p>
            <a:pPr lvl="1"/>
            <a:r>
              <a:rPr lang="en-US" sz="2000" dirty="0">
                <a:solidFill>
                  <a:schemeClr val="accent5">
                    <a:lumMod val="75000"/>
                  </a:schemeClr>
                </a:solidFill>
              </a:rPr>
              <a:t>Varying Common Data Models (CDMs), </a:t>
            </a:r>
            <a:r>
              <a:rPr lang="en-US" sz="2000" dirty="0"/>
              <a:t>e.g. OHDSI/OMOP, Sentinel, i2b2/ACT, </a:t>
            </a:r>
            <a:r>
              <a:rPr lang="en-US" sz="2000" dirty="0" err="1"/>
              <a:t>PCORNet</a:t>
            </a:r>
            <a:r>
              <a:rPr lang="en-US" sz="2000" dirty="0"/>
              <a:t>  </a:t>
            </a:r>
          </a:p>
          <a:p>
            <a:r>
              <a:rPr lang="en-US" sz="2000" dirty="0">
                <a:solidFill>
                  <a:schemeClr val="accent5">
                    <a:lumMod val="75000"/>
                  </a:schemeClr>
                </a:solidFill>
              </a:rPr>
              <a:t>‘Coordination’ in our Countries During the Pandemic</a:t>
            </a:r>
          </a:p>
          <a:p>
            <a:pPr lvl="1"/>
            <a:r>
              <a:rPr lang="en-US" sz="1600" dirty="0"/>
              <a:t>The U.S. has 56 different public health systems that all function differently; responsibility was distributed.</a:t>
            </a:r>
          </a:p>
          <a:p>
            <a:pPr lvl="1"/>
            <a:r>
              <a:rPr lang="en-US" sz="1600" dirty="0"/>
              <a:t>Spain has 17 different regions; a national approach was in place for 3 months; there is now regional responsibility.</a:t>
            </a:r>
          </a:p>
          <a:p>
            <a:pPr lvl="1"/>
            <a:r>
              <a:rPr lang="en-US" sz="1600" dirty="0"/>
              <a:t>Italy has different regions, however, during the pandemic, a national approach was instituted; this is still in place.</a:t>
            </a:r>
          </a:p>
          <a:p>
            <a:pPr marL="457200" lvl="1" indent="0">
              <a:buNone/>
            </a:pPr>
            <a:endParaRPr lang="en-US" sz="1600" dirty="0"/>
          </a:p>
        </p:txBody>
      </p:sp>
    </p:spTree>
    <p:extLst>
      <p:ext uri="{BB962C8B-B14F-4D97-AF65-F5344CB8AC3E}">
        <p14:creationId xmlns:p14="http://schemas.microsoft.com/office/powerpoint/2010/main" val="195198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992E-85CC-4698-8AC9-44DBFD4290DD}"/>
              </a:ext>
            </a:extLst>
          </p:cNvPr>
          <p:cNvSpPr>
            <a:spLocks noGrp="1"/>
          </p:cNvSpPr>
          <p:nvPr>
            <p:ph type="title"/>
          </p:nvPr>
        </p:nvSpPr>
        <p:spPr>
          <a:xfrm>
            <a:off x="838200" y="206734"/>
            <a:ext cx="10515600" cy="882595"/>
          </a:xfrm>
        </p:spPr>
        <p:txBody>
          <a:bodyPr>
            <a:normAutofit/>
          </a:bodyPr>
          <a:lstStyle/>
          <a:p>
            <a:r>
              <a:rPr lang="en-US" sz="3200" b="1" dirty="0">
                <a:solidFill>
                  <a:srgbClr val="008080"/>
                </a:solidFill>
              </a:rPr>
              <a:t>Supporting the Value of Standards for Managing Pandemics</a:t>
            </a:r>
          </a:p>
        </p:txBody>
      </p:sp>
      <p:sp>
        <p:nvSpPr>
          <p:cNvPr id="3" name="Content Placeholder 2">
            <a:extLst>
              <a:ext uri="{FF2B5EF4-FFF2-40B4-BE49-F238E27FC236}">
                <a16:creationId xmlns:a16="http://schemas.microsoft.com/office/drawing/2014/main" id="{A56A9FA9-3B47-408D-846A-EA6B6DAB1E45}"/>
              </a:ext>
            </a:extLst>
          </p:cNvPr>
          <p:cNvSpPr>
            <a:spLocks noGrp="1"/>
          </p:cNvSpPr>
          <p:nvPr>
            <p:ph idx="1"/>
          </p:nvPr>
        </p:nvSpPr>
        <p:spPr>
          <a:xfrm>
            <a:off x="755374" y="1006679"/>
            <a:ext cx="10312842" cy="5313675"/>
          </a:xfrm>
        </p:spPr>
        <p:txBody>
          <a:bodyPr>
            <a:normAutofit fontScale="92500" lnSpcReduction="20000"/>
          </a:bodyPr>
          <a:lstStyle/>
          <a:p>
            <a:pPr marL="0" indent="0">
              <a:buNone/>
            </a:pPr>
            <a:r>
              <a:rPr lang="en-US" sz="2200" b="1" dirty="0"/>
              <a:t>New York Times </a:t>
            </a:r>
            <a:r>
              <a:rPr lang="en-US" sz="2200" dirty="0"/>
              <a:t>(13 July 2020)</a:t>
            </a:r>
          </a:p>
          <a:p>
            <a:r>
              <a:rPr lang="en-US" sz="2200" i="1" dirty="0"/>
              <a:t>“Before public health officials can manage the pandemic, they must deal with a broken data system that sends incomplete results in formats they can’t easily use……</a:t>
            </a:r>
            <a:r>
              <a:rPr lang="en-US" sz="2200" i="1" dirty="0">
                <a:solidFill>
                  <a:srgbClr val="008080"/>
                </a:solidFill>
              </a:rPr>
              <a:t>Health departments track the virus’s spread with a distinctly American patchwork:  </a:t>
            </a:r>
            <a:r>
              <a:rPr lang="en-US" sz="2200" i="1" dirty="0"/>
              <a:t>a reporting system in which some test results arrive via smooth data feeds but others come by phone, email, physical mail or fax… These reports often come in duplicate, go to the wrong health department, or are missing crucial information…”</a:t>
            </a:r>
            <a:r>
              <a:rPr lang="en-US" sz="2200" i="1" u="sng" dirty="0"/>
              <a:t> </a:t>
            </a:r>
          </a:p>
          <a:p>
            <a:pPr marL="0" indent="0">
              <a:buNone/>
            </a:pPr>
            <a:endParaRPr lang="en-US" sz="2200" i="1" u="sng" dirty="0"/>
          </a:p>
          <a:p>
            <a:pPr marL="0" indent="0">
              <a:buNone/>
            </a:pPr>
            <a:r>
              <a:rPr lang="en-US" sz="2200" b="1" dirty="0"/>
              <a:t>Resolve to Save Lives - Report </a:t>
            </a:r>
            <a:r>
              <a:rPr lang="en-US" sz="2200" dirty="0"/>
              <a:t>(21 July 2020) </a:t>
            </a:r>
            <a:endParaRPr lang="en-US" sz="2200" b="1" dirty="0"/>
          </a:p>
          <a:p>
            <a:r>
              <a:rPr lang="en-US" sz="2200" i="1" dirty="0"/>
              <a:t>“The report found </a:t>
            </a:r>
            <a:r>
              <a:rPr lang="en-US" sz="2200" i="1" dirty="0">
                <a:solidFill>
                  <a:srgbClr val="008080"/>
                </a:solidFill>
              </a:rPr>
              <a:t>critical gaps in the availability of information necessary to track and control COVID-19</a:t>
            </a:r>
            <a:r>
              <a:rPr lang="en-US" sz="2200" i="1" dirty="0"/>
              <a:t>: across the 50 states, only 40% of essential data points are being monitored and reported publicly. More than half the essential information—strategic intelligence that leaders need to turn the tide against COVID-19—is not reported at all.”</a:t>
            </a:r>
            <a:endParaRPr lang="en-US" sz="2200" b="1" i="1" dirty="0"/>
          </a:p>
          <a:p>
            <a:pPr marL="0" indent="0">
              <a:buNone/>
            </a:pPr>
            <a:r>
              <a:rPr lang="en-US" sz="2200" b="1" dirty="0"/>
              <a:t>    </a:t>
            </a:r>
            <a:r>
              <a:rPr lang="en-US" sz="2200" dirty="0"/>
              <a:t>(See also </a:t>
            </a:r>
            <a:r>
              <a:rPr lang="en-US" sz="2200" dirty="0">
                <a:hlinkClick r:id="rId2">
                  <a:extLst>
                    <a:ext uri="{A12FA001-AC4F-418D-AE19-62706E023703}">
                      <ahyp:hlinkClr xmlns:ahyp="http://schemas.microsoft.com/office/drawing/2018/hyperlinkcolor" val="tx"/>
                    </a:ext>
                  </a:extLst>
                </a:hlinkClick>
              </a:rPr>
              <a:t>http://preventepidemics.org</a:t>
            </a:r>
            <a:r>
              <a:rPr lang="en-US" sz="2200" dirty="0"/>
              <a:t> )</a:t>
            </a:r>
          </a:p>
          <a:p>
            <a:pPr marL="0" indent="0">
              <a:buNone/>
            </a:pPr>
            <a:endParaRPr lang="en-US" sz="2200" b="1" dirty="0"/>
          </a:p>
          <a:p>
            <a:pPr marL="0" indent="0">
              <a:buNone/>
            </a:pPr>
            <a:r>
              <a:rPr lang="en-US" sz="2200" b="1" dirty="0"/>
              <a:t>Protocol </a:t>
            </a:r>
            <a:r>
              <a:rPr lang="en-US" sz="2200" dirty="0"/>
              <a:t>(7 July 2020)</a:t>
            </a:r>
          </a:p>
          <a:p>
            <a:r>
              <a:rPr lang="en-US" sz="2200" i="1" dirty="0"/>
              <a:t>“The COVID-19 crisis laid bare all the ways that EHRs have fallen short—and what needs to be done….as with any systemic problem, there are endless root causes.  One of them it the </a:t>
            </a:r>
            <a:r>
              <a:rPr lang="en-US" sz="2200" b="1" i="1" dirty="0">
                <a:solidFill>
                  <a:srgbClr val="008080"/>
                </a:solidFill>
              </a:rPr>
              <a:t>lack of uniform standards for how data is entered into EHRs to begin with.”</a:t>
            </a:r>
          </a:p>
          <a:p>
            <a:pPr marL="0" indent="0">
              <a:buNone/>
            </a:pPr>
            <a:endParaRPr lang="en-US" sz="2400" i="1" dirty="0"/>
          </a:p>
        </p:txBody>
      </p:sp>
      <p:pic>
        <p:nvPicPr>
          <p:cNvPr id="5" name="Graphic 4">
            <a:extLst>
              <a:ext uri="{FF2B5EF4-FFF2-40B4-BE49-F238E27FC236}">
                <a16:creationId xmlns:a16="http://schemas.microsoft.com/office/drawing/2014/main" id="{B209204E-15DA-4A53-B46E-61197924AC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04760" y="4129620"/>
            <a:ext cx="1390023" cy="698810"/>
          </a:xfrm>
          <a:prstGeom prst="rect">
            <a:avLst/>
          </a:prstGeom>
        </p:spPr>
      </p:pic>
    </p:spTree>
    <p:extLst>
      <p:ext uri="{BB962C8B-B14F-4D97-AF65-F5344CB8AC3E}">
        <p14:creationId xmlns:p14="http://schemas.microsoft.com/office/powerpoint/2010/main" val="107867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Slide Number Placeholder 4">
            <a:extLst>
              <a:ext uri="{FF2B5EF4-FFF2-40B4-BE49-F238E27FC236}">
                <a16:creationId xmlns:a16="http://schemas.microsoft.com/office/drawing/2014/main" id="{DB22D45A-B497-4DE7-A679-0BCF9B2214F0}"/>
              </a:ext>
            </a:extLst>
          </p:cNvPr>
          <p:cNvSpPr>
            <a:spLocks noGrp="1"/>
          </p:cNvSpPr>
          <p:nvPr>
            <p:ph type="sldNum" sz="quarter" idx="10"/>
          </p:nvPr>
        </p:nvSpPr>
        <p:spPr>
          <a:xfrm>
            <a:off x="8089900" y="6216651"/>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45AA11D-044B-4312-A32D-34AA2D10DD4D}" type="slidenum">
              <a:rPr lang="en-US" altLang="en-US">
                <a:solidFill>
                  <a:schemeClr val="bg1"/>
                </a:solidFill>
                <a:latin typeface="Georgia" panose="02040502050405020303" pitchFamily="18" charset="0"/>
              </a:rPr>
              <a:pPr eaLnBrk="1" hangingPunct="1"/>
              <a:t>5</a:t>
            </a:fld>
            <a:endParaRPr lang="en-US" altLang="en-US" dirty="0">
              <a:solidFill>
                <a:schemeClr val="bg1"/>
              </a:solidFill>
              <a:latin typeface="Georgia" panose="02040502050405020303" pitchFamily="18" charset="0"/>
            </a:endParaRPr>
          </a:p>
        </p:txBody>
      </p:sp>
      <p:sp>
        <p:nvSpPr>
          <p:cNvPr id="111619" name="Rectangle 2">
            <a:extLst>
              <a:ext uri="{FF2B5EF4-FFF2-40B4-BE49-F238E27FC236}">
                <a16:creationId xmlns:a16="http://schemas.microsoft.com/office/drawing/2014/main" id="{95B74155-8CB4-4B35-ABC1-91A64F3B665E}"/>
              </a:ext>
            </a:extLst>
          </p:cNvPr>
          <p:cNvSpPr>
            <a:spLocks noGrp="1" noChangeArrowheads="1"/>
          </p:cNvSpPr>
          <p:nvPr>
            <p:ph type="title"/>
          </p:nvPr>
        </p:nvSpPr>
        <p:spPr>
          <a:xfrm>
            <a:off x="414873" y="701676"/>
            <a:ext cx="2443162" cy="582612"/>
          </a:xfrm>
        </p:spPr>
        <p:txBody>
          <a:bodyPr/>
          <a:lstStyle/>
          <a:p>
            <a:r>
              <a:rPr lang="en-US" altLang="zh-CN" sz="1800" dirty="0">
                <a:solidFill>
                  <a:srgbClr val="1F497D"/>
                </a:solidFill>
                <a:latin typeface="Georgia" panose="02040502050405020303" pitchFamily="18" charset="0"/>
              </a:rPr>
              <a:t>Study #1 – </a:t>
            </a:r>
            <a:r>
              <a:rPr lang="en-US" altLang="zh-CN" sz="1800" dirty="0" err="1">
                <a:solidFill>
                  <a:srgbClr val="1F497D"/>
                </a:solidFill>
                <a:latin typeface="Georgia" panose="02040502050405020303" pitchFamily="18" charset="0"/>
              </a:rPr>
              <a:t>demog.xpt</a:t>
            </a:r>
            <a:endParaRPr lang="en-US" altLang="zh-CN" sz="1800" dirty="0">
              <a:solidFill>
                <a:srgbClr val="1F497D"/>
              </a:solidFill>
              <a:latin typeface="Georgia" panose="02040502050405020303" pitchFamily="18" charset="0"/>
            </a:endParaRPr>
          </a:p>
        </p:txBody>
      </p:sp>
      <p:graphicFrame>
        <p:nvGraphicFramePr>
          <p:cNvPr id="6147" name="Group 3">
            <a:extLst>
              <a:ext uri="{FF2B5EF4-FFF2-40B4-BE49-F238E27FC236}">
                <a16:creationId xmlns:a16="http://schemas.microsoft.com/office/drawing/2014/main" id="{CBD290D3-7384-403F-A35F-DE9F4197836D}"/>
              </a:ext>
            </a:extLst>
          </p:cNvPr>
          <p:cNvGraphicFramePr>
            <a:graphicFrameLocks noGrp="1"/>
          </p:cNvGraphicFramePr>
          <p:nvPr>
            <p:ph type="tbl" idx="4294967295"/>
            <p:extLst>
              <p:ext uri="{D42A27DB-BD31-4B8C-83A1-F6EECF244321}">
                <p14:modId xmlns:p14="http://schemas.microsoft.com/office/powerpoint/2010/main" val="9094148"/>
              </p:ext>
            </p:extLst>
          </p:nvPr>
        </p:nvGraphicFramePr>
        <p:xfrm>
          <a:off x="470669" y="1284288"/>
          <a:ext cx="2263222" cy="2535239"/>
        </p:xfrm>
        <a:graphic>
          <a:graphicData uri="http://schemas.openxmlformats.org/drawingml/2006/table">
            <a:tbl>
              <a:tblPr/>
              <a:tblGrid>
                <a:gridCol w="1176338">
                  <a:extLst>
                    <a:ext uri="{9D8B030D-6E8A-4147-A177-3AD203B41FA5}">
                      <a16:colId xmlns:a16="http://schemas.microsoft.com/office/drawing/2014/main" val="20000"/>
                    </a:ext>
                  </a:extLst>
                </a:gridCol>
                <a:gridCol w="1086884">
                  <a:extLst>
                    <a:ext uri="{9D8B030D-6E8A-4147-A177-3AD203B41FA5}">
                      <a16:colId xmlns:a16="http://schemas.microsoft.com/office/drawing/2014/main" val="20001"/>
                    </a:ext>
                  </a:extLst>
                </a:gridCol>
              </a:tblGrid>
              <a:tr h="4032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10147E"/>
                          </a:solidFill>
                          <a:effectLst/>
                          <a:latin typeface="Arial" charset="0"/>
                          <a:ea typeface="Arial" charset="0"/>
                          <a:cs typeface="Arial" charset="0"/>
                        </a:rPr>
                        <a:t>SUBJID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10147E"/>
                          </a:solidFill>
                          <a:effectLst/>
                          <a:latin typeface="Arial" charset="0"/>
                          <a:ea typeface="Arial" charset="0"/>
                          <a:cs typeface="Arial" charset="0"/>
                        </a:rPr>
                        <a:t>SEX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0"/>
                  </a:ext>
                </a:extLst>
              </a:tr>
              <a:tr h="427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1"/>
                  </a:ext>
                </a:extLst>
              </a:tr>
              <a:tr h="425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2"/>
                  </a:ext>
                </a:extLst>
              </a:tr>
              <a:tr h="427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3"/>
                  </a:ext>
                </a:extLst>
              </a:tr>
              <a:tr h="425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4"/>
                  </a:ext>
                </a:extLst>
              </a:tr>
              <a:tr h="427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alpha val="50000"/>
                      </a:schemeClr>
                    </a:solidFill>
                  </a:tcPr>
                </a:tc>
                <a:extLst>
                  <a:ext uri="{0D108BD9-81ED-4DB2-BD59-A6C34878D82A}">
                    <a16:rowId xmlns:a16="http://schemas.microsoft.com/office/drawing/2014/main" val="10005"/>
                  </a:ext>
                </a:extLst>
              </a:tr>
            </a:tbl>
          </a:graphicData>
        </a:graphic>
      </p:graphicFrame>
      <p:graphicFrame>
        <p:nvGraphicFramePr>
          <p:cNvPr id="6170" name="Group 26">
            <a:extLst>
              <a:ext uri="{FF2B5EF4-FFF2-40B4-BE49-F238E27FC236}">
                <a16:creationId xmlns:a16="http://schemas.microsoft.com/office/drawing/2014/main" id="{53EE7646-C120-4608-9F97-AB2C91313FB8}"/>
              </a:ext>
            </a:extLst>
          </p:cNvPr>
          <p:cNvGraphicFramePr>
            <a:graphicFrameLocks noGrp="1"/>
          </p:cNvGraphicFramePr>
          <p:nvPr>
            <p:ph idx="4294967295"/>
            <p:extLst>
              <p:ext uri="{D42A27DB-BD31-4B8C-83A1-F6EECF244321}">
                <p14:modId xmlns:p14="http://schemas.microsoft.com/office/powerpoint/2010/main" val="4004474500"/>
              </p:ext>
            </p:extLst>
          </p:nvPr>
        </p:nvGraphicFramePr>
        <p:xfrm>
          <a:off x="2950370" y="2650359"/>
          <a:ext cx="2249783" cy="2338335"/>
        </p:xfrm>
        <a:graphic>
          <a:graphicData uri="http://schemas.openxmlformats.org/drawingml/2006/table">
            <a:tbl>
              <a:tblPr/>
              <a:tblGrid>
                <a:gridCol w="1144587">
                  <a:extLst>
                    <a:ext uri="{9D8B030D-6E8A-4147-A177-3AD203B41FA5}">
                      <a16:colId xmlns:a16="http://schemas.microsoft.com/office/drawing/2014/main" val="20000"/>
                    </a:ext>
                  </a:extLst>
                </a:gridCol>
                <a:gridCol w="1105196">
                  <a:extLst>
                    <a:ext uri="{9D8B030D-6E8A-4147-A177-3AD203B41FA5}">
                      <a16:colId xmlns:a16="http://schemas.microsoft.com/office/drawing/2014/main" val="20001"/>
                    </a:ext>
                  </a:extLst>
                </a:gridCol>
              </a:tblGrid>
              <a:tr h="3894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rgbClr val="10147E"/>
                          </a:solidFill>
                          <a:effectLst/>
                          <a:latin typeface="Arial" charset="0"/>
                          <a:ea typeface="Arial" charset="0"/>
                          <a:cs typeface="Arial"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10147E"/>
                          </a:solidFill>
                          <a:effectLst/>
                          <a:latin typeface="Arial" charset="0"/>
                          <a:ea typeface="Arial" charset="0"/>
                          <a:cs typeface="Arial" charset="0"/>
                        </a:rPr>
                        <a:t>GENDER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0"/>
                  </a:ext>
                </a:extLst>
              </a:tr>
              <a:tr h="3894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A1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1"/>
                  </a:ext>
                </a:extLst>
              </a:tr>
              <a:tr h="39133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A2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2"/>
                  </a:ext>
                </a:extLst>
              </a:tr>
              <a:tr h="3894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A3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Female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3"/>
                  </a:ext>
                </a:extLst>
              </a:tr>
              <a:tr h="3894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A4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Female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4"/>
                  </a:ext>
                </a:extLst>
              </a:tr>
              <a:tr h="3894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A5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val="10005"/>
                  </a:ext>
                </a:extLst>
              </a:tr>
            </a:tbl>
          </a:graphicData>
        </a:graphic>
      </p:graphicFrame>
      <p:graphicFrame>
        <p:nvGraphicFramePr>
          <p:cNvPr id="6194" name="Group 50">
            <a:extLst>
              <a:ext uri="{FF2B5EF4-FFF2-40B4-BE49-F238E27FC236}">
                <a16:creationId xmlns:a16="http://schemas.microsoft.com/office/drawing/2014/main" id="{468D6B2B-4631-42B0-8184-E582E67F0CDA}"/>
              </a:ext>
            </a:extLst>
          </p:cNvPr>
          <p:cNvGraphicFramePr>
            <a:graphicFrameLocks noGrp="1"/>
          </p:cNvGraphicFramePr>
          <p:nvPr>
            <p:ph idx="4294967295"/>
            <p:extLst>
              <p:ext uri="{D42A27DB-BD31-4B8C-83A1-F6EECF244321}">
                <p14:modId xmlns:p14="http://schemas.microsoft.com/office/powerpoint/2010/main" val="3712189803"/>
              </p:ext>
            </p:extLst>
          </p:nvPr>
        </p:nvGraphicFramePr>
        <p:xfrm>
          <a:off x="5386946" y="1419369"/>
          <a:ext cx="2774950" cy="1828800"/>
        </p:xfrm>
        <a:graphic>
          <a:graphicData uri="http://schemas.openxmlformats.org/drawingml/2006/table">
            <a:tbl>
              <a:tblPr/>
              <a:tblGrid>
                <a:gridCol w="1431925">
                  <a:extLst>
                    <a:ext uri="{9D8B030D-6E8A-4147-A177-3AD203B41FA5}">
                      <a16:colId xmlns:a16="http://schemas.microsoft.com/office/drawing/2014/main" val="20000"/>
                    </a:ext>
                  </a:extLst>
                </a:gridCol>
                <a:gridCol w="1343025">
                  <a:extLst>
                    <a:ext uri="{9D8B030D-6E8A-4147-A177-3AD203B41FA5}">
                      <a16:colId xmlns:a16="http://schemas.microsoft.com/office/drawing/2014/main" val="20001"/>
                    </a:ext>
                  </a:extLst>
                </a:gridCol>
              </a:tblGrid>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rgbClr val="10147E"/>
                          </a:solidFill>
                          <a:effectLst/>
                          <a:latin typeface="Arial" charset="0"/>
                          <a:ea typeface="Arial" charset="0"/>
                          <a:cs typeface="Arial" charset="0"/>
                        </a:rPr>
                        <a:t>USUBID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rgbClr val="10147E"/>
                          </a:solidFill>
                          <a:effectLst/>
                          <a:latin typeface="Arial" charset="0"/>
                          <a:ea typeface="Arial" charset="0"/>
                          <a:cs typeface="Arial" charset="0"/>
                        </a:rPr>
                        <a:t>SEX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0"/>
                  </a:ext>
                </a:extLst>
              </a:tr>
              <a:tr h="271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1"/>
                  </a:ext>
                </a:extLst>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2"/>
                  </a:ext>
                </a:extLst>
              </a:tr>
              <a:tr h="271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3"/>
                  </a:ext>
                </a:extLst>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4"/>
                  </a:ext>
                </a:extLst>
              </a:tr>
              <a:tr h="271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00015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5"/>
                  </a:ext>
                </a:extLst>
              </a:tr>
            </a:tbl>
          </a:graphicData>
        </a:graphic>
      </p:graphicFrame>
      <p:graphicFrame>
        <p:nvGraphicFramePr>
          <p:cNvPr id="6217" name="Group 73">
            <a:extLst>
              <a:ext uri="{FF2B5EF4-FFF2-40B4-BE49-F238E27FC236}">
                <a16:creationId xmlns:a16="http://schemas.microsoft.com/office/drawing/2014/main" id="{BF56A599-4C38-48E3-900A-785E3748CE66}"/>
              </a:ext>
            </a:extLst>
          </p:cNvPr>
          <p:cNvGraphicFramePr>
            <a:graphicFrameLocks noGrp="1"/>
          </p:cNvGraphicFramePr>
          <p:nvPr>
            <p:ph idx="4294967295"/>
            <p:extLst>
              <p:ext uri="{D42A27DB-BD31-4B8C-83A1-F6EECF244321}">
                <p14:modId xmlns:p14="http://schemas.microsoft.com/office/powerpoint/2010/main" val="3495860324"/>
              </p:ext>
            </p:extLst>
          </p:nvPr>
        </p:nvGraphicFramePr>
        <p:xfrm>
          <a:off x="8348689" y="2724813"/>
          <a:ext cx="2663890" cy="1828800"/>
        </p:xfrm>
        <a:graphic>
          <a:graphicData uri="http://schemas.openxmlformats.org/drawingml/2006/table">
            <a:tbl>
              <a:tblPr/>
              <a:tblGrid>
                <a:gridCol w="1371600">
                  <a:extLst>
                    <a:ext uri="{9D8B030D-6E8A-4147-A177-3AD203B41FA5}">
                      <a16:colId xmlns:a16="http://schemas.microsoft.com/office/drawing/2014/main" val="20000"/>
                    </a:ext>
                  </a:extLst>
                </a:gridCol>
                <a:gridCol w="1292290">
                  <a:extLst>
                    <a:ext uri="{9D8B030D-6E8A-4147-A177-3AD203B41FA5}">
                      <a16:colId xmlns:a16="http://schemas.microsoft.com/office/drawing/2014/main" val="20001"/>
                    </a:ext>
                  </a:extLst>
                </a:gridCol>
              </a:tblGrid>
              <a:tr h="27387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10147E"/>
                          </a:solidFill>
                          <a:effectLst/>
                          <a:latin typeface="Arial" charset="0"/>
                          <a:ea typeface="Arial" charset="0"/>
                          <a:cs typeface="Arial" charset="0"/>
                        </a:rPr>
                        <a:t>PTID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10147E"/>
                          </a:solidFill>
                          <a:effectLst/>
                          <a:latin typeface="Arial" charset="0"/>
                          <a:ea typeface="Arial" charset="0"/>
                          <a:cs typeface="Arial" charset="0"/>
                        </a:rPr>
                        <a:t>GENDER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0"/>
                  </a:ext>
                </a:extLst>
              </a:tr>
              <a:tr h="2921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1"/>
                  </a:ext>
                </a:extLst>
              </a:tr>
              <a:tr h="2921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2"/>
                  </a:ext>
                </a:extLst>
              </a:tr>
              <a:tr h="2905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3"/>
                  </a:ext>
                </a:extLst>
              </a:tr>
              <a:tr h="2921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0004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10147E"/>
                          </a:solidFill>
                          <a:effectLst/>
                          <a:latin typeface="Arial"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4"/>
                  </a:ext>
                </a:extLst>
              </a:tr>
              <a:tr h="2921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10147E"/>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val="10005"/>
                  </a:ext>
                </a:extLst>
              </a:tr>
            </a:tbl>
          </a:graphicData>
        </a:graphic>
      </p:graphicFrame>
      <p:sp>
        <p:nvSpPr>
          <p:cNvPr id="111713" name="Rectangle 96">
            <a:extLst>
              <a:ext uri="{FF2B5EF4-FFF2-40B4-BE49-F238E27FC236}">
                <a16:creationId xmlns:a16="http://schemas.microsoft.com/office/drawing/2014/main" id="{07525171-1671-46E6-80D5-AA27095C5EEB}"/>
              </a:ext>
            </a:extLst>
          </p:cNvPr>
          <p:cNvSpPr>
            <a:spLocks noChangeArrowheads="1"/>
          </p:cNvSpPr>
          <p:nvPr/>
        </p:nvSpPr>
        <p:spPr bwMode="auto">
          <a:xfrm>
            <a:off x="5325394" y="753748"/>
            <a:ext cx="2506663"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zh-CN" dirty="0">
                <a:solidFill>
                  <a:srgbClr val="1F497D"/>
                </a:solidFill>
                <a:latin typeface="Georgia" panose="02040502050405020303" pitchFamily="18" charset="0"/>
              </a:rPr>
              <a:t>Study #3 – axd222.xpt</a:t>
            </a:r>
          </a:p>
        </p:txBody>
      </p:sp>
      <p:sp>
        <p:nvSpPr>
          <p:cNvPr id="111714" name="Rectangle 97">
            <a:extLst>
              <a:ext uri="{FF2B5EF4-FFF2-40B4-BE49-F238E27FC236}">
                <a16:creationId xmlns:a16="http://schemas.microsoft.com/office/drawing/2014/main" id="{7F085EC2-0B22-4780-A878-B201B2E97C11}"/>
              </a:ext>
            </a:extLst>
          </p:cNvPr>
          <p:cNvSpPr>
            <a:spLocks noChangeArrowheads="1"/>
          </p:cNvSpPr>
          <p:nvPr/>
        </p:nvSpPr>
        <p:spPr bwMode="auto">
          <a:xfrm>
            <a:off x="8348689" y="2158402"/>
            <a:ext cx="2506662"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zh-CN" dirty="0">
                <a:solidFill>
                  <a:srgbClr val="1F497D"/>
                </a:solidFill>
                <a:latin typeface="Georgia" panose="02040502050405020303" pitchFamily="18" charset="0"/>
              </a:rPr>
              <a:t>Study #4 – </a:t>
            </a:r>
            <a:r>
              <a:rPr lang="en-US" altLang="zh-CN" dirty="0" err="1">
                <a:solidFill>
                  <a:srgbClr val="1F497D"/>
                </a:solidFill>
                <a:latin typeface="Georgia" panose="02040502050405020303" pitchFamily="18" charset="0"/>
              </a:rPr>
              <a:t>dmgph.xpt</a:t>
            </a:r>
            <a:endParaRPr lang="en-US" altLang="zh-CN" dirty="0">
              <a:solidFill>
                <a:srgbClr val="1F497D"/>
              </a:solidFill>
              <a:latin typeface="Georgia" panose="02040502050405020303" pitchFamily="18" charset="0"/>
            </a:endParaRPr>
          </a:p>
        </p:txBody>
      </p:sp>
      <p:sp>
        <p:nvSpPr>
          <p:cNvPr id="111719" name="TextBox 15">
            <a:extLst>
              <a:ext uri="{FF2B5EF4-FFF2-40B4-BE49-F238E27FC236}">
                <a16:creationId xmlns:a16="http://schemas.microsoft.com/office/drawing/2014/main" id="{E4FCA1E5-B063-4CBF-9ED6-9318A5B099BB}"/>
              </a:ext>
            </a:extLst>
          </p:cNvPr>
          <p:cNvSpPr txBox="1">
            <a:spLocks noChangeArrowheads="1"/>
          </p:cNvSpPr>
          <p:nvPr/>
        </p:nvSpPr>
        <p:spPr bwMode="auto">
          <a:xfrm>
            <a:off x="7539241" y="4680917"/>
            <a:ext cx="36872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1400" dirty="0">
                <a:solidFill>
                  <a:schemeClr val="tx2"/>
                </a:solidFill>
                <a:latin typeface="Georgia" panose="02040502050405020303" pitchFamily="18" charset="0"/>
              </a:rPr>
              <a:t>Slide:  Kathy Hollinger and Amy </a:t>
            </a:r>
            <a:r>
              <a:rPr lang="en-US" altLang="en-US" sz="1400" dirty="0" err="1">
                <a:solidFill>
                  <a:schemeClr val="tx2"/>
                </a:solidFill>
                <a:latin typeface="Georgia" panose="02040502050405020303" pitchFamily="18" charset="0"/>
              </a:rPr>
              <a:t>Malla</a:t>
            </a:r>
            <a:r>
              <a:rPr lang="en-US" altLang="en-US" sz="1400" dirty="0">
                <a:solidFill>
                  <a:schemeClr val="tx2"/>
                </a:solidFill>
                <a:latin typeface="Georgia" panose="02040502050405020303" pitchFamily="18" charset="0"/>
              </a:rPr>
              <a:t>, FDA</a:t>
            </a:r>
          </a:p>
        </p:txBody>
      </p:sp>
      <p:sp>
        <p:nvSpPr>
          <p:cNvPr id="3" name="Rectangle: Rounded Corners 2">
            <a:extLst>
              <a:ext uri="{FF2B5EF4-FFF2-40B4-BE49-F238E27FC236}">
                <a16:creationId xmlns:a16="http://schemas.microsoft.com/office/drawing/2014/main" id="{DD26AA18-F5ED-4903-90C3-34D022BCFAE9}"/>
              </a:ext>
            </a:extLst>
          </p:cNvPr>
          <p:cNvSpPr/>
          <p:nvPr/>
        </p:nvSpPr>
        <p:spPr>
          <a:xfrm>
            <a:off x="470669" y="5132887"/>
            <a:ext cx="10955355" cy="11406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endParaRPr lang="en-US" dirty="0"/>
          </a:p>
          <a:p>
            <a:endParaRPr lang="en-US" dirty="0"/>
          </a:p>
          <a:p>
            <a:r>
              <a:rPr lang="en-US" dirty="0"/>
              <a:t>NOTE:  There are now 4 core  standard options for “Sex” for regulated clinical research (others if they are essential to the protocol such as HIV).  HL7 v3 had 15 options for this field; FHIR has 7 options for “Gender”.</a:t>
            </a:r>
          </a:p>
          <a:p>
            <a:endParaRPr lang="en-US" dirty="0"/>
          </a:p>
          <a:p>
            <a:pPr algn="ctr"/>
            <a:endParaRPr lang="en-US" dirty="0"/>
          </a:p>
          <a:p>
            <a:pPr algn="ctr"/>
            <a:endParaRPr lang="en-US" dirty="0"/>
          </a:p>
          <a:p>
            <a:pPr algn="ctr"/>
            <a:endParaRPr lang="en-US" dirty="0"/>
          </a:p>
        </p:txBody>
      </p:sp>
      <p:sp>
        <p:nvSpPr>
          <p:cNvPr id="18" name="Rectangle: Rounded Corners 17">
            <a:extLst>
              <a:ext uri="{FF2B5EF4-FFF2-40B4-BE49-F238E27FC236}">
                <a16:creationId xmlns:a16="http://schemas.microsoft.com/office/drawing/2014/main" id="{E12F0359-983F-478B-A814-2C990A4DEA85}"/>
              </a:ext>
            </a:extLst>
          </p:cNvPr>
          <p:cNvSpPr/>
          <p:nvPr/>
        </p:nvSpPr>
        <p:spPr>
          <a:xfrm>
            <a:off x="182328" y="71094"/>
            <a:ext cx="11827344" cy="72945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r>
              <a:rPr lang="en-US" sz="2400" dirty="0"/>
              <a:t>Early 2000s Question to FDA from Congress:   How many women participate in clinical trials?</a:t>
            </a:r>
          </a:p>
          <a:p>
            <a:pPr algn="ctr"/>
            <a:endParaRPr lang="en-US" dirty="0"/>
          </a:p>
          <a:p>
            <a:pPr algn="ctr"/>
            <a:endParaRPr lang="en-US" dirty="0"/>
          </a:p>
          <a:p>
            <a:pPr algn="ctr"/>
            <a:endParaRPr lang="en-US" dirty="0"/>
          </a:p>
          <a:p>
            <a:pPr algn="ctr"/>
            <a:endParaRPr lang="en-US" dirty="0"/>
          </a:p>
        </p:txBody>
      </p:sp>
      <p:sp>
        <p:nvSpPr>
          <p:cNvPr id="20" name="TextBox 19">
            <a:extLst>
              <a:ext uri="{FF2B5EF4-FFF2-40B4-BE49-F238E27FC236}">
                <a16:creationId xmlns:a16="http://schemas.microsoft.com/office/drawing/2014/main" id="{EDD0BBBD-9480-44CA-ABCC-53A28E40EB10}"/>
              </a:ext>
            </a:extLst>
          </p:cNvPr>
          <p:cNvSpPr txBox="1"/>
          <p:nvPr/>
        </p:nvSpPr>
        <p:spPr>
          <a:xfrm>
            <a:off x="2875495" y="2113910"/>
            <a:ext cx="6094674" cy="369332"/>
          </a:xfrm>
          <a:prstGeom prst="rect">
            <a:avLst/>
          </a:prstGeom>
          <a:noFill/>
        </p:spPr>
        <p:txBody>
          <a:bodyPr wrap="square">
            <a:spAutoFit/>
          </a:bodyPr>
          <a:lstStyle/>
          <a:p>
            <a:r>
              <a:rPr lang="en-US" altLang="zh-CN" sz="1800" dirty="0">
                <a:solidFill>
                  <a:srgbClr val="1F497D"/>
                </a:solidFill>
                <a:latin typeface="Georgia" panose="02040502050405020303" pitchFamily="18" charset="0"/>
              </a:rPr>
              <a:t>Study #2 – </a:t>
            </a:r>
            <a:r>
              <a:rPr lang="en-US" altLang="zh-CN" sz="1800" dirty="0" err="1">
                <a:solidFill>
                  <a:srgbClr val="1F497D"/>
                </a:solidFill>
                <a:latin typeface="Georgia" panose="02040502050405020303" pitchFamily="18" charset="0"/>
              </a:rPr>
              <a:t>dmg.xpt</a:t>
            </a:r>
            <a:endParaRPr lang="en-US" dirty="0"/>
          </a:p>
        </p:txBody>
      </p:sp>
      <p:sp>
        <p:nvSpPr>
          <p:cNvPr id="5" name="Oval 4">
            <a:extLst>
              <a:ext uri="{FF2B5EF4-FFF2-40B4-BE49-F238E27FC236}">
                <a16:creationId xmlns:a16="http://schemas.microsoft.com/office/drawing/2014/main" id="{B41D1B20-A302-44E9-8AF6-3BE18809907D}"/>
              </a:ext>
            </a:extLst>
          </p:cNvPr>
          <p:cNvSpPr/>
          <p:nvPr/>
        </p:nvSpPr>
        <p:spPr>
          <a:xfrm>
            <a:off x="3991555" y="2076880"/>
            <a:ext cx="1208598" cy="51524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B75515A-D28D-4275-B84F-4F9B2B8AB234}"/>
              </a:ext>
            </a:extLst>
          </p:cNvPr>
          <p:cNvSpPr/>
          <p:nvPr/>
        </p:nvSpPr>
        <p:spPr>
          <a:xfrm>
            <a:off x="1690213" y="1209868"/>
            <a:ext cx="1208598" cy="51524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A19EBF2-2341-431B-A764-E2219BEDF9FF}"/>
              </a:ext>
            </a:extLst>
          </p:cNvPr>
          <p:cNvSpPr/>
          <p:nvPr/>
        </p:nvSpPr>
        <p:spPr>
          <a:xfrm>
            <a:off x="6883952" y="1784191"/>
            <a:ext cx="1208598" cy="51524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E6F602-D97A-48B8-930A-6F8DEF003EB9}"/>
              </a:ext>
            </a:extLst>
          </p:cNvPr>
          <p:cNvPicPr>
            <a:picLocks noChangeAspect="1"/>
          </p:cNvPicPr>
          <p:nvPr/>
        </p:nvPicPr>
        <p:blipFill>
          <a:blip r:embed="rId3"/>
          <a:stretch>
            <a:fillRect/>
          </a:stretch>
        </p:blipFill>
        <p:spPr>
          <a:xfrm>
            <a:off x="9768887" y="3369484"/>
            <a:ext cx="1243692" cy="548688"/>
          </a:xfrm>
          <a:prstGeom prst="rect">
            <a:avLst/>
          </a:prstGeom>
        </p:spPr>
      </p:pic>
      <p:sp>
        <p:nvSpPr>
          <p:cNvPr id="25" name="Oval 24">
            <a:extLst>
              <a:ext uri="{FF2B5EF4-FFF2-40B4-BE49-F238E27FC236}">
                <a16:creationId xmlns:a16="http://schemas.microsoft.com/office/drawing/2014/main" id="{B7A35219-7E4E-4AC6-9163-26047A98F5CA}"/>
              </a:ext>
            </a:extLst>
          </p:cNvPr>
          <p:cNvSpPr/>
          <p:nvPr/>
        </p:nvSpPr>
        <p:spPr>
          <a:xfrm>
            <a:off x="9809951" y="2626309"/>
            <a:ext cx="1208598" cy="51524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911A1-FA02-4783-86E5-18B5DE10B33E}"/>
              </a:ext>
            </a:extLst>
          </p:cNvPr>
          <p:cNvSpPr>
            <a:spLocks noGrp="1"/>
          </p:cNvSpPr>
          <p:nvPr>
            <p:ph type="title"/>
          </p:nvPr>
        </p:nvSpPr>
        <p:spPr>
          <a:xfrm>
            <a:off x="838200" y="186517"/>
            <a:ext cx="10515600" cy="676496"/>
          </a:xfrm>
        </p:spPr>
        <p:txBody>
          <a:bodyPr>
            <a:normAutofit/>
          </a:bodyPr>
          <a:lstStyle/>
          <a:p>
            <a:r>
              <a:rPr lang="en-US" sz="3200" b="1" dirty="0">
                <a:solidFill>
                  <a:srgbClr val="008080"/>
                </a:solidFill>
              </a:rPr>
              <a:t>Global Clinical Research Data Standards</a:t>
            </a:r>
          </a:p>
        </p:txBody>
      </p:sp>
      <p:sp>
        <p:nvSpPr>
          <p:cNvPr id="3" name="Content Placeholder 2">
            <a:extLst>
              <a:ext uri="{FF2B5EF4-FFF2-40B4-BE49-F238E27FC236}">
                <a16:creationId xmlns:a16="http://schemas.microsoft.com/office/drawing/2014/main" id="{0173AF11-FF9E-4B9E-88E3-98F1AAD4CD41}"/>
              </a:ext>
            </a:extLst>
          </p:cNvPr>
          <p:cNvSpPr>
            <a:spLocks noGrp="1"/>
          </p:cNvSpPr>
          <p:nvPr>
            <p:ph idx="1"/>
          </p:nvPr>
        </p:nvSpPr>
        <p:spPr>
          <a:xfrm>
            <a:off x="516835" y="938267"/>
            <a:ext cx="11006593" cy="5235637"/>
          </a:xfrm>
        </p:spPr>
        <p:txBody>
          <a:bodyPr>
            <a:noAutofit/>
          </a:bodyPr>
          <a:lstStyle/>
          <a:p>
            <a:r>
              <a:rPr lang="en-US" sz="2000" dirty="0"/>
              <a:t>Volunteer group founded in 1997 as Clinical Data Interchange Standards Consortium (CDISC); incorporated in 2000 as a global non-profit standards development organization.</a:t>
            </a:r>
          </a:p>
          <a:p>
            <a:r>
              <a:rPr lang="en-US" sz="2000" dirty="0"/>
              <a:t>Through a collaborative consensus-based process, a </a:t>
            </a:r>
            <a:r>
              <a:rPr lang="en-US" sz="2000" b="1" dirty="0">
                <a:solidFill>
                  <a:srgbClr val="008080"/>
                </a:solidFill>
              </a:rPr>
              <a:t>suite of foundational clinical research standards </a:t>
            </a:r>
            <a:r>
              <a:rPr lang="en-US" sz="2000" dirty="0"/>
              <a:t>was developed to support data exchange from protocol and case report form through aggregation into tables and analysis datasets.</a:t>
            </a:r>
          </a:p>
          <a:p>
            <a:r>
              <a:rPr lang="en-US" sz="2000" dirty="0"/>
              <a:t>These standards are now required (through binding guidance) by FDA and Japan’s PMDA to support regulatory review of data submitted for approval of new therapies and vaccines. </a:t>
            </a:r>
          </a:p>
          <a:p>
            <a:r>
              <a:rPr lang="en-US" sz="2000" dirty="0"/>
              <a:t>To complement the foundational standards, numerous </a:t>
            </a:r>
            <a:r>
              <a:rPr lang="en-US" sz="2000" b="1" dirty="0">
                <a:solidFill>
                  <a:srgbClr val="008080"/>
                </a:solidFill>
              </a:rPr>
              <a:t>therapeutic-area (TA) </a:t>
            </a:r>
            <a:r>
              <a:rPr lang="en-US" sz="2000" dirty="0">
                <a:solidFill>
                  <a:srgbClr val="008080"/>
                </a:solidFill>
              </a:rPr>
              <a:t>specific data standards </a:t>
            </a:r>
            <a:r>
              <a:rPr lang="en-US" sz="2000" dirty="0"/>
              <a:t>have now been collaboratively developed through the</a:t>
            </a:r>
            <a:r>
              <a:rPr lang="en-US" sz="2000" dirty="0">
                <a:solidFill>
                  <a:srgbClr val="008080"/>
                </a:solidFill>
              </a:rPr>
              <a:t> </a:t>
            </a:r>
            <a:r>
              <a:rPr lang="en-US" sz="2000" b="1" dirty="0">
                <a:solidFill>
                  <a:srgbClr val="008080"/>
                </a:solidFill>
              </a:rPr>
              <a:t>Coalition for Accelerating Standards and Therapies (CFAST) </a:t>
            </a:r>
            <a:r>
              <a:rPr lang="en-US" sz="2000" dirty="0"/>
              <a:t>and many partners. </a:t>
            </a:r>
          </a:p>
          <a:p>
            <a:r>
              <a:rPr lang="en-US" sz="2000" b="1" dirty="0">
                <a:solidFill>
                  <a:srgbClr val="008080"/>
                </a:solidFill>
              </a:rPr>
              <a:t>Terminology</a:t>
            </a:r>
            <a:r>
              <a:rPr lang="en-US" sz="2000" dirty="0">
                <a:solidFill>
                  <a:srgbClr val="008080"/>
                </a:solidFill>
              </a:rPr>
              <a:t> </a:t>
            </a:r>
            <a:r>
              <a:rPr lang="en-US" sz="2000" dirty="0"/>
              <a:t>to support the data standards is globally available through the </a:t>
            </a:r>
            <a:r>
              <a:rPr lang="en-US" sz="2000" b="1" dirty="0">
                <a:solidFill>
                  <a:srgbClr val="008080"/>
                </a:solidFill>
              </a:rPr>
              <a:t>National Cancer Institute’s Enterprise Vocabulary Services. </a:t>
            </a:r>
          </a:p>
          <a:p>
            <a:r>
              <a:rPr lang="en-US" sz="2000" dirty="0"/>
              <a:t>The </a:t>
            </a:r>
            <a:r>
              <a:rPr lang="en-US" sz="2000" b="1" dirty="0">
                <a:solidFill>
                  <a:srgbClr val="008080"/>
                </a:solidFill>
              </a:rPr>
              <a:t>Learning Health Community (LHC)</a:t>
            </a:r>
            <a:r>
              <a:rPr lang="en-US" sz="2000" dirty="0">
                <a:solidFill>
                  <a:srgbClr val="008080"/>
                </a:solidFill>
              </a:rPr>
              <a:t> </a:t>
            </a:r>
            <a:r>
              <a:rPr lang="en-US" sz="2000" dirty="0"/>
              <a:t>was founded in 2012.  Essential Standards to Enable Learning (ESTEL) was one of the first initiatives of the LHC; interest continues to resolve the ongoing problem, of a </a:t>
            </a:r>
            <a:r>
              <a:rPr lang="en-US" sz="2000" dirty="0">
                <a:solidFill>
                  <a:srgbClr val="008080"/>
                </a:solidFill>
              </a:rPr>
              <a:t>weak link in the learning health cycle-- to use EHR data directly for research (Symposium in August).</a:t>
            </a:r>
            <a:endParaRPr lang="en-US" sz="2000" dirty="0"/>
          </a:p>
        </p:txBody>
      </p:sp>
      <p:sp>
        <p:nvSpPr>
          <p:cNvPr id="4" name="Rectangle 3">
            <a:extLst>
              <a:ext uri="{FF2B5EF4-FFF2-40B4-BE49-F238E27FC236}">
                <a16:creationId xmlns:a16="http://schemas.microsoft.com/office/drawing/2014/main" id="{96765583-70EE-44F3-B2DD-314467D29630}"/>
              </a:ext>
            </a:extLst>
          </p:cNvPr>
          <p:cNvSpPr/>
          <p:nvPr/>
        </p:nvSpPr>
        <p:spPr>
          <a:xfrm>
            <a:off x="3823251" y="6145496"/>
            <a:ext cx="7617349" cy="525987"/>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rPr>
              <a:t>NOTE: The European Medicines Agency does not yet require submission of raw data for new drug applications, but they encourage the use of data standards</a:t>
            </a:r>
            <a:r>
              <a:rPr lang="en-US" i="1" dirty="0"/>
              <a:t>. </a:t>
            </a:r>
          </a:p>
        </p:txBody>
      </p:sp>
      <p:pic>
        <p:nvPicPr>
          <p:cNvPr id="5" name="Picture 4">
            <a:extLst>
              <a:ext uri="{FF2B5EF4-FFF2-40B4-BE49-F238E27FC236}">
                <a16:creationId xmlns:a16="http://schemas.microsoft.com/office/drawing/2014/main" id="{4386BC4B-D210-4031-A852-544947E0D70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718" y="5807889"/>
            <a:ext cx="1657350" cy="569595"/>
          </a:xfrm>
          <a:prstGeom prst="rect">
            <a:avLst/>
          </a:prstGeom>
          <a:noFill/>
          <a:ln>
            <a:noFill/>
          </a:ln>
        </p:spPr>
      </p:pic>
    </p:spTree>
    <p:extLst>
      <p:ext uri="{BB962C8B-B14F-4D97-AF65-F5344CB8AC3E}">
        <p14:creationId xmlns:p14="http://schemas.microsoft.com/office/powerpoint/2010/main" val="84042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5D1D5F1C-FB45-48DA-8CE3-AD60A940D87A}"/>
              </a:ext>
            </a:extLst>
          </p:cNvPr>
          <p:cNvSpPr>
            <a:spLocks noGrp="1" noChangeArrowheads="1"/>
          </p:cNvSpPr>
          <p:nvPr>
            <p:ph type="title" idx="4294967295"/>
          </p:nvPr>
        </p:nvSpPr>
        <p:spPr>
          <a:xfrm>
            <a:off x="1141635" y="122237"/>
            <a:ext cx="9465405" cy="1143000"/>
          </a:xfrm>
        </p:spPr>
        <p:txBody>
          <a:bodyPr>
            <a:normAutofit/>
          </a:bodyPr>
          <a:lstStyle/>
          <a:p>
            <a:pPr algn="r" eaLnBrk="1" hangingPunct="1"/>
            <a:r>
              <a:rPr lang="en-US" altLang="en-US" sz="3600" b="1" dirty="0">
                <a:solidFill>
                  <a:srgbClr val="008080"/>
                </a:solidFill>
              </a:rPr>
              <a:t>Value of Using Data Standards from the Start</a:t>
            </a:r>
            <a:endParaRPr lang="en-US" altLang="en-US" sz="3600" b="1" i="1" dirty="0">
              <a:solidFill>
                <a:srgbClr val="008080"/>
              </a:solidFill>
            </a:endParaRPr>
          </a:p>
        </p:txBody>
      </p:sp>
      <p:graphicFrame>
        <p:nvGraphicFramePr>
          <p:cNvPr id="39939" name="Object 4">
            <a:extLst>
              <a:ext uri="{FF2B5EF4-FFF2-40B4-BE49-F238E27FC236}">
                <a16:creationId xmlns:a16="http://schemas.microsoft.com/office/drawing/2014/main" id="{C885E8C3-FBB3-425C-B953-788CC88ADF62}"/>
              </a:ext>
            </a:extLst>
          </p:cNvPr>
          <p:cNvGraphicFramePr>
            <a:graphicFrameLocks noGrp="1" noChangeAspect="1"/>
          </p:cNvGraphicFramePr>
          <p:nvPr>
            <p:ph type="chart" idx="4294967295"/>
            <p:extLst>
              <p:ext uri="{D42A27DB-BD31-4B8C-83A1-F6EECF244321}">
                <p14:modId xmlns:p14="http://schemas.microsoft.com/office/powerpoint/2010/main" val="1435517041"/>
              </p:ext>
            </p:extLst>
          </p:nvPr>
        </p:nvGraphicFramePr>
        <p:xfrm>
          <a:off x="4961756" y="1431592"/>
          <a:ext cx="7518271" cy="4569157"/>
        </p:xfrm>
        <a:graphic>
          <a:graphicData uri="http://schemas.openxmlformats.org/presentationml/2006/ole">
            <mc:AlternateContent xmlns:mc="http://schemas.openxmlformats.org/markup-compatibility/2006">
              <mc:Choice xmlns:v="urn:schemas-microsoft-com:vml" Requires="v">
                <p:oleObj spid="_x0000_s2090" name="Chart" r:id="rId4" imgW="12673022" imgH="6815455" progId="MSGraph.Chart.8">
                  <p:embed followColorScheme="full"/>
                </p:oleObj>
              </mc:Choice>
              <mc:Fallback>
                <p:oleObj name="Chart" r:id="rId4" imgW="12673022" imgH="6815455" progId="MSGraph.Chart.8">
                  <p:embed followColorScheme="full"/>
                  <p:pic>
                    <p:nvPicPr>
                      <p:cNvPr id="39939" name="Object 4">
                        <a:extLst>
                          <a:ext uri="{FF2B5EF4-FFF2-40B4-BE49-F238E27FC236}">
                            <a16:creationId xmlns:a16="http://schemas.microsoft.com/office/drawing/2014/main" id="{C885E8C3-FBB3-425C-B953-788CC88ADF62}"/>
                          </a:ext>
                        </a:extLst>
                      </p:cNvPr>
                      <p:cNvPicPr>
                        <a:picLocks noChangeAspect="1" noChangeArrowheads="1"/>
                      </p:cNvPicPr>
                      <p:nvPr/>
                    </p:nvPicPr>
                    <p:blipFill>
                      <a:blip r:embed="rId5"/>
                      <a:srcRect/>
                      <a:stretch>
                        <a:fillRect/>
                      </a:stretch>
                    </p:blipFill>
                    <p:spPr bwMode="auto">
                      <a:xfrm>
                        <a:off x="4961756" y="1431592"/>
                        <a:ext cx="7518271" cy="4569157"/>
                      </a:xfrm>
                      <a:prstGeom prst="rect">
                        <a:avLst/>
                      </a:prstGeom>
                      <a:noFill/>
                      <a:ln>
                        <a:noFill/>
                      </a:ln>
                    </p:spPr>
                  </p:pic>
                </p:oleObj>
              </mc:Fallback>
            </mc:AlternateContent>
          </a:graphicData>
        </a:graphic>
      </p:graphicFrame>
      <p:pic>
        <p:nvPicPr>
          <p:cNvPr id="39940" name="Picture 16">
            <a:extLst>
              <a:ext uri="{FF2B5EF4-FFF2-40B4-BE49-F238E27FC236}">
                <a16:creationId xmlns:a16="http://schemas.microsoft.com/office/drawing/2014/main" id="{0E9EF034-DE7D-4C59-88F5-5549896A1D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9082" t="20328" r="7652"/>
          <a:stretch>
            <a:fillRect/>
          </a:stretch>
        </p:blipFill>
        <p:spPr bwMode="auto">
          <a:xfrm>
            <a:off x="1283639" y="5529555"/>
            <a:ext cx="154305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Line 5">
            <a:extLst>
              <a:ext uri="{FF2B5EF4-FFF2-40B4-BE49-F238E27FC236}">
                <a16:creationId xmlns:a16="http://schemas.microsoft.com/office/drawing/2014/main" id="{638272E2-3FB7-4008-A58F-8328C65BD0C9}"/>
              </a:ext>
            </a:extLst>
          </p:cNvPr>
          <p:cNvSpPr>
            <a:spLocks noChangeShapeType="1"/>
          </p:cNvSpPr>
          <p:nvPr/>
        </p:nvSpPr>
        <p:spPr bwMode="auto">
          <a:xfrm>
            <a:off x="6978151" y="3387043"/>
            <a:ext cx="1331747" cy="6283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2" name="TextBox 11">
            <a:extLst>
              <a:ext uri="{FF2B5EF4-FFF2-40B4-BE49-F238E27FC236}">
                <a16:creationId xmlns:a16="http://schemas.microsoft.com/office/drawing/2014/main" id="{13858ACE-A18B-4911-9262-07A5A851A4DA}"/>
              </a:ext>
            </a:extLst>
          </p:cNvPr>
          <p:cNvSpPr txBox="1">
            <a:spLocks noChangeArrowheads="1"/>
          </p:cNvSpPr>
          <p:nvPr/>
        </p:nvSpPr>
        <p:spPr bwMode="auto">
          <a:xfrm>
            <a:off x="7094537" y="3406145"/>
            <a:ext cx="795338" cy="304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1" dirty="0"/>
              <a:t>70-90%</a:t>
            </a:r>
          </a:p>
        </p:txBody>
      </p:sp>
      <p:sp>
        <p:nvSpPr>
          <p:cNvPr id="39943" name="TextBox 12">
            <a:extLst>
              <a:ext uri="{FF2B5EF4-FFF2-40B4-BE49-F238E27FC236}">
                <a16:creationId xmlns:a16="http://schemas.microsoft.com/office/drawing/2014/main" id="{FD991815-972D-4321-AB6F-3C35F9132478}"/>
              </a:ext>
            </a:extLst>
          </p:cNvPr>
          <p:cNvSpPr txBox="1">
            <a:spLocks noChangeArrowheads="1"/>
          </p:cNvSpPr>
          <p:nvPr/>
        </p:nvSpPr>
        <p:spPr bwMode="auto">
          <a:xfrm>
            <a:off x="7365089" y="2204041"/>
            <a:ext cx="692150" cy="304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1" dirty="0"/>
              <a:t>~ 60%</a:t>
            </a:r>
          </a:p>
        </p:txBody>
      </p:sp>
      <p:sp>
        <p:nvSpPr>
          <p:cNvPr id="39945" name="Line 5">
            <a:extLst>
              <a:ext uri="{FF2B5EF4-FFF2-40B4-BE49-F238E27FC236}">
                <a16:creationId xmlns:a16="http://schemas.microsoft.com/office/drawing/2014/main" id="{E325D36E-524F-42B5-9B07-69F6E40A577C}"/>
              </a:ext>
            </a:extLst>
          </p:cNvPr>
          <p:cNvSpPr>
            <a:spLocks noChangeShapeType="1"/>
          </p:cNvSpPr>
          <p:nvPr/>
        </p:nvSpPr>
        <p:spPr bwMode="auto">
          <a:xfrm>
            <a:off x="6978151" y="1796995"/>
            <a:ext cx="1267352" cy="14236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TextBox 15">
            <a:extLst>
              <a:ext uri="{FF2B5EF4-FFF2-40B4-BE49-F238E27FC236}">
                <a16:creationId xmlns:a16="http://schemas.microsoft.com/office/drawing/2014/main" id="{D9695434-1B0E-4C6B-8133-3595BC4B5BE2}"/>
              </a:ext>
            </a:extLst>
          </p:cNvPr>
          <p:cNvSpPr txBox="1">
            <a:spLocks noChangeArrowheads="1"/>
          </p:cNvSpPr>
          <p:nvPr/>
        </p:nvSpPr>
        <p:spPr bwMode="auto">
          <a:xfrm>
            <a:off x="4169177" y="4833178"/>
            <a:ext cx="7951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000" b="1" i="1" dirty="0">
                <a:solidFill>
                  <a:srgbClr val="2A547E"/>
                </a:solidFill>
              </a:rPr>
              <a:t>+ </a:t>
            </a:r>
            <a:r>
              <a:rPr lang="en-US" altLang="en-US" sz="2000" b="1" i="1" dirty="0">
                <a:solidFill>
                  <a:srgbClr val="006666"/>
                </a:solidFill>
              </a:rPr>
              <a:t>Higher Data Quality and Integrity </a:t>
            </a:r>
          </a:p>
          <a:p>
            <a:pPr eaLnBrk="1" hangingPunct="1">
              <a:spcBef>
                <a:spcPct val="0"/>
              </a:spcBef>
              <a:buFontTx/>
              <a:buNone/>
            </a:pPr>
            <a:r>
              <a:rPr lang="en-US" altLang="en-US" sz="2000" b="1" i="1" dirty="0">
                <a:solidFill>
                  <a:srgbClr val="006666"/>
                </a:solidFill>
              </a:rPr>
              <a:t>+ Improved Communication Among Stakeholders</a:t>
            </a:r>
          </a:p>
          <a:p>
            <a:pPr eaLnBrk="1" hangingPunct="1">
              <a:spcBef>
                <a:spcPct val="0"/>
              </a:spcBef>
              <a:buFontTx/>
              <a:buNone/>
            </a:pPr>
            <a:r>
              <a:rPr lang="en-US" altLang="en-US" sz="2000" b="1" i="1" dirty="0">
                <a:solidFill>
                  <a:srgbClr val="006666"/>
                </a:solidFill>
              </a:rPr>
              <a:t>+ Ready Aggregation of Data and Cross-study Comparisons</a:t>
            </a:r>
          </a:p>
          <a:p>
            <a:pPr eaLnBrk="1" hangingPunct="1">
              <a:spcBef>
                <a:spcPct val="0"/>
              </a:spcBef>
              <a:buFontTx/>
              <a:buNone/>
            </a:pPr>
            <a:r>
              <a:rPr lang="en-US" altLang="en-US" sz="2000" b="1" i="1" dirty="0">
                <a:solidFill>
                  <a:srgbClr val="006666"/>
                </a:solidFill>
              </a:rPr>
              <a:t>+Significant Savings in Time and Resources</a:t>
            </a:r>
            <a:endParaRPr lang="en-US" altLang="en-US" sz="2000" dirty="0">
              <a:solidFill>
                <a:srgbClr val="006666"/>
              </a:solidFill>
            </a:endParaRPr>
          </a:p>
        </p:txBody>
      </p:sp>
      <p:pic>
        <p:nvPicPr>
          <p:cNvPr id="2" name="Picture 1">
            <a:extLst>
              <a:ext uri="{FF2B5EF4-FFF2-40B4-BE49-F238E27FC236}">
                <a16:creationId xmlns:a16="http://schemas.microsoft.com/office/drawing/2014/main" id="{FE812A25-5027-4C9C-9DFA-229248509ACD}"/>
              </a:ext>
            </a:extLst>
          </p:cNvPr>
          <p:cNvPicPr>
            <a:picLocks noChangeAspect="1"/>
          </p:cNvPicPr>
          <p:nvPr/>
        </p:nvPicPr>
        <p:blipFill>
          <a:blip r:embed="rId7"/>
          <a:stretch>
            <a:fillRect/>
          </a:stretch>
        </p:blipFill>
        <p:spPr>
          <a:xfrm>
            <a:off x="1040816" y="1796995"/>
            <a:ext cx="2475191" cy="2536156"/>
          </a:xfrm>
          <a:prstGeom prst="rect">
            <a:avLst/>
          </a:prstGeom>
          <a:solidFill>
            <a:srgbClr val="008080"/>
          </a:solid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A3D12-FC8D-438A-AC28-D637C1172F36}"/>
              </a:ext>
            </a:extLst>
          </p:cNvPr>
          <p:cNvSpPr>
            <a:spLocks noGrp="1"/>
          </p:cNvSpPr>
          <p:nvPr>
            <p:ph type="title"/>
          </p:nvPr>
        </p:nvSpPr>
        <p:spPr/>
        <p:txBody>
          <a:bodyPr>
            <a:normAutofit/>
          </a:bodyPr>
          <a:lstStyle/>
          <a:p>
            <a:r>
              <a:rPr lang="en-US" sz="3200" b="1" dirty="0">
                <a:solidFill>
                  <a:srgbClr val="008080"/>
                </a:solidFill>
              </a:rPr>
              <a:t>Learning from Clinical Research and the Ebola Experience</a:t>
            </a:r>
          </a:p>
        </p:txBody>
      </p:sp>
      <p:sp>
        <p:nvSpPr>
          <p:cNvPr id="3" name="Content Placeholder 2">
            <a:extLst>
              <a:ext uri="{FF2B5EF4-FFF2-40B4-BE49-F238E27FC236}">
                <a16:creationId xmlns:a16="http://schemas.microsoft.com/office/drawing/2014/main" id="{CD3BA0D9-8A82-47CC-8157-0D5E3B64489F}"/>
              </a:ext>
            </a:extLst>
          </p:cNvPr>
          <p:cNvSpPr>
            <a:spLocks noGrp="1"/>
          </p:cNvSpPr>
          <p:nvPr>
            <p:ph idx="1"/>
          </p:nvPr>
        </p:nvSpPr>
        <p:spPr>
          <a:xfrm>
            <a:off x="663271" y="1610940"/>
            <a:ext cx="10349286" cy="4351338"/>
          </a:xfrm>
        </p:spPr>
        <p:txBody>
          <a:bodyPr>
            <a:normAutofit fontScale="92500" lnSpcReduction="10000"/>
          </a:bodyPr>
          <a:lstStyle/>
          <a:p>
            <a:pPr marL="0" indent="0">
              <a:buNone/>
            </a:pPr>
            <a:r>
              <a:rPr lang="en-US" sz="2600" dirty="0"/>
              <a:t>Per </a:t>
            </a:r>
            <a:r>
              <a:rPr lang="en-US" sz="2600" dirty="0">
                <a:solidFill>
                  <a:srgbClr val="008080"/>
                </a:solidFill>
              </a:rPr>
              <a:t>Laura Merson</a:t>
            </a:r>
            <a:r>
              <a:rPr lang="en-US" sz="2600" dirty="0"/>
              <a:t>, Associate Director of the Infectious Diseases Data Observatory (IDDO), and an executive member of the International Severe Acute Respiratory and Emerging Infection Consortium (ISARIC), at Oxford: </a:t>
            </a:r>
          </a:p>
          <a:p>
            <a:pPr marL="0" indent="0">
              <a:buNone/>
            </a:pPr>
            <a:endParaRPr lang="en-US" i="1" dirty="0"/>
          </a:p>
          <a:p>
            <a:pPr marL="0" indent="0">
              <a:buNone/>
            </a:pPr>
            <a:r>
              <a:rPr lang="en-US" i="1" dirty="0"/>
              <a:t>“There are many different actors involved in tracking, diagnosing, treating and containing an outbreak. </a:t>
            </a:r>
            <a:r>
              <a:rPr lang="en-US" b="1" i="1" dirty="0">
                <a:solidFill>
                  <a:srgbClr val="008080"/>
                </a:solidFill>
              </a:rPr>
              <a:t>Sharing information across these disciplines </a:t>
            </a:r>
            <a:r>
              <a:rPr lang="en-US" i="1" dirty="0"/>
              <a:t>is critical to understand and respond to a disease outbreak, and is particularly important in the case of Ebola which has such devastating consequences.” </a:t>
            </a:r>
          </a:p>
          <a:p>
            <a:pPr marL="0" indent="0">
              <a:buNone/>
            </a:pPr>
            <a:endParaRPr lang="en-US" i="1" dirty="0"/>
          </a:p>
          <a:p>
            <a:pPr marL="0" indent="0">
              <a:buNone/>
            </a:pPr>
            <a:r>
              <a:rPr lang="en-US" i="1" dirty="0"/>
              <a:t>“The </a:t>
            </a:r>
            <a:r>
              <a:rPr lang="en-US" i="1" dirty="0">
                <a:solidFill>
                  <a:srgbClr val="008080"/>
                </a:solidFill>
              </a:rPr>
              <a:t>CDISC Ebola data </a:t>
            </a:r>
            <a:r>
              <a:rPr lang="en-US" i="1" dirty="0"/>
              <a:t>standard is a significant step forward that will enable </a:t>
            </a:r>
            <a:r>
              <a:rPr lang="en-US" b="1" i="1" dirty="0">
                <a:solidFill>
                  <a:srgbClr val="008080"/>
                </a:solidFill>
              </a:rPr>
              <a:t>a more rapid cross-disciplinary response which can reduce the impact of the next epidemic</a:t>
            </a:r>
            <a:r>
              <a:rPr lang="en-US" i="1" dirty="0"/>
              <a:t>.”  </a:t>
            </a:r>
            <a:endParaRPr lang="en-US" dirty="0"/>
          </a:p>
        </p:txBody>
      </p:sp>
    </p:spTree>
    <p:extLst>
      <p:ext uri="{BB962C8B-B14F-4D97-AF65-F5344CB8AC3E}">
        <p14:creationId xmlns:p14="http://schemas.microsoft.com/office/powerpoint/2010/main" val="209103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3C7E-D587-4C2C-96B4-F90D162CFF04}"/>
              </a:ext>
            </a:extLst>
          </p:cNvPr>
          <p:cNvSpPr>
            <a:spLocks noGrp="1"/>
          </p:cNvSpPr>
          <p:nvPr>
            <p:ph type="title"/>
          </p:nvPr>
        </p:nvSpPr>
        <p:spPr>
          <a:xfrm>
            <a:off x="774589" y="317418"/>
            <a:ext cx="10515600" cy="565178"/>
          </a:xfrm>
        </p:spPr>
        <p:txBody>
          <a:bodyPr>
            <a:noAutofit/>
          </a:bodyPr>
          <a:lstStyle/>
          <a:p>
            <a:r>
              <a:rPr lang="en-US" sz="3600" b="1" dirty="0">
                <a:solidFill>
                  <a:schemeClr val="accent1"/>
                </a:solidFill>
              </a:rPr>
              <a:t>Openly Available Ebola (EVD) Data Tools      </a:t>
            </a:r>
          </a:p>
        </p:txBody>
      </p:sp>
      <p:sp>
        <p:nvSpPr>
          <p:cNvPr id="3" name="Content Placeholder 2">
            <a:extLst>
              <a:ext uri="{FF2B5EF4-FFF2-40B4-BE49-F238E27FC236}">
                <a16:creationId xmlns:a16="http://schemas.microsoft.com/office/drawing/2014/main" id="{73517F86-433E-4FE7-90E3-25EB14759CD0}"/>
              </a:ext>
            </a:extLst>
          </p:cNvPr>
          <p:cNvSpPr>
            <a:spLocks noGrp="1"/>
          </p:cNvSpPr>
          <p:nvPr>
            <p:ph idx="1"/>
          </p:nvPr>
        </p:nvSpPr>
        <p:spPr>
          <a:xfrm>
            <a:off x="865697" y="1033670"/>
            <a:ext cx="10424491" cy="5824330"/>
          </a:xfrm>
        </p:spPr>
        <p:txBody>
          <a:bodyPr>
            <a:normAutofit fontScale="32500" lnSpcReduction="20000"/>
          </a:bodyPr>
          <a:lstStyle/>
          <a:p>
            <a:pPr marL="0" indent="0">
              <a:buNone/>
            </a:pPr>
            <a:r>
              <a:rPr lang="en-US" sz="7200" b="1" dirty="0">
                <a:hlinkClick r:id="rId2"/>
              </a:rPr>
              <a:t>Ebola Infection Data Forms</a:t>
            </a:r>
            <a:r>
              <a:rPr lang="en-US" sz="7200" b="1" dirty="0"/>
              <a:t> </a:t>
            </a:r>
            <a:endParaRPr lang="en-US" sz="7200" dirty="0"/>
          </a:p>
          <a:p>
            <a:r>
              <a:rPr lang="en-US" sz="7400" dirty="0"/>
              <a:t>A focused set of critical data variables and core outcome measures which should be included in all patient management records and clinical research datasets for patients with active EVD infection. Collecting these data variables for all patients during EVD infection, treatment and research participation will </a:t>
            </a:r>
            <a:r>
              <a:rPr lang="en-US" sz="7400" b="1" dirty="0">
                <a:solidFill>
                  <a:schemeClr val="accent1"/>
                </a:solidFill>
              </a:rPr>
              <a:t>deliver harmonized data which can easily be aggregated, tabulated and </a:t>
            </a:r>
            <a:r>
              <a:rPr lang="en-US" sz="7400" b="1" dirty="0" err="1">
                <a:solidFill>
                  <a:schemeClr val="accent1"/>
                </a:solidFill>
              </a:rPr>
              <a:t>analysed</a:t>
            </a:r>
            <a:r>
              <a:rPr lang="en-US" sz="7400" b="1" dirty="0">
                <a:solidFill>
                  <a:schemeClr val="accent1"/>
                </a:solidFill>
              </a:rPr>
              <a:t> across many different settings globally. </a:t>
            </a:r>
          </a:p>
          <a:p>
            <a:pPr marL="0" indent="0">
              <a:buNone/>
            </a:pPr>
            <a:r>
              <a:rPr lang="en-US" sz="6200" dirty="0">
                <a:solidFill>
                  <a:schemeClr val="tx2"/>
                </a:solidFill>
              </a:rPr>
              <a:t>These tools were developed by a collaboration of experts, coordinated through the </a:t>
            </a:r>
            <a:r>
              <a:rPr lang="en-US" sz="6200" dirty="0">
                <a:solidFill>
                  <a:schemeClr val="tx2"/>
                </a:solidFill>
                <a:hlinkClick r:id="rId3">
                  <a:extLst>
                    <a:ext uri="{A12FA001-AC4F-418D-AE19-62706E023703}">
                      <ahyp:hlinkClr xmlns:ahyp="http://schemas.microsoft.com/office/drawing/2018/hyperlinkcolor" val="tx"/>
                    </a:ext>
                  </a:extLst>
                </a:hlinkClick>
              </a:rPr>
              <a:t>World Health Organization (WHO)</a:t>
            </a:r>
            <a:r>
              <a:rPr lang="en-US" sz="6200" dirty="0">
                <a:solidFill>
                  <a:schemeClr val="tx2"/>
                </a:solidFill>
              </a:rPr>
              <a:t>, the International Severe Acute Respiratory and Emerging Infection Consortium (ISARIC), and the </a:t>
            </a:r>
            <a:r>
              <a:rPr lang="en-US" sz="6200" dirty="0">
                <a:solidFill>
                  <a:schemeClr val="tx2"/>
                </a:solidFill>
                <a:hlinkClick r:id="rId4">
                  <a:extLst>
                    <a:ext uri="{A12FA001-AC4F-418D-AE19-62706E023703}">
                      <ahyp:hlinkClr xmlns:ahyp="http://schemas.microsoft.com/office/drawing/2018/hyperlinkcolor" val="tx"/>
                    </a:ext>
                  </a:extLst>
                </a:hlinkClick>
              </a:rPr>
              <a:t>Infectious Diseases Data Observatory (IDDO)</a:t>
            </a:r>
            <a:r>
              <a:rPr lang="en-US" sz="6200" dirty="0">
                <a:solidFill>
                  <a:schemeClr val="tx2"/>
                </a:solidFill>
              </a:rPr>
              <a:t>.</a:t>
            </a:r>
            <a:br>
              <a:rPr lang="en-US" sz="6200" b="1" dirty="0"/>
            </a:br>
            <a:endParaRPr lang="en-US" sz="6200" dirty="0"/>
          </a:p>
          <a:p>
            <a:pPr marL="0" indent="0">
              <a:buNone/>
            </a:pPr>
            <a:r>
              <a:rPr lang="en-US" sz="7200" b="1" dirty="0">
                <a:hlinkClick r:id="rId5"/>
              </a:rPr>
              <a:t>Ebola Infection Data Forms with CDASH Annotation</a:t>
            </a:r>
            <a:r>
              <a:rPr lang="en-US" sz="7200" b="1" dirty="0"/>
              <a:t> </a:t>
            </a:r>
            <a:endParaRPr lang="en-US" sz="7200" dirty="0"/>
          </a:p>
          <a:p>
            <a:r>
              <a:rPr lang="en-US" sz="7400" dirty="0"/>
              <a:t>A copy of the Ebola Infection Data Forms </a:t>
            </a:r>
            <a:r>
              <a:rPr lang="en-US" sz="7400" dirty="0">
                <a:solidFill>
                  <a:schemeClr val="tx2"/>
                </a:solidFill>
              </a:rPr>
              <a:t>with </a:t>
            </a:r>
            <a:r>
              <a:rPr lang="en-US" sz="7400" dirty="0">
                <a:solidFill>
                  <a:schemeClr val="tx2"/>
                </a:solidFill>
                <a:hlinkClick r:id="rId6">
                  <a:extLst>
                    <a:ext uri="{A12FA001-AC4F-418D-AE19-62706E023703}">
                      <ahyp:hlinkClr xmlns:ahyp="http://schemas.microsoft.com/office/drawing/2018/hyperlinkcolor" val="tx"/>
                    </a:ext>
                  </a:extLst>
                </a:hlinkClick>
              </a:rPr>
              <a:t>CDASH annotation</a:t>
            </a:r>
            <a:r>
              <a:rPr lang="en-US" sz="7400" dirty="0">
                <a:solidFill>
                  <a:schemeClr val="tx2"/>
                </a:solidFill>
              </a:rPr>
              <a:t> </a:t>
            </a:r>
            <a:r>
              <a:rPr lang="en-US" sz="7400" dirty="0"/>
              <a:t>for the use of database programmers to align their terminology and structures with international standards and </a:t>
            </a:r>
            <a:r>
              <a:rPr lang="en-US" sz="7400" b="1" dirty="0">
                <a:solidFill>
                  <a:schemeClr val="accent1"/>
                </a:solidFill>
              </a:rPr>
              <a:t>facilitate pooling of datasets where appropriate</a:t>
            </a:r>
            <a:r>
              <a:rPr lang="en-US" sz="7400" dirty="0"/>
              <a:t>. </a:t>
            </a:r>
          </a:p>
          <a:p>
            <a:pPr marL="0" indent="0">
              <a:buNone/>
            </a:pPr>
            <a:r>
              <a:rPr lang="en-US" sz="6200" dirty="0">
                <a:solidFill>
                  <a:schemeClr val="tx2"/>
                </a:solidFill>
              </a:rPr>
              <a:t>Developed with the support of the </a:t>
            </a:r>
            <a:r>
              <a:rPr lang="en-US" sz="6200" dirty="0">
                <a:solidFill>
                  <a:schemeClr val="tx2"/>
                </a:solidFill>
                <a:hlinkClick r:id="rId7">
                  <a:extLst>
                    <a:ext uri="{A12FA001-AC4F-418D-AE19-62706E023703}">
                      <ahyp:hlinkClr xmlns:ahyp="http://schemas.microsoft.com/office/drawing/2018/hyperlinkcolor" val="tx"/>
                    </a:ext>
                  </a:extLst>
                </a:hlinkClick>
              </a:rPr>
              <a:t>Clinical Data Interchange Standards Consortium (CDISC)</a:t>
            </a:r>
            <a:r>
              <a:rPr lang="en-US" sz="6200" dirty="0">
                <a:solidFill>
                  <a:schemeClr val="tx2"/>
                </a:solidFill>
              </a:rPr>
              <a:t>. For full details of CDISC-compliant Ebola data standards, see the </a:t>
            </a:r>
            <a:r>
              <a:rPr lang="en-US" sz="6200" dirty="0">
                <a:solidFill>
                  <a:schemeClr val="tx2"/>
                </a:solidFill>
                <a:hlinkClick r:id="rId8">
                  <a:extLst>
                    <a:ext uri="{A12FA001-AC4F-418D-AE19-62706E023703}">
                      <ahyp:hlinkClr xmlns:ahyp="http://schemas.microsoft.com/office/drawing/2018/hyperlinkcolor" val="tx"/>
                    </a:ext>
                  </a:extLst>
                </a:hlinkClick>
              </a:rPr>
              <a:t>CDISC Ebola Therapeutic Area User Guide</a:t>
            </a:r>
            <a:r>
              <a:rPr lang="en-US" sz="6200" dirty="0">
                <a:solidFill>
                  <a:schemeClr val="tx2"/>
                </a:solidFill>
              </a:rPr>
              <a:t>.</a:t>
            </a:r>
          </a:p>
          <a:p>
            <a:pPr marL="0" indent="0">
              <a:buNone/>
            </a:pPr>
            <a:r>
              <a:rPr lang="en-US" sz="7200" dirty="0"/>
              <a:t> </a:t>
            </a:r>
            <a:r>
              <a:rPr lang="en-US" sz="6200" i="1" dirty="0">
                <a:hlinkClick r:id="rId9">
                  <a:extLst>
                    <a:ext uri="{A12FA001-AC4F-418D-AE19-62706E023703}">
                      <ahyp:hlinkClr xmlns:ahyp="http://schemas.microsoft.com/office/drawing/2018/hyperlinkcolor" val="tx"/>
                    </a:ext>
                  </a:extLst>
                </a:hlinkClick>
              </a:rPr>
              <a:t>Reference:  https://isaric.tghn.org/protocols/ebola-data-tools/</a:t>
            </a:r>
            <a:r>
              <a:rPr lang="en-US" sz="6200" i="1" dirty="0"/>
              <a:t> </a:t>
            </a:r>
          </a:p>
          <a:p>
            <a:pPr marL="0" indent="0">
              <a:buNone/>
            </a:pPr>
            <a:endParaRPr lang="en-US" sz="7200" dirty="0"/>
          </a:p>
        </p:txBody>
      </p:sp>
      <p:pic>
        <p:nvPicPr>
          <p:cNvPr id="8" name="Content Placeholder 3">
            <a:extLst>
              <a:ext uri="{FF2B5EF4-FFF2-40B4-BE49-F238E27FC236}">
                <a16:creationId xmlns:a16="http://schemas.microsoft.com/office/drawing/2014/main" id="{137E812F-C275-46CD-9B4B-4FAD03F04967}"/>
              </a:ext>
            </a:extLst>
          </p:cNvPr>
          <p:cNvPicPr>
            <a:picLocks noChangeAspect="1"/>
          </p:cNvPicPr>
          <p:nvPr/>
        </p:nvPicPr>
        <p:blipFill>
          <a:blip r:embed="rId10"/>
          <a:stretch>
            <a:fillRect/>
          </a:stretch>
        </p:blipFill>
        <p:spPr>
          <a:xfrm>
            <a:off x="7993268" y="5214"/>
            <a:ext cx="2164080" cy="1075235"/>
          </a:xfrm>
          <a:prstGeom prst="rect">
            <a:avLst/>
          </a:prstGeom>
        </p:spPr>
      </p:pic>
      <p:pic>
        <p:nvPicPr>
          <p:cNvPr id="5" name="Picture 4">
            <a:extLst>
              <a:ext uri="{FF2B5EF4-FFF2-40B4-BE49-F238E27FC236}">
                <a16:creationId xmlns:a16="http://schemas.microsoft.com/office/drawing/2014/main" id="{2F71A140-A548-4281-9BB5-736E4BDE2F66}"/>
              </a:ext>
            </a:extLst>
          </p:cNvPr>
          <p:cNvPicPr>
            <a:picLocks noChangeAspect="1"/>
          </p:cNvPicPr>
          <p:nvPr/>
        </p:nvPicPr>
        <p:blipFill>
          <a:blip r:embed="rId11"/>
          <a:stretch>
            <a:fillRect/>
          </a:stretch>
        </p:blipFill>
        <p:spPr>
          <a:xfrm>
            <a:off x="10052200" y="30615"/>
            <a:ext cx="2139800" cy="1200908"/>
          </a:xfrm>
          <a:prstGeom prst="rect">
            <a:avLst/>
          </a:prstGeom>
        </p:spPr>
      </p:pic>
    </p:spTree>
    <p:extLst>
      <p:ext uri="{BB962C8B-B14F-4D97-AF65-F5344CB8AC3E}">
        <p14:creationId xmlns:p14="http://schemas.microsoft.com/office/powerpoint/2010/main" val="2101495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3702</TotalTime>
  <Words>1925</Words>
  <Application>Microsoft Office PowerPoint</Application>
  <PresentationFormat>Widescreen</PresentationFormat>
  <Paragraphs>205</Paragraphs>
  <Slides>12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Calibri Light</vt:lpstr>
      <vt:lpstr>Georgia</vt:lpstr>
      <vt:lpstr>Symbol</vt:lpstr>
      <vt:lpstr>Office Theme</vt:lpstr>
      <vt:lpstr>Chart</vt:lpstr>
      <vt:lpstr>Global Standards as an Essential Foundation  for a Systems Approach   LHS Collaboratory 29 July 2020</vt:lpstr>
      <vt:lpstr>PowerPoint Presentation</vt:lpstr>
      <vt:lpstr>Examples of Data Issues Encountered in Managing COVID-19</vt:lpstr>
      <vt:lpstr>Supporting the Value of Standards for Managing Pandemics</vt:lpstr>
      <vt:lpstr>Study #1 – demog.xpt</vt:lpstr>
      <vt:lpstr>Global Clinical Research Data Standards</vt:lpstr>
      <vt:lpstr>Value of Using Data Standards from the Start</vt:lpstr>
      <vt:lpstr>Learning from Clinical Research and the Ebola Experience</vt:lpstr>
      <vt:lpstr>Openly Available Ebola (EVD) Data Tools      </vt:lpstr>
      <vt:lpstr>COVID-19 Therapeutic Area Standard for Research and Public Health</vt:lpstr>
      <vt:lpstr>Standardizing Data Input for a Systems Approach  to Managing COVID-19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Kush</dc:creator>
  <cp:lastModifiedBy>Rebecca Kush</cp:lastModifiedBy>
  <cp:revision>68</cp:revision>
  <cp:lastPrinted>2020-07-22T20:18:14Z</cp:lastPrinted>
  <dcterms:created xsi:type="dcterms:W3CDTF">2020-07-18T16:49:18Z</dcterms:created>
  <dcterms:modified xsi:type="dcterms:W3CDTF">2020-07-27T17:11:50Z</dcterms:modified>
</cp:coreProperties>
</file>