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256" r:id="rId2"/>
    <p:sldId id="272" r:id="rId3"/>
    <p:sldId id="520" r:id="rId4"/>
    <p:sldId id="524" r:id="rId5"/>
    <p:sldId id="517" r:id="rId6"/>
    <p:sldId id="526" r:id="rId7"/>
    <p:sldId id="527" r:id="rId8"/>
    <p:sldId id="535" r:id="rId9"/>
    <p:sldId id="531" r:id="rId10"/>
    <p:sldId id="532" r:id="rId11"/>
    <p:sldId id="528" r:id="rId12"/>
    <p:sldId id="536" r:id="rId13"/>
    <p:sldId id="455" r:id="rId14"/>
    <p:sldId id="465" r:id="rId15"/>
    <p:sldId id="529" r:id="rId16"/>
    <p:sldId id="537" r:id="rId17"/>
    <p:sldId id="287" r:id="rId18"/>
    <p:sldId id="306" r:id="rId19"/>
    <p:sldId id="530" r:id="rId20"/>
    <p:sldId id="541" r:id="rId21"/>
    <p:sldId id="522" r:id="rId22"/>
    <p:sldId id="34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80" userDrawn="1">
          <p15:clr>
            <a:srgbClr val="A4A3A4"/>
          </p15:clr>
        </p15:guide>
        <p15:guide id="2" pos="1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upta, Aditi" initials="GA" lastIdx="1" clrIdx="0"/>
  <p:cmAuthor id="2" name="Gupta, Aditi" initials="GA [2]" lastIdx="1" clrIdx="1"/>
  <p:cmAuthor id="3" name="Gupta, Aditi" initials="GA [3]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09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83"/>
    <p:restoredTop sz="92952"/>
  </p:normalViewPr>
  <p:slideViewPr>
    <p:cSldViewPr snapToGrid="0" snapToObjects="1">
      <p:cViewPr varScale="1">
        <p:scale>
          <a:sx n="91" d="100"/>
          <a:sy n="91" d="100"/>
        </p:scale>
        <p:origin x="584" y="192"/>
      </p:cViewPr>
      <p:guideLst>
        <p:guide orient="horz" pos="480"/>
        <p:guide pos="1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912F30-A55A-D34D-8AFE-7EC9E7A997DC}" type="doc">
      <dgm:prSet loTypeId="urn:microsoft.com/office/officeart/2005/8/layout/process1" loCatId="" qsTypeId="urn:microsoft.com/office/officeart/2005/8/quickstyle/simple1" qsCatId="simple" csTypeId="urn:microsoft.com/office/officeart/2005/8/colors/accent0_3" csCatId="mainScheme" phldr="1"/>
      <dgm:spPr/>
    </dgm:pt>
    <dgm:pt modelId="{C8034C20-BF33-464D-AE7C-7F5F3308470F}">
      <dgm:prSet phldrT="[Text]"/>
      <dgm:spPr/>
      <dgm:t>
        <a:bodyPr/>
        <a:lstStyle/>
        <a:p>
          <a:r>
            <a:rPr lang="en-US" dirty="0"/>
            <a:t>Cohort identification</a:t>
          </a:r>
        </a:p>
      </dgm:t>
    </dgm:pt>
    <dgm:pt modelId="{1664062B-6956-8F42-A5BF-1BC8273F4EFE}" type="parTrans" cxnId="{7489C9AA-2B16-244F-B5BB-2AE43891C7ED}">
      <dgm:prSet/>
      <dgm:spPr/>
      <dgm:t>
        <a:bodyPr/>
        <a:lstStyle/>
        <a:p>
          <a:endParaRPr lang="en-US"/>
        </a:p>
      </dgm:t>
    </dgm:pt>
    <dgm:pt modelId="{841E36F5-7CB0-6149-A050-6891CD17E2CD}" type="sibTrans" cxnId="{7489C9AA-2B16-244F-B5BB-2AE43891C7ED}">
      <dgm:prSet/>
      <dgm:spPr/>
      <dgm:t>
        <a:bodyPr/>
        <a:lstStyle/>
        <a:p>
          <a:endParaRPr lang="en-US"/>
        </a:p>
      </dgm:t>
    </dgm:pt>
    <dgm:pt modelId="{161927F5-9C21-1E48-86C1-4FFBDC2DE283}">
      <dgm:prSet phldrT="[Text]"/>
      <dgm:spPr/>
      <dgm:t>
        <a:bodyPr/>
        <a:lstStyle/>
        <a:p>
          <a:r>
            <a:rPr lang="en-US" dirty="0"/>
            <a:t>Feature selection</a:t>
          </a:r>
        </a:p>
      </dgm:t>
    </dgm:pt>
    <dgm:pt modelId="{78ED5CD9-2048-614D-9A91-D7F71ABE6F92}" type="parTrans" cxnId="{42FF2AEC-7571-A54B-B5CA-5C319793CE93}">
      <dgm:prSet/>
      <dgm:spPr/>
      <dgm:t>
        <a:bodyPr/>
        <a:lstStyle/>
        <a:p>
          <a:endParaRPr lang="en-US"/>
        </a:p>
      </dgm:t>
    </dgm:pt>
    <dgm:pt modelId="{2A35E77A-9D19-084D-8989-402DB641570C}" type="sibTrans" cxnId="{42FF2AEC-7571-A54B-B5CA-5C319793CE93}">
      <dgm:prSet/>
      <dgm:spPr/>
      <dgm:t>
        <a:bodyPr/>
        <a:lstStyle/>
        <a:p>
          <a:endParaRPr lang="en-US"/>
        </a:p>
      </dgm:t>
    </dgm:pt>
    <dgm:pt modelId="{74FF6270-623E-074F-B3D7-8ACE9424EBDA}">
      <dgm:prSet phldrT="[Text]"/>
      <dgm:spPr/>
      <dgm:t>
        <a:bodyPr/>
        <a:lstStyle/>
        <a:p>
          <a:r>
            <a:rPr lang="en-US" dirty="0"/>
            <a:t>Synthesis</a:t>
          </a:r>
        </a:p>
      </dgm:t>
    </dgm:pt>
    <dgm:pt modelId="{FDBB1E9E-0E3F-B542-8043-867604C3F76F}" type="parTrans" cxnId="{8019A204-78D5-8E4E-8D25-3FF182A6922C}">
      <dgm:prSet/>
      <dgm:spPr/>
      <dgm:t>
        <a:bodyPr/>
        <a:lstStyle/>
        <a:p>
          <a:endParaRPr lang="en-US"/>
        </a:p>
      </dgm:t>
    </dgm:pt>
    <dgm:pt modelId="{A3941627-F85F-974D-AE2D-1AD2B7824B87}" type="sibTrans" cxnId="{8019A204-78D5-8E4E-8D25-3FF182A6922C}">
      <dgm:prSet/>
      <dgm:spPr/>
      <dgm:t>
        <a:bodyPr/>
        <a:lstStyle/>
        <a:p>
          <a:endParaRPr lang="en-US"/>
        </a:p>
      </dgm:t>
    </dgm:pt>
    <dgm:pt modelId="{FCC523FE-6E9F-1A4F-9B4B-0D8C557488FA}">
      <dgm:prSet phldrT="[Text]"/>
      <dgm:spPr/>
      <dgm:t>
        <a:bodyPr/>
        <a:lstStyle/>
        <a:p>
          <a:r>
            <a:rPr lang="en-US" dirty="0"/>
            <a:t>Summary analysis</a:t>
          </a:r>
        </a:p>
      </dgm:t>
    </dgm:pt>
    <dgm:pt modelId="{E6F759F4-98D9-3046-ADD3-65BC0F428791}" type="parTrans" cxnId="{C306274F-0886-5A4F-9644-57868412B90D}">
      <dgm:prSet/>
      <dgm:spPr/>
      <dgm:t>
        <a:bodyPr/>
        <a:lstStyle/>
        <a:p>
          <a:endParaRPr lang="en-US"/>
        </a:p>
      </dgm:t>
    </dgm:pt>
    <dgm:pt modelId="{1990F724-BC5A-A34B-8177-F38B1BE39662}" type="sibTrans" cxnId="{C306274F-0886-5A4F-9644-57868412B90D}">
      <dgm:prSet/>
      <dgm:spPr/>
      <dgm:t>
        <a:bodyPr/>
        <a:lstStyle/>
        <a:p>
          <a:endParaRPr lang="en-US"/>
        </a:p>
      </dgm:t>
    </dgm:pt>
    <dgm:pt modelId="{B612077E-B72E-424D-8E84-DB089D0587F6}">
      <dgm:prSet phldrT="[Text]"/>
      <dgm:spPr/>
      <dgm:t>
        <a:bodyPr/>
        <a:lstStyle/>
        <a:p>
          <a:r>
            <a:rPr lang="en-US" dirty="0"/>
            <a:t>Export</a:t>
          </a:r>
        </a:p>
      </dgm:t>
    </dgm:pt>
    <dgm:pt modelId="{843E4BC3-687C-C240-9548-22CED3A913E4}" type="parTrans" cxnId="{986EC434-C347-2E4C-9082-364F0F15373B}">
      <dgm:prSet/>
      <dgm:spPr/>
      <dgm:t>
        <a:bodyPr/>
        <a:lstStyle/>
        <a:p>
          <a:endParaRPr lang="en-US"/>
        </a:p>
      </dgm:t>
    </dgm:pt>
    <dgm:pt modelId="{1EDA2E16-6853-0B42-BA12-40EB8A230CF1}" type="sibTrans" cxnId="{986EC434-C347-2E4C-9082-364F0F15373B}">
      <dgm:prSet/>
      <dgm:spPr/>
      <dgm:t>
        <a:bodyPr/>
        <a:lstStyle/>
        <a:p>
          <a:endParaRPr lang="en-US"/>
        </a:p>
      </dgm:t>
    </dgm:pt>
    <dgm:pt modelId="{020D4C3C-9CE8-9A45-9AE1-FDDFBA1AA980}" type="pres">
      <dgm:prSet presAssocID="{5B912F30-A55A-D34D-8AFE-7EC9E7A997DC}" presName="Name0" presStyleCnt="0">
        <dgm:presLayoutVars>
          <dgm:dir/>
          <dgm:resizeHandles val="exact"/>
        </dgm:presLayoutVars>
      </dgm:prSet>
      <dgm:spPr/>
    </dgm:pt>
    <dgm:pt modelId="{1A83E606-7215-9B46-B48B-D7E0E387D7BD}" type="pres">
      <dgm:prSet presAssocID="{C8034C20-BF33-464D-AE7C-7F5F3308470F}" presName="node" presStyleLbl="node1" presStyleIdx="0" presStyleCnt="5" custLinFactX="-23546" custLinFactNeighborX="-100000" custLinFactNeighborY="-44270">
        <dgm:presLayoutVars>
          <dgm:bulletEnabled val="1"/>
        </dgm:presLayoutVars>
      </dgm:prSet>
      <dgm:spPr/>
    </dgm:pt>
    <dgm:pt modelId="{799C3EBE-8685-C64B-BB04-CFFAD5910697}" type="pres">
      <dgm:prSet presAssocID="{841E36F5-7CB0-6149-A050-6891CD17E2CD}" presName="sibTrans" presStyleLbl="sibTrans2D1" presStyleIdx="0" presStyleCnt="4"/>
      <dgm:spPr/>
    </dgm:pt>
    <dgm:pt modelId="{4314CC7C-0001-0545-816B-67F0A963CFEA}" type="pres">
      <dgm:prSet presAssocID="{841E36F5-7CB0-6149-A050-6891CD17E2CD}" presName="connectorText" presStyleLbl="sibTrans2D1" presStyleIdx="0" presStyleCnt="4"/>
      <dgm:spPr/>
    </dgm:pt>
    <dgm:pt modelId="{F0E29B4E-F0AE-5F4D-A8CC-DBE46DF57276}" type="pres">
      <dgm:prSet presAssocID="{161927F5-9C21-1E48-86C1-4FFBDC2DE283}" presName="node" presStyleLbl="node1" presStyleIdx="1" presStyleCnt="5">
        <dgm:presLayoutVars>
          <dgm:bulletEnabled val="1"/>
        </dgm:presLayoutVars>
      </dgm:prSet>
      <dgm:spPr/>
    </dgm:pt>
    <dgm:pt modelId="{9D2CBA3E-9511-B140-8D67-082BDE520FF5}" type="pres">
      <dgm:prSet presAssocID="{2A35E77A-9D19-084D-8989-402DB641570C}" presName="sibTrans" presStyleLbl="sibTrans2D1" presStyleIdx="1" presStyleCnt="4"/>
      <dgm:spPr/>
    </dgm:pt>
    <dgm:pt modelId="{87D8BC52-7025-604B-95EC-909E8431FA9C}" type="pres">
      <dgm:prSet presAssocID="{2A35E77A-9D19-084D-8989-402DB641570C}" presName="connectorText" presStyleLbl="sibTrans2D1" presStyleIdx="1" presStyleCnt="4"/>
      <dgm:spPr/>
    </dgm:pt>
    <dgm:pt modelId="{00CD1C9D-4C5A-6349-A781-9267D1FC148E}" type="pres">
      <dgm:prSet presAssocID="{74FF6270-623E-074F-B3D7-8ACE9424EBDA}" presName="node" presStyleLbl="node1" presStyleIdx="2" presStyleCnt="5">
        <dgm:presLayoutVars>
          <dgm:bulletEnabled val="1"/>
        </dgm:presLayoutVars>
      </dgm:prSet>
      <dgm:spPr/>
    </dgm:pt>
    <dgm:pt modelId="{8C9C1A3A-CD60-E641-B35B-34B658FE4A10}" type="pres">
      <dgm:prSet presAssocID="{A3941627-F85F-974D-AE2D-1AD2B7824B87}" presName="sibTrans" presStyleLbl="sibTrans2D1" presStyleIdx="2" presStyleCnt="4"/>
      <dgm:spPr/>
    </dgm:pt>
    <dgm:pt modelId="{805C9C47-239A-C349-A57C-5C7C76ED6AC1}" type="pres">
      <dgm:prSet presAssocID="{A3941627-F85F-974D-AE2D-1AD2B7824B87}" presName="connectorText" presStyleLbl="sibTrans2D1" presStyleIdx="2" presStyleCnt="4"/>
      <dgm:spPr/>
    </dgm:pt>
    <dgm:pt modelId="{6A38923C-21E3-324C-B377-E00DEEA54565}" type="pres">
      <dgm:prSet presAssocID="{FCC523FE-6E9F-1A4F-9B4B-0D8C557488FA}" presName="node" presStyleLbl="node1" presStyleIdx="3" presStyleCnt="5">
        <dgm:presLayoutVars>
          <dgm:bulletEnabled val="1"/>
        </dgm:presLayoutVars>
      </dgm:prSet>
      <dgm:spPr/>
    </dgm:pt>
    <dgm:pt modelId="{49FEF8F6-A2E8-5744-ABBA-C58F643CB0B2}" type="pres">
      <dgm:prSet presAssocID="{1990F724-BC5A-A34B-8177-F38B1BE39662}" presName="sibTrans" presStyleLbl="sibTrans2D1" presStyleIdx="3" presStyleCnt="4"/>
      <dgm:spPr/>
    </dgm:pt>
    <dgm:pt modelId="{1BB862D9-158B-6044-8CA0-263EAB55E2C9}" type="pres">
      <dgm:prSet presAssocID="{1990F724-BC5A-A34B-8177-F38B1BE39662}" presName="connectorText" presStyleLbl="sibTrans2D1" presStyleIdx="3" presStyleCnt="4"/>
      <dgm:spPr/>
    </dgm:pt>
    <dgm:pt modelId="{B7EDEAFD-831B-F242-9A32-2D1D5CFD542E}" type="pres">
      <dgm:prSet presAssocID="{B612077E-B72E-424D-8E84-DB089D0587F6}" presName="node" presStyleLbl="node1" presStyleIdx="4" presStyleCnt="5">
        <dgm:presLayoutVars>
          <dgm:bulletEnabled val="1"/>
        </dgm:presLayoutVars>
      </dgm:prSet>
      <dgm:spPr/>
    </dgm:pt>
  </dgm:ptLst>
  <dgm:cxnLst>
    <dgm:cxn modelId="{8019A204-78D5-8E4E-8D25-3FF182A6922C}" srcId="{5B912F30-A55A-D34D-8AFE-7EC9E7A997DC}" destId="{74FF6270-623E-074F-B3D7-8ACE9424EBDA}" srcOrd="2" destOrd="0" parTransId="{FDBB1E9E-0E3F-B542-8043-867604C3F76F}" sibTransId="{A3941627-F85F-974D-AE2D-1AD2B7824B87}"/>
    <dgm:cxn modelId="{986EC434-C347-2E4C-9082-364F0F15373B}" srcId="{5B912F30-A55A-D34D-8AFE-7EC9E7A997DC}" destId="{B612077E-B72E-424D-8E84-DB089D0587F6}" srcOrd="4" destOrd="0" parTransId="{843E4BC3-687C-C240-9548-22CED3A913E4}" sibTransId="{1EDA2E16-6853-0B42-BA12-40EB8A230CF1}"/>
    <dgm:cxn modelId="{721E5640-E602-B246-B0E6-B24F6A847F71}" type="presOf" srcId="{B612077E-B72E-424D-8E84-DB089D0587F6}" destId="{B7EDEAFD-831B-F242-9A32-2D1D5CFD542E}" srcOrd="0" destOrd="0" presId="urn:microsoft.com/office/officeart/2005/8/layout/process1"/>
    <dgm:cxn modelId="{3204A644-A14F-8140-836F-6133FC7D2AA1}" type="presOf" srcId="{A3941627-F85F-974D-AE2D-1AD2B7824B87}" destId="{8C9C1A3A-CD60-E641-B35B-34B658FE4A10}" srcOrd="0" destOrd="0" presId="urn:microsoft.com/office/officeart/2005/8/layout/process1"/>
    <dgm:cxn modelId="{0A970745-AB44-A848-BBD8-A8A27007D0A4}" type="presOf" srcId="{2A35E77A-9D19-084D-8989-402DB641570C}" destId="{87D8BC52-7025-604B-95EC-909E8431FA9C}" srcOrd="1" destOrd="0" presId="urn:microsoft.com/office/officeart/2005/8/layout/process1"/>
    <dgm:cxn modelId="{C306274F-0886-5A4F-9644-57868412B90D}" srcId="{5B912F30-A55A-D34D-8AFE-7EC9E7A997DC}" destId="{FCC523FE-6E9F-1A4F-9B4B-0D8C557488FA}" srcOrd="3" destOrd="0" parTransId="{E6F759F4-98D9-3046-ADD3-65BC0F428791}" sibTransId="{1990F724-BC5A-A34B-8177-F38B1BE39662}"/>
    <dgm:cxn modelId="{877E016F-5498-2D44-9812-5A6CBBE8BC4A}" type="presOf" srcId="{FCC523FE-6E9F-1A4F-9B4B-0D8C557488FA}" destId="{6A38923C-21E3-324C-B377-E00DEEA54565}" srcOrd="0" destOrd="0" presId="urn:microsoft.com/office/officeart/2005/8/layout/process1"/>
    <dgm:cxn modelId="{8144E17D-52A1-A547-8A8D-7E73505F6021}" type="presOf" srcId="{A3941627-F85F-974D-AE2D-1AD2B7824B87}" destId="{805C9C47-239A-C349-A57C-5C7C76ED6AC1}" srcOrd="1" destOrd="0" presId="urn:microsoft.com/office/officeart/2005/8/layout/process1"/>
    <dgm:cxn modelId="{50D5F67F-B08A-424D-92F7-350E4812E132}" type="presOf" srcId="{2A35E77A-9D19-084D-8989-402DB641570C}" destId="{9D2CBA3E-9511-B140-8D67-082BDE520FF5}" srcOrd="0" destOrd="0" presId="urn:microsoft.com/office/officeart/2005/8/layout/process1"/>
    <dgm:cxn modelId="{154CD98F-0955-134E-9C13-B1A18BC015EE}" type="presOf" srcId="{C8034C20-BF33-464D-AE7C-7F5F3308470F}" destId="{1A83E606-7215-9B46-B48B-D7E0E387D7BD}" srcOrd="0" destOrd="0" presId="urn:microsoft.com/office/officeart/2005/8/layout/process1"/>
    <dgm:cxn modelId="{C61A4CA0-1D5B-2348-89E0-117B04D56AC4}" type="presOf" srcId="{1990F724-BC5A-A34B-8177-F38B1BE39662}" destId="{49FEF8F6-A2E8-5744-ABBA-C58F643CB0B2}" srcOrd="0" destOrd="0" presId="urn:microsoft.com/office/officeart/2005/8/layout/process1"/>
    <dgm:cxn modelId="{7489C9AA-2B16-244F-B5BB-2AE43891C7ED}" srcId="{5B912F30-A55A-D34D-8AFE-7EC9E7A997DC}" destId="{C8034C20-BF33-464D-AE7C-7F5F3308470F}" srcOrd="0" destOrd="0" parTransId="{1664062B-6956-8F42-A5BF-1BC8273F4EFE}" sibTransId="{841E36F5-7CB0-6149-A050-6891CD17E2CD}"/>
    <dgm:cxn modelId="{47929AAF-4EA7-064D-AE1D-21711E4B3101}" type="presOf" srcId="{5B912F30-A55A-D34D-8AFE-7EC9E7A997DC}" destId="{020D4C3C-9CE8-9A45-9AE1-FDDFBA1AA980}" srcOrd="0" destOrd="0" presId="urn:microsoft.com/office/officeart/2005/8/layout/process1"/>
    <dgm:cxn modelId="{2F86A0B5-AAC1-0946-93F2-5F966661A354}" type="presOf" srcId="{161927F5-9C21-1E48-86C1-4FFBDC2DE283}" destId="{F0E29B4E-F0AE-5F4D-A8CC-DBE46DF57276}" srcOrd="0" destOrd="0" presId="urn:microsoft.com/office/officeart/2005/8/layout/process1"/>
    <dgm:cxn modelId="{F42EF8D0-1827-5745-99F0-20F79092205D}" type="presOf" srcId="{1990F724-BC5A-A34B-8177-F38B1BE39662}" destId="{1BB862D9-158B-6044-8CA0-263EAB55E2C9}" srcOrd="1" destOrd="0" presId="urn:microsoft.com/office/officeart/2005/8/layout/process1"/>
    <dgm:cxn modelId="{64AFF9E6-59EC-5048-A8ED-D891ED1C1F13}" type="presOf" srcId="{74FF6270-623E-074F-B3D7-8ACE9424EBDA}" destId="{00CD1C9D-4C5A-6349-A781-9267D1FC148E}" srcOrd="0" destOrd="0" presId="urn:microsoft.com/office/officeart/2005/8/layout/process1"/>
    <dgm:cxn modelId="{42FF2AEC-7571-A54B-B5CA-5C319793CE93}" srcId="{5B912F30-A55A-D34D-8AFE-7EC9E7A997DC}" destId="{161927F5-9C21-1E48-86C1-4FFBDC2DE283}" srcOrd="1" destOrd="0" parTransId="{78ED5CD9-2048-614D-9A91-D7F71ABE6F92}" sibTransId="{2A35E77A-9D19-084D-8989-402DB641570C}"/>
    <dgm:cxn modelId="{461B72EE-27E2-E14A-9E0E-B91A1FDB1B08}" type="presOf" srcId="{841E36F5-7CB0-6149-A050-6891CD17E2CD}" destId="{4314CC7C-0001-0545-816B-67F0A963CFEA}" srcOrd="1" destOrd="0" presId="urn:microsoft.com/office/officeart/2005/8/layout/process1"/>
    <dgm:cxn modelId="{F6E6F0F6-E2EE-C945-82D3-6E8E8B5B2E1D}" type="presOf" srcId="{841E36F5-7CB0-6149-A050-6891CD17E2CD}" destId="{799C3EBE-8685-C64B-BB04-CFFAD5910697}" srcOrd="0" destOrd="0" presId="urn:microsoft.com/office/officeart/2005/8/layout/process1"/>
    <dgm:cxn modelId="{34C63ECA-11DE-E84C-AD25-C1BBEB11CCED}" type="presParOf" srcId="{020D4C3C-9CE8-9A45-9AE1-FDDFBA1AA980}" destId="{1A83E606-7215-9B46-B48B-D7E0E387D7BD}" srcOrd="0" destOrd="0" presId="urn:microsoft.com/office/officeart/2005/8/layout/process1"/>
    <dgm:cxn modelId="{76BDA7A7-070F-D14D-A18B-42E0CD53C4A4}" type="presParOf" srcId="{020D4C3C-9CE8-9A45-9AE1-FDDFBA1AA980}" destId="{799C3EBE-8685-C64B-BB04-CFFAD5910697}" srcOrd="1" destOrd="0" presId="urn:microsoft.com/office/officeart/2005/8/layout/process1"/>
    <dgm:cxn modelId="{6F8B5BC7-5B94-804A-8F52-C341C0ED12C4}" type="presParOf" srcId="{799C3EBE-8685-C64B-BB04-CFFAD5910697}" destId="{4314CC7C-0001-0545-816B-67F0A963CFEA}" srcOrd="0" destOrd="0" presId="urn:microsoft.com/office/officeart/2005/8/layout/process1"/>
    <dgm:cxn modelId="{C0A05773-C51E-4D42-A69B-49272636208F}" type="presParOf" srcId="{020D4C3C-9CE8-9A45-9AE1-FDDFBA1AA980}" destId="{F0E29B4E-F0AE-5F4D-A8CC-DBE46DF57276}" srcOrd="2" destOrd="0" presId="urn:microsoft.com/office/officeart/2005/8/layout/process1"/>
    <dgm:cxn modelId="{9CDCA359-FDB8-AE4D-B56C-F5E3D99CE23C}" type="presParOf" srcId="{020D4C3C-9CE8-9A45-9AE1-FDDFBA1AA980}" destId="{9D2CBA3E-9511-B140-8D67-082BDE520FF5}" srcOrd="3" destOrd="0" presId="urn:microsoft.com/office/officeart/2005/8/layout/process1"/>
    <dgm:cxn modelId="{5DFD3CC8-24A2-9141-ACC1-6904B1BBFB2A}" type="presParOf" srcId="{9D2CBA3E-9511-B140-8D67-082BDE520FF5}" destId="{87D8BC52-7025-604B-95EC-909E8431FA9C}" srcOrd="0" destOrd="0" presId="urn:microsoft.com/office/officeart/2005/8/layout/process1"/>
    <dgm:cxn modelId="{5C859693-291D-4743-BF4D-C2EC4C80210B}" type="presParOf" srcId="{020D4C3C-9CE8-9A45-9AE1-FDDFBA1AA980}" destId="{00CD1C9D-4C5A-6349-A781-9267D1FC148E}" srcOrd="4" destOrd="0" presId="urn:microsoft.com/office/officeart/2005/8/layout/process1"/>
    <dgm:cxn modelId="{27457954-46C7-5B42-8CCE-2D576FBDC70F}" type="presParOf" srcId="{020D4C3C-9CE8-9A45-9AE1-FDDFBA1AA980}" destId="{8C9C1A3A-CD60-E641-B35B-34B658FE4A10}" srcOrd="5" destOrd="0" presId="urn:microsoft.com/office/officeart/2005/8/layout/process1"/>
    <dgm:cxn modelId="{40A08656-2D16-CB4C-BEDB-D8F43CF5B5C6}" type="presParOf" srcId="{8C9C1A3A-CD60-E641-B35B-34B658FE4A10}" destId="{805C9C47-239A-C349-A57C-5C7C76ED6AC1}" srcOrd="0" destOrd="0" presId="urn:microsoft.com/office/officeart/2005/8/layout/process1"/>
    <dgm:cxn modelId="{13AAE158-B57D-F74E-843D-0474428C2CD6}" type="presParOf" srcId="{020D4C3C-9CE8-9A45-9AE1-FDDFBA1AA980}" destId="{6A38923C-21E3-324C-B377-E00DEEA54565}" srcOrd="6" destOrd="0" presId="urn:microsoft.com/office/officeart/2005/8/layout/process1"/>
    <dgm:cxn modelId="{26EA6CE6-04F8-8D46-888D-15D84F7F3C9F}" type="presParOf" srcId="{020D4C3C-9CE8-9A45-9AE1-FDDFBA1AA980}" destId="{49FEF8F6-A2E8-5744-ABBA-C58F643CB0B2}" srcOrd="7" destOrd="0" presId="urn:microsoft.com/office/officeart/2005/8/layout/process1"/>
    <dgm:cxn modelId="{E343E4A2-D0CF-B24B-B788-13309E41313F}" type="presParOf" srcId="{49FEF8F6-A2E8-5744-ABBA-C58F643CB0B2}" destId="{1BB862D9-158B-6044-8CA0-263EAB55E2C9}" srcOrd="0" destOrd="0" presId="urn:microsoft.com/office/officeart/2005/8/layout/process1"/>
    <dgm:cxn modelId="{F4997E5E-B7A5-B14A-8505-92EF4A5D0D77}" type="presParOf" srcId="{020D4C3C-9CE8-9A45-9AE1-FDDFBA1AA980}" destId="{B7EDEAFD-831B-F242-9A32-2D1D5CFD542E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3614CD-1E50-8B44-8123-ABF617224E98}" type="doc">
      <dgm:prSet loTypeId="urn:microsoft.com/office/officeart/2005/8/layout/cycle7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2C1E3E-04F3-7B4A-B698-3FEC46AAE5E2}">
      <dgm:prSet phldrT="[Text]"/>
      <dgm:spPr>
        <a:gradFill flip="none" rotWithShape="0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r>
            <a:rPr lang="en-US" dirty="0"/>
            <a:t>Basic and Pre-Clinical Research</a:t>
          </a:r>
        </a:p>
      </dgm:t>
    </dgm:pt>
    <dgm:pt modelId="{7C432198-321D-994F-9E7F-FEDD28890E2C}" type="parTrans" cxnId="{0F786F77-099D-3F44-8716-14565C94CB28}">
      <dgm:prSet/>
      <dgm:spPr/>
      <dgm:t>
        <a:bodyPr/>
        <a:lstStyle/>
        <a:p>
          <a:endParaRPr lang="en-US"/>
        </a:p>
      </dgm:t>
    </dgm:pt>
    <dgm:pt modelId="{049A348A-8B9D-1F41-9421-232EEDF148EC}" type="sibTrans" cxnId="{0F786F77-099D-3F44-8716-14565C94CB28}">
      <dgm:prSet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en-US"/>
        </a:p>
      </dgm:t>
    </dgm:pt>
    <dgm:pt modelId="{8BDE7CE6-2C7C-134E-86FE-96C61CF0DAD6}">
      <dgm:prSet phldrT="[Text]"/>
      <dgm:spPr>
        <a:gradFill flip="none" rotWithShape="0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r>
            <a:rPr lang="en-US" dirty="0"/>
            <a:t>Verification and Validation of New Evidence and Methods</a:t>
          </a:r>
        </a:p>
      </dgm:t>
    </dgm:pt>
    <dgm:pt modelId="{2089F464-A64D-BB40-A56C-4333A00306CC}" type="parTrans" cxnId="{1FDD4BE1-E685-A54F-BDFE-7137991F3C95}">
      <dgm:prSet/>
      <dgm:spPr/>
      <dgm:t>
        <a:bodyPr/>
        <a:lstStyle/>
        <a:p>
          <a:endParaRPr lang="en-US"/>
        </a:p>
      </dgm:t>
    </dgm:pt>
    <dgm:pt modelId="{BF77BA51-D4EF-9047-878C-FECEA59A7666}" type="sibTrans" cxnId="{1FDD4BE1-E685-A54F-BDFE-7137991F3C95}">
      <dgm:prSet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en-US"/>
        </a:p>
      </dgm:t>
    </dgm:pt>
    <dgm:pt modelId="{957DB343-2A41-0A47-9FAC-B648A33D38A5}">
      <dgm:prSet phldrT="[Text]"/>
      <dgm:spPr>
        <a:gradFill flip="none" rotWithShape="0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r>
            <a:rPr lang="en-US" dirty="0"/>
            <a:t>Scaling and Delivery in “Real World” Settings</a:t>
          </a:r>
        </a:p>
      </dgm:t>
    </dgm:pt>
    <dgm:pt modelId="{196B452F-C1BB-8549-BA29-A64DAB8A0731}" type="parTrans" cxnId="{C96CD536-C2DD-B94F-A7B5-7D33825230F1}">
      <dgm:prSet/>
      <dgm:spPr/>
      <dgm:t>
        <a:bodyPr/>
        <a:lstStyle/>
        <a:p>
          <a:endParaRPr lang="en-US"/>
        </a:p>
      </dgm:t>
    </dgm:pt>
    <dgm:pt modelId="{7B55F411-87C0-744A-BC24-2DADE095F4E4}" type="sibTrans" cxnId="{C96CD536-C2DD-B94F-A7B5-7D33825230F1}">
      <dgm:prSet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en-US"/>
        </a:p>
      </dgm:t>
    </dgm:pt>
    <dgm:pt modelId="{D526AE3A-09C2-8845-B26E-C4293FC72FDF}">
      <dgm:prSet/>
      <dgm:spPr>
        <a:gradFill flip="none" rotWithShape="0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</dgm:spPr>
      <dgm:t>
        <a:bodyPr/>
        <a:lstStyle/>
        <a:p>
          <a:r>
            <a:rPr lang="en-US" dirty="0"/>
            <a:t>Optimization and Measurement of Impact</a:t>
          </a:r>
        </a:p>
      </dgm:t>
    </dgm:pt>
    <dgm:pt modelId="{83B707F9-7812-5D40-8B6B-1D25733A9FDD}" type="parTrans" cxnId="{2EE215AD-F21E-A544-8D12-D4AE9CEBD8DA}">
      <dgm:prSet/>
      <dgm:spPr/>
      <dgm:t>
        <a:bodyPr/>
        <a:lstStyle/>
        <a:p>
          <a:endParaRPr lang="en-US"/>
        </a:p>
      </dgm:t>
    </dgm:pt>
    <dgm:pt modelId="{F4E7924A-26EF-5B45-A3A0-E3502B630386}" type="sibTrans" cxnId="{2EE215AD-F21E-A544-8D12-D4AE9CEBD8DA}">
      <dgm:prSet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en-US"/>
        </a:p>
      </dgm:t>
    </dgm:pt>
    <dgm:pt modelId="{B6874367-1DA1-FB4E-969B-3C3E0EF127B7}" type="pres">
      <dgm:prSet presAssocID="{563614CD-1E50-8B44-8123-ABF617224E98}" presName="Name0" presStyleCnt="0">
        <dgm:presLayoutVars>
          <dgm:dir/>
          <dgm:resizeHandles val="exact"/>
        </dgm:presLayoutVars>
      </dgm:prSet>
      <dgm:spPr/>
    </dgm:pt>
    <dgm:pt modelId="{ED5D4514-9951-F844-B15B-C9E95992DC07}" type="pres">
      <dgm:prSet presAssocID="{532C1E3E-04F3-7B4A-B698-3FEC46AAE5E2}" presName="node" presStyleLbl="node1" presStyleIdx="0" presStyleCnt="4">
        <dgm:presLayoutVars>
          <dgm:bulletEnabled val="1"/>
        </dgm:presLayoutVars>
      </dgm:prSet>
      <dgm:spPr/>
    </dgm:pt>
    <dgm:pt modelId="{31E80554-84BF-0B47-9EBB-5471C4B84312}" type="pres">
      <dgm:prSet presAssocID="{049A348A-8B9D-1F41-9421-232EEDF148EC}" presName="sibTrans" presStyleLbl="sibTrans2D1" presStyleIdx="0" presStyleCnt="4"/>
      <dgm:spPr/>
    </dgm:pt>
    <dgm:pt modelId="{B4E824CC-B562-B740-BA25-17D311B9639D}" type="pres">
      <dgm:prSet presAssocID="{049A348A-8B9D-1F41-9421-232EEDF148EC}" presName="connectorText" presStyleLbl="sibTrans2D1" presStyleIdx="0" presStyleCnt="4"/>
      <dgm:spPr/>
    </dgm:pt>
    <dgm:pt modelId="{3E4B6DEB-D95B-4646-AA3A-8534022ADF8B}" type="pres">
      <dgm:prSet presAssocID="{8BDE7CE6-2C7C-134E-86FE-96C61CF0DAD6}" presName="node" presStyleLbl="node1" presStyleIdx="1" presStyleCnt="4">
        <dgm:presLayoutVars>
          <dgm:bulletEnabled val="1"/>
        </dgm:presLayoutVars>
      </dgm:prSet>
      <dgm:spPr/>
    </dgm:pt>
    <dgm:pt modelId="{A9C7A18D-842E-7E4B-AB8B-2DD91AEBE63F}" type="pres">
      <dgm:prSet presAssocID="{BF77BA51-D4EF-9047-878C-FECEA59A7666}" presName="sibTrans" presStyleLbl="sibTrans2D1" presStyleIdx="1" presStyleCnt="4"/>
      <dgm:spPr/>
    </dgm:pt>
    <dgm:pt modelId="{83A8DC29-A395-6144-BCD9-6754DB041F0D}" type="pres">
      <dgm:prSet presAssocID="{BF77BA51-D4EF-9047-878C-FECEA59A7666}" presName="connectorText" presStyleLbl="sibTrans2D1" presStyleIdx="1" presStyleCnt="4"/>
      <dgm:spPr/>
    </dgm:pt>
    <dgm:pt modelId="{E63B8B1A-8E0C-1148-9253-454023F8C94F}" type="pres">
      <dgm:prSet presAssocID="{957DB343-2A41-0A47-9FAC-B648A33D38A5}" presName="node" presStyleLbl="node1" presStyleIdx="2" presStyleCnt="4">
        <dgm:presLayoutVars>
          <dgm:bulletEnabled val="1"/>
        </dgm:presLayoutVars>
      </dgm:prSet>
      <dgm:spPr/>
    </dgm:pt>
    <dgm:pt modelId="{809D18A5-4D3F-C444-AF4A-12AAE6CD3321}" type="pres">
      <dgm:prSet presAssocID="{7B55F411-87C0-744A-BC24-2DADE095F4E4}" presName="sibTrans" presStyleLbl="sibTrans2D1" presStyleIdx="2" presStyleCnt="4"/>
      <dgm:spPr/>
    </dgm:pt>
    <dgm:pt modelId="{175AB8EE-DCC8-0F40-AC63-92E9E930A261}" type="pres">
      <dgm:prSet presAssocID="{7B55F411-87C0-744A-BC24-2DADE095F4E4}" presName="connectorText" presStyleLbl="sibTrans2D1" presStyleIdx="2" presStyleCnt="4"/>
      <dgm:spPr/>
    </dgm:pt>
    <dgm:pt modelId="{36EA4DA3-54CB-FA46-A057-8BBF2CA29445}" type="pres">
      <dgm:prSet presAssocID="{D526AE3A-09C2-8845-B26E-C4293FC72FDF}" presName="node" presStyleLbl="node1" presStyleIdx="3" presStyleCnt="4">
        <dgm:presLayoutVars>
          <dgm:bulletEnabled val="1"/>
        </dgm:presLayoutVars>
      </dgm:prSet>
      <dgm:spPr/>
    </dgm:pt>
    <dgm:pt modelId="{7B33A90A-3DB3-2A41-9D99-1ABD7F02FE89}" type="pres">
      <dgm:prSet presAssocID="{F4E7924A-26EF-5B45-A3A0-E3502B630386}" presName="sibTrans" presStyleLbl="sibTrans2D1" presStyleIdx="3" presStyleCnt="4"/>
      <dgm:spPr/>
    </dgm:pt>
    <dgm:pt modelId="{55008D15-4A9D-E24B-BF29-45E198FAAAC9}" type="pres">
      <dgm:prSet presAssocID="{F4E7924A-26EF-5B45-A3A0-E3502B630386}" presName="connectorText" presStyleLbl="sibTrans2D1" presStyleIdx="3" presStyleCnt="4"/>
      <dgm:spPr/>
    </dgm:pt>
  </dgm:ptLst>
  <dgm:cxnLst>
    <dgm:cxn modelId="{FF912D33-7917-444C-B36F-B02895C7CC96}" type="presOf" srcId="{8BDE7CE6-2C7C-134E-86FE-96C61CF0DAD6}" destId="{3E4B6DEB-D95B-4646-AA3A-8534022ADF8B}" srcOrd="0" destOrd="0" presId="urn:microsoft.com/office/officeart/2005/8/layout/cycle7"/>
    <dgm:cxn modelId="{C96CD536-C2DD-B94F-A7B5-7D33825230F1}" srcId="{563614CD-1E50-8B44-8123-ABF617224E98}" destId="{957DB343-2A41-0A47-9FAC-B648A33D38A5}" srcOrd="2" destOrd="0" parTransId="{196B452F-C1BB-8549-BA29-A64DAB8A0731}" sibTransId="{7B55F411-87C0-744A-BC24-2DADE095F4E4}"/>
    <dgm:cxn modelId="{00010770-655B-BA47-8F5A-32C2E4D59E37}" type="presOf" srcId="{049A348A-8B9D-1F41-9421-232EEDF148EC}" destId="{B4E824CC-B562-B740-BA25-17D311B9639D}" srcOrd="1" destOrd="0" presId="urn:microsoft.com/office/officeart/2005/8/layout/cycle7"/>
    <dgm:cxn modelId="{0F786F77-099D-3F44-8716-14565C94CB28}" srcId="{563614CD-1E50-8B44-8123-ABF617224E98}" destId="{532C1E3E-04F3-7B4A-B698-3FEC46AAE5E2}" srcOrd="0" destOrd="0" parTransId="{7C432198-321D-994F-9E7F-FEDD28890E2C}" sibTransId="{049A348A-8B9D-1F41-9421-232EEDF148EC}"/>
    <dgm:cxn modelId="{FE72797B-1551-474B-9C6E-402C1BCC3AAB}" type="presOf" srcId="{7B55F411-87C0-744A-BC24-2DADE095F4E4}" destId="{809D18A5-4D3F-C444-AF4A-12AAE6CD3321}" srcOrd="0" destOrd="0" presId="urn:microsoft.com/office/officeart/2005/8/layout/cycle7"/>
    <dgm:cxn modelId="{93583580-8B06-E94E-80A5-52FE2AF6987C}" type="presOf" srcId="{7B55F411-87C0-744A-BC24-2DADE095F4E4}" destId="{175AB8EE-DCC8-0F40-AC63-92E9E930A261}" srcOrd="1" destOrd="0" presId="urn:microsoft.com/office/officeart/2005/8/layout/cycle7"/>
    <dgm:cxn modelId="{F5564C9B-F901-A644-AB85-CED87239E5C5}" type="presOf" srcId="{532C1E3E-04F3-7B4A-B698-3FEC46AAE5E2}" destId="{ED5D4514-9951-F844-B15B-C9E95992DC07}" srcOrd="0" destOrd="0" presId="urn:microsoft.com/office/officeart/2005/8/layout/cycle7"/>
    <dgm:cxn modelId="{6721CDA2-369D-0D44-8AA0-B2A8F7255245}" type="presOf" srcId="{F4E7924A-26EF-5B45-A3A0-E3502B630386}" destId="{7B33A90A-3DB3-2A41-9D99-1ABD7F02FE89}" srcOrd="0" destOrd="0" presId="urn:microsoft.com/office/officeart/2005/8/layout/cycle7"/>
    <dgm:cxn modelId="{2EE215AD-F21E-A544-8D12-D4AE9CEBD8DA}" srcId="{563614CD-1E50-8B44-8123-ABF617224E98}" destId="{D526AE3A-09C2-8845-B26E-C4293FC72FDF}" srcOrd="3" destOrd="0" parTransId="{83B707F9-7812-5D40-8B6B-1D25733A9FDD}" sibTransId="{F4E7924A-26EF-5B45-A3A0-E3502B630386}"/>
    <dgm:cxn modelId="{04A450B1-3820-B749-BFC7-FCA939B35CD2}" type="presOf" srcId="{BF77BA51-D4EF-9047-878C-FECEA59A7666}" destId="{A9C7A18D-842E-7E4B-AB8B-2DD91AEBE63F}" srcOrd="0" destOrd="0" presId="urn:microsoft.com/office/officeart/2005/8/layout/cycle7"/>
    <dgm:cxn modelId="{C8642DB4-8DAA-1C49-8CF5-3451DA13FF63}" type="presOf" srcId="{BF77BA51-D4EF-9047-878C-FECEA59A7666}" destId="{83A8DC29-A395-6144-BCD9-6754DB041F0D}" srcOrd="1" destOrd="0" presId="urn:microsoft.com/office/officeart/2005/8/layout/cycle7"/>
    <dgm:cxn modelId="{CE1359C5-75BD-4D4D-A966-7244D773A55D}" type="presOf" srcId="{563614CD-1E50-8B44-8123-ABF617224E98}" destId="{B6874367-1DA1-FB4E-969B-3C3E0EF127B7}" srcOrd="0" destOrd="0" presId="urn:microsoft.com/office/officeart/2005/8/layout/cycle7"/>
    <dgm:cxn modelId="{E18281C6-EAA0-C546-8ADE-622B4FF0B52E}" type="presOf" srcId="{D526AE3A-09C2-8845-B26E-C4293FC72FDF}" destId="{36EA4DA3-54CB-FA46-A057-8BBF2CA29445}" srcOrd="0" destOrd="0" presId="urn:microsoft.com/office/officeart/2005/8/layout/cycle7"/>
    <dgm:cxn modelId="{1FDD4BE1-E685-A54F-BDFE-7137991F3C95}" srcId="{563614CD-1E50-8B44-8123-ABF617224E98}" destId="{8BDE7CE6-2C7C-134E-86FE-96C61CF0DAD6}" srcOrd="1" destOrd="0" parTransId="{2089F464-A64D-BB40-A56C-4333A00306CC}" sibTransId="{BF77BA51-D4EF-9047-878C-FECEA59A7666}"/>
    <dgm:cxn modelId="{7E87E3E2-4A41-D74F-945A-3231D85160BF}" type="presOf" srcId="{049A348A-8B9D-1F41-9421-232EEDF148EC}" destId="{31E80554-84BF-0B47-9EBB-5471C4B84312}" srcOrd="0" destOrd="0" presId="urn:microsoft.com/office/officeart/2005/8/layout/cycle7"/>
    <dgm:cxn modelId="{EE9986E3-E8C2-5D4A-87EB-7DBDC0B928D7}" type="presOf" srcId="{957DB343-2A41-0A47-9FAC-B648A33D38A5}" destId="{E63B8B1A-8E0C-1148-9253-454023F8C94F}" srcOrd="0" destOrd="0" presId="urn:microsoft.com/office/officeart/2005/8/layout/cycle7"/>
    <dgm:cxn modelId="{8BDE47F8-365F-5D41-AD7B-930946B76BB7}" type="presOf" srcId="{F4E7924A-26EF-5B45-A3A0-E3502B630386}" destId="{55008D15-4A9D-E24B-BF29-45E198FAAAC9}" srcOrd="1" destOrd="0" presId="urn:microsoft.com/office/officeart/2005/8/layout/cycle7"/>
    <dgm:cxn modelId="{41496963-949F-EA43-A692-BBCEED0F3DF9}" type="presParOf" srcId="{B6874367-1DA1-FB4E-969B-3C3E0EF127B7}" destId="{ED5D4514-9951-F844-B15B-C9E95992DC07}" srcOrd="0" destOrd="0" presId="urn:microsoft.com/office/officeart/2005/8/layout/cycle7"/>
    <dgm:cxn modelId="{947250C5-BE91-EB47-B2F8-5C16A628D135}" type="presParOf" srcId="{B6874367-1DA1-FB4E-969B-3C3E0EF127B7}" destId="{31E80554-84BF-0B47-9EBB-5471C4B84312}" srcOrd="1" destOrd="0" presId="urn:microsoft.com/office/officeart/2005/8/layout/cycle7"/>
    <dgm:cxn modelId="{69BE1F27-E648-A244-A895-57084FD368AF}" type="presParOf" srcId="{31E80554-84BF-0B47-9EBB-5471C4B84312}" destId="{B4E824CC-B562-B740-BA25-17D311B9639D}" srcOrd="0" destOrd="0" presId="urn:microsoft.com/office/officeart/2005/8/layout/cycle7"/>
    <dgm:cxn modelId="{C6B371EE-926D-C84E-956E-7FD9C4675C09}" type="presParOf" srcId="{B6874367-1DA1-FB4E-969B-3C3E0EF127B7}" destId="{3E4B6DEB-D95B-4646-AA3A-8534022ADF8B}" srcOrd="2" destOrd="0" presId="urn:microsoft.com/office/officeart/2005/8/layout/cycle7"/>
    <dgm:cxn modelId="{FA326017-484B-5E4D-ADE6-2DB3EE3744E8}" type="presParOf" srcId="{B6874367-1DA1-FB4E-969B-3C3E0EF127B7}" destId="{A9C7A18D-842E-7E4B-AB8B-2DD91AEBE63F}" srcOrd="3" destOrd="0" presId="urn:microsoft.com/office/officeart/2005/8/layout/cycle7"/>
    <dgm:cxn modelId="{7A6B5696-E56D-474B-8EC6-82347F2E18AA}" type="presParOf" srcId="{A9C7A18D-842E-7E4B-AB8B-2DD91AEBE63F}" destId="{83A8DC29-A395-6144-BCD9-6754DB041F0D}" srcOrd="0" destOrd="0" presId="urn:microsoft.com/office/officeart/2005/8/layout/cycle7"/>
    <dgm:cxn modelId="{E15344B8-8679-C040-BDF7-B46A815C9648}" type="presParOf" srcId="{B6874367-1DA1-FB4E-969B-3C3E0EF127B7}" destId="{E63B8B1A-8E0C-1148-9253-454023F8C94F}" srcOrd="4" destOrd="0" presId="urn:microsoft.com/office/officeart/2005/8/layout/cycle7"/>
    <dgm:cxn modelId="{6B5FB74A-A2EC-8C4B-9AAF-8ECFEA7476FE}" type="presParOf" srcId="{B6874367-1DA1-FB4E-969B-3C3E0EF127B7}" destId="{809D18A5-4D3F-C444-AF4A-12AAE6CD3321}" srcOrd="5" destOrd="0" presId="urn:microsoft.com/office/officeart/2005/8/layout/cycle7"/>
    <dgm:cxn modelId="{F1DB5855-498A-E349-B647-EC1A63D3CE3E}" type="presParOf" srcId="{809D18A5-4D3F-C444-AF4A-12AAE6CD3321}" destId="{175AB8EE-DCC8-0F40-AC63-92E9E930A261}" srcOrd="0" destOrd="0" presId="urn:microsoft.com/office/officeart/2005/8/layout/cycle7"/>
    <dgm:cxn modelId="{81F05AF8-8DDF-FE49-B2C7-05AD4FF02E5A}" type="presParOf" srcId="{B6874367-1DA1-FB4E-969B-3C3E0EF127B7}" destId="{36EA4DA3-54CB-FA46-A057-8BBF2CA29445}" srcOrd="6" destOrd="0" presId="urn:microsoft.com/office/officeart/2005/8/layout/cycle7"/>
    <dgm:cxn modelId="{5137262E-572B-6547-9DA1-8F4BC85CBDAB}" type="presParOf" srcId="{B6874367-1DA1-FB4E-969B-3C3E0EF127B7}" destId="{7B33A90A-3DB3-2A41-9D99-1ABD7F02FE89}" srcOrd="7" destOrd="0" presId="urn:microsoft.com/office/officeart/2005/8/layout/cycle7"/>
    <dgm:cxn modelId="{41F3C646-106C-244B-A4B3-3E0DFA341020}" type="presParOf" srcId="{7B33A90A-3DB3-2A41-9D99-1ABD7F02FE89}" destId="{55008D15-4A9D-E24B-BF29-45E198FAAAC9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83E606-7215-9B46-B48B-D7E0E387D7BD}">
      <dsp:nvSpPr>
        <dsp:cNvPr id="0" name=""/>
        <dsp:cNvSpPr/>
      </dsp:nvSpPr>
      <dsp:spPr>
        <a:xfrm>
          <a:off x="0" y="0"/>
          <a:ext cx="1256781" cy="75406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Cohort identification</a:t>
          </a:r>
        </a:p>
      </dsp:txBody>
      <dsp:txXfrm>
        <a:off x="22086" y="22086"/>
        <a:ext cx="1212609" cy="709897"/>
      </dsp:txXfrm>
    </dsp:sp>
    <dsp:sp modelId="{799C3EBE-8685-C64B-BB04-CFFAD5910697}">
      <dsp:nvSpPr>
        <dsp:cNvPr id="0" name=""/>
        <dsp:cNvSpPr/>
      </dsp:nvSpPr>
      <dsp:spPr>
        <a:xfrm rot="47133">
          <a:off x="1383461" y="233388"/>
          <a:ext cx="268611" cy="31168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383465" y="295172"/>
        <a:ext cx="188028" cy="187009"/>
      </dsp:txXfrm>
    </dsp:sp>
    <dsp:sp modelId="{F0E29B4E-F0AE-5F4D-A8CC-DBE46DF57276}">
      <dsp:nvSpPr>
        <dsp:cNvPr id="0" name=""/>
        <dsp:cNvSpPr/>
      </dsp:nvSpPr>
      <dsp:spPr>
        <a:xfrm>
          <a:off x="1763548" y="24180"/>
          <a:ext cx="1256781" cy="75406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Feature selection</a:t>
          </a:r>
        </a:p>
      </dsp:txBody>
      <dsp:txXfrm>
        <a:off x="1785634" y="46266"/>
        <a:ext cx="1212609" cy="709897"/>
      </dsp:txXfrm>
    </dsp:sp>
    <dsp:sp modelId="{9D2CBA3E-9511-B140-8D67-082BDE520FF5}">
      <dsp:nvSpPr>
        <dsp:cNvPr id="0" name=""/>
        <dsp:cNvSpPr/>
      </dsp:nvSpPr>
      <dsp:spPr>
        <a:xfrm>
          <a:off x="3146008" y="245374"/>
          <a:ext cx="266437" cy="31168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146008" y="307710"/>
        <a:ext cx="186506" cy="187009"/>
      </dsp:txXfrm>
    </dsp:sp>
    <dsp:sp modelId="{00CD1C9D-4C5A-6349-A781-9267D1FC148E}">
      <dsp:nvSpPr>
        <dsp:cNvPr id="0" name=""/>
        <dsp:cNvSpPr/>
      </dsp:nvSpPr>
      <dsp:spPr>
        <a:xfrm>
          <a:off x="3523043" y="24180"/>
          <a:ext cx="1256781" cy="75406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Synthesis</a:t>
          </a:r>
        </a:p>
      </dsp:txBody>
      <dsp:txXfrm>
        <a:off x="3545129" y="46266"/>
        <a:ext cx="1212609" cy="709897"/>
      </dsp:txXfrm>
    </dsp:sp>
    <dsp:sp modelId="{8C9C1A3A-CD60-E641-B35B-34B658FE4A10}">
      <dsp:nvSpPr>
        <dsp:cNvPr id="0" name=""/>
        <dsp:cNvSpPr/>
      </dsp:nvSpPr>
      <dsp:spPr>
        <a:xfrm>
          <a:off x="4905503" y="245374"/>
          <a:ext cx="266437" cy="31168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905503" y="307710"/>
        <a:ext cx="186506" cy="187009"/>
      </dsp:txXfrm>
    </dsp:sp>
    <dsp:sp modelId="{6A38923C-21E3-324C-B377-E00DEEA54565}">
      <dsp:nvSpPr>
        <dsp:cNvPr id="0" name=""/>
        <dsp:cNvSpPr/>
      </dsp:nvSpPr>
      <dsp:spPr>
        <a:xfrm>
          <a:off x="5282538" y="24180"/>
          <a:ext cx="1256781" cy="75406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Summary analysis</a:t>
          </a:r>
        </a:p>
      </dsp:txBody>
      <dsp:txXfrm>
        <a:off x="5304624" y="46266"/>
        <a:ext cx="1212609" cy="709897"/>
      </dsp:txXfrm>
    </dsp:sp>
    <dsp:sp modelId="{49FEF8F6-A2E8-5744-ABBA-C58F643CB0B2}">
      <dsp:nvSpPr>
        <dsp:cNvPr id="0" name=""/>
        <dsp:cNvSpPr/>
      </dsp:nvSpPr>
      <dsp:spPr>
        <a:xfrm>
          <a:off x="6664998" y="245374"/>
          <a:ext cx="266437" cy="311681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6664998" y="307710"/>
        <a:ext cx="186506" cy="187009"/>
      </dsp:txXfrm>
    </dsp:sp>
    <dsp:sp modelId="{B7EDEAFD-831B-F242-9A32-2D1D5CFD542E}">
      <dsp:nvSpPr>
        <dsp:cNvPr id="0" name=""/>
        <dsp:cNvSpPr/>
      </dsp:nvSpPr>
      <dsp:spPr>
        <a:xfrm>
          <a:off x="7042032" y="24180"/>
          <a:ext cx="1256781" cy="75406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Export</a:t>
          </a:r>
        </a:p>
      </dsp:txBody>
      <dsp:txXfrm>
        <a:off x="7064118" y="46266"/>
        <a:ext cx="1212609" cy="7098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5D4514-9951-F844-B15B-C9E95992DC07}">
      <dsp:nvSpPr>
        <dsp:cNvPr id="0" name=""/>
        <dsp:cNvSpPr/>
      </dsp:nvSpPr>
      <dsp:spPr>
        <a:xfrm>
          <a:off x="3190472" y="168"/>
          <a:ext cx="2425103" cy="121255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Basic and Pre-Clinical Research</a:t>
          </a:r>
        </a:p>
      </dsp:txBody>
      <dsp:txXfrm>
        <a:off x="3225986" y="35682"/>
        <a:ext cx="2354075" cy="1141523"/>
      </dsp:txXfrm>
    </dsp:sp>
    <dsp:sp modelId="{31E80554-84BF-0B47-9EBB-5471C4B84312}">
      <dsp:nvSpPr>
        <dsp:cNvPr id="0" name=""/>
        <dsp:cNvSpPr/>
      </dsp:nvSpPr>
      <dsp:spPr>
        <a:xfrm rot="2700000">
          <a:off x="4935972" y="1558700"/>
          <a:ext cx="1263009" cy="424393"/>
        </a:xfrm>
        <a:prstGeom prst="left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063290" y="1643579"/>
        <a:ext cx="1008373" cy="254635"/>
      </dsp:txXfrm>
    </dsp:sp>
    <dsp:sp modelId="{3E4B6DEB-D95B-4646-AA3A-8534022ADF8B}">
      <dsp:nvSpPr>
        <dsp:cNvPr id="0" name=""/>
        <dsp:cNvSpPr/>
      </dsp:nvSpPr>
      <dsp:spPr>
        <a:xfrm>
          <a:off x="5519377" y="2329073"/>
          <a:ext cx="2425103" cy="121255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Verification and Validation of New Evidence and Methods</a:t>
          </a:r>
        </a:p>
      </dsp:txBody>
      <dsp:txXfrm>
        <a:off x="5554891" y="2364587"/>
        <a:ext cx="2354075" cy="1141523"/>
      </dsp:txXfrm>
    </dsp:sp>
    <dsp:sp modelId="{A9C7A18D-842E-7E4B-AB8B-2DD91AEBE63F}">
      <dsp:nvSpPr>
        <dsp:cNvPr id="0" name=""/>
        <dsp:cNvSpPr/>
      </dsp:nvSpPr>
      <dsp:spPr>
        <a:xfrm rot="8100000">
          <a:off x="4935972" y="3887605"/>
          <a:ext cx="1263009" cy="424393"/>
        </a:xfrm>
        <a:prstGeom prst="left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5063290" y="3972484"/>
        <a:ext cx="1008373" cy="254635"/>
      </dsp:txXfrm>
    </dsp:sp>
    <dsp:sp modelId="{E63B8B1A-8E0C-1148-9253-454023F8C94F}">
      <dsp:nvSpPr>
        <dsp:cNvPr id="0" name=""/>
        <dsp:cNvSpPr/>
      </dsp:nvSpPr>
      <dsp:spPr>
        <a:xfrm>
          <a:off x="3190472" y="4657978"/>
          <a:ext cx="2425103" cy="121255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Scaling and Delivery in “Real World” Settings</a:t>
          </a:r>
        </a:p>
      </dsp:txBody>
      <dsp:txXfrm>
        <a:off x="3225986" y="4693492"/>
        <a:ext cx="2354075" cy="1141523"/>
      </dsp:txXfrm>
    </dsp:sp>
    <dsp:sp modelId="{809D18A5-4D3F-C444-AF4A-12AAE6CD3321}">
      <dsp:nvSpPr>
        <dsp:cNvPr id="0" name=""/>
        <dsp:cNvSpPr/>
      </dsp:nvSpPr>
      <dsp:spPr>
        <a:xfrm rot="13500000">
          <a:off x="2607067" y="3887605"/>
          <a:ext cx="1263009" cy="424393"/>
        </a:xfrm>
        <a:prstGeom prst="left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2734385" y="3972484"/>
        <a:ext cx="1008373" cy="254635"/>
      </dsp:txXfrm>
    </dsp:sp>
    <dsp:sp modelId="{36EA4DA3-54CB-FA46-A057-8BBF2CA29445}">
      <dsp:nvSpPr>
        <dsp:cNvPr id="0" name=""/>
        <dsp:cNvSpPr/>
      </dsp:nvSpPr>
      <dsp:spPr>
        <a:xfrm>
          <a:off x="861568" y="2329073"/>
          <a:ext cx="2425103" cy="121255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Optimization and Measurement of Impact</a:t>
          </a:r>
        </a:p>
      </dsp:txBody>
      <dsp:txXfrm>
        <a:off x="897082" y="2364587"/>
        <a:ext cx="2354075" cy="1141523"/>
      </dsp:txXfrm>
    </dsp:sp>
    <dsp:sp modelId="{7B33A90A-3DB3-2A41-9D99-1ABD7F02FE89}">
      <dsp:nvSpPr>
        <dsp:cNvPr id="0" name=""/>
        <dsp:cNvSpPr/>
      </dsp:nvSpPr>
      <dsp:spPr>
        <a:xfrm rot="18900000">
          <a:off x="2607067" y="1558700"/>
          <a:ext cx="1263009" cy="424393"/>
        </a:xfrm>
        <a:prstGeom prst="left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5">
                <a:satMod val="103000"/>
                <a:lumMod val="102000"/>
                <a:tint val="94000"/>
              </a:schemeClr>
            </a:gs>
            <a:gs pos="50000">
              <a:schemeClr val="accent5">
                <a:satMod val="110000"/>
                <a:lumMod val="100000"/>
                <a:shade val="100000"/>
              </a:schemeClr>
            </a:gs>
            <a:gs pos="100000">
              <a:schemeClr val="accent5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734385" y="1643579"/>
        <a:ext cx="1008373" cy="2546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A1202-D3B3-E848-ADEE-71B699C23697}" type="datetimeFigureOut">
              <a:rPr lang="en-US" smtClean="0"/>
              <a:t>9/28/20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235EA-2BA0-1E46-97D7-00084A49B6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89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235EA-2BA0-1E46-97D7-00084A49B6C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076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2235EA-2BA0-1E46-97D7-00084A49B6C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355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F64E00-DEE8-DF40-902A-FFDED8F7F12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089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235EA-2BA0-1E46-97D7-00084A49B6C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767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732F6A7-9763-3E41-8B68-D3A66A81DFEC}" type="slidenum">
              <a:rPr lang="en-US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 dirty="0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578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97802"/>
            <a:ext cx="7772400" cy="2387600"/>
          </a:xfrm>
        </p:spPr>
        <p:txBody>
          <a:bodyPr anchor="b"/>
          <a:lstStyle>
            <a:lvl1pPr algn="ctr">
              <a:defRPr sz="6000" b="0" i="0">
                <a:solidFill>
                  <a:schemeClr val="bg1">
                    <a:lumMod val="85000"/>
                  </a:schemeClr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2709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628650" y="6514156"/>
            <a:ext cx="7886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spc="200" baseline="0" dirty="0">
                <a:solidFill>
                  <a:schemeClr val="bg1">
                    <a:lumMod val="6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INSTITUTE FOR INFORMATICS </a:t>
            </a:r>
            <a:r>
              <a:rPr lang="en-US" sz="900" b="0" i="0" spc="200" baseline="0" dirty="0">
                <a:solidFill>
                  <a:schemeClr val="bg1">
                    <a:lumMod val="6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| WASHINGTON UNIVERSITY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218937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8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"/>
          <a:stretch/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28650" y="6514156"/>
            <a:ext cx="7886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spc="200" baseline="0" dirty="0">
                <a:solidFill>
                  <a:schemeClr val="bg1">
                    <a:lumMod val="6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INSTITUTE FOR INFORMATICS </a:t>
            </a:r>
            <a:r>
              <a:rPr lang="en-US" sz="900" b="0" i="0" spc="200" baseline="0" dirty="0">
                <a:solidFill>
                  <a:schemeClr val="bg1">
                    <a:lumMod val="6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| WASHINGTON UNIVERSITY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1051226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llou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84959" y="1093249"/>
            <a:ext cx="3965473" cy="4249790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37550" y="1576899"/>
            <a:ext cx="3060290" cy="3241964"/>
          </a:xfrm>
        </p:spPr>
        <p:txBody>
          <a:bodyPr anchor="ctr" anchorCtr="0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"/>
          <a:stretch/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28650" y="6514156"/>
            <a:ext cx="7886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spc="200" baseline="0" dirty="0">
                <a:solidFill>
                  <a:schemeClr val="bg1">
                    <a:lumMod val="6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INSTITUTE FOR INFORMATICS </a:t>
            </a:r>
            <a:r>
              <a:rPr lang="en-US" sz="900" b="0" i="0" spc="200" baseline="0" dirty="0">
                <a:solidFill>
                  <a:schemeClr val="bg1">
                    <a:lumMod val="6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| WASHINGTON UNIVERSITY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1117595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llou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329702" y="1099547"/>
            <a:ext cx="3965473" cy="4249790"/>
          </a:xfrm>
          <a:prstGeom prst="rect">
            <a:avLst/>
          </a:prstGeom>
          <a:solidFill>
            <a:schemeClr val="tx1">
              <a:lumMod val="65000"/>
              <a:lumOff val="3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782293" y="1583197"/>
            <a:ext cx="3060290" cy="3241964"/>
          </a:xfrm>
        </p:spPr>
        <p:txBody>
          <a:bodyPr anchor="ctr" anchorCtr="0"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/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5"/>
          <a:stretch/>
        </p:blipFill>
        <p:spPr>
          <a:xfrm>
            <a:off x="0" y="6400800"/>
            <a:ext cx="9144000" cy="4572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28650" y="6514156"/>
            <a:ext cx="7886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spc="200" baseline="0" dirty="0">
                <a:solidFill>
                  <a:schemeClr val="bg1">
                    <a:lumMod val="6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INSTITUTE FOR INFORMATICS </a:t>
            </a:r>
            <a:r>
              <a:rPr lang="en-US" sz="900" b="0" i="0" spc="200" baseline="0" dirty="0">
                <a:solidFill>
                  <a:schemeClr val="bg1">
                    <a:lumMod val="6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| WASHINGTON UNIVERSITY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821669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406" y="1259504"/>
            <a:ext cx="6561189" cy="3604700"/>
          </a:xfrm>
        </p:spPr>
        <p:txBody>
          <a:bodyPr>
            <a:normAutofit/>
          </a:bodyPr>
          <a:lstStyle>
            <a:lvl1pPr algn="ctr">
              <a:defRPr sz="3300" b="0" i="0">
                <a:solidFill>
                  <a:schemeClr val="bg1">
                    <a:lumMod val="85000"/>
                  </a:schemeClr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357" y="2312583"/>
            <a:ext cx="1106129" cy="1106129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859046" y="2607543"/>
            <a:ext cx="1106129" cy="1106129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628650" y="6514156"/>
            <a:ext cx="7886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0" spc="200" baseline="0" dirty="0">
                <a:solidFill>
                  <a:schemeClr val="bg1">
                    <a:lumMod val="6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INSTITUTE FOR INFORMATICS </a:t>
            </a:r>
            <a:r>
              <a:rPr lang="en-US" sz="900" b="0" i="0" spc="200" baseline="0" dirty="0">
                <a:solidFill>
                  <a:schemeClr val="bg1">
                    <a:lumMod val="65000"/>
                  </a:schemeClr>
                </a:solidFill>
                <a:latin typeface="Source Sans Pro" charset="0"/>
                <a:ea typeface="Source Sans Pro" charset="0"/>
                <a:cs typeface="Source Sans Pro" charset="0"/>
              </a:rPr>
              <a:t>| WASHINGTON UNIVERSITY 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141018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ndard Title and Content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-1588" y="0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-1588" y="6716713"/>
            <a:ext cx="914558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57200" y="240134"/>
            <a:ext cx="8229600" cy="79216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57200" y="1250950"/>
            <a:ext cx="8255000" cy="43307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xfrm>
            <a:off x="34925" y="6453188"/>
            <a:ext cx="4826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-1588" y="166687"/>
            <a:ext cx="9145588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6726513" y="6284187"/>
            <a:ext cx="2240825" cy="321860"/>
            <a:chOff x="487363" y="2840038"/>
            <a:chExt cx="8167687" cy="1173162"/>
          </a:xfrm>
        </p:grpSpPr>
        <p:sp>
          <p:nvSpPr>
            <p:cNvPr id="11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" name="Rectangle 14"/>
          <p:cNvSpPr/>
          <p:nvPr userDrawn="1"/>
        </p:nvSpPr>
        <p:spPr bwMode="white">
          <a:xfrm>
            <a:off x="6528391" y="6039293"/>
            <a:ext cx="2541181" cy="64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70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LEAF Title&amp;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57200" y="240134"/>
            <a:ext cx="8229600" cy="79216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57200" y="1250950"/>
            <a:ext cx="8255000" cy="43307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xfrm>
            <a:off x="34925" y="6453188"/>
            <a:ext cx="4826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white">
          <a:xfrm>
            <a:off x="6528391" y="6039293"/>
            <a:ext cx="2541181" cy="64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799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85444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314942"/>
            <a:ext cx="7886700" cy="3034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025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4" r:id="rId5"/>
    <p:sldLayoutId id="2147483673" r:id="rId6"/>
    <p:sldLayoutId id="214748367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bg1">
              <a:lumMod val="50000"/>
            </a:schemeClr>
          </a:solidFill>
          <a:latin typeface="Source Sans Pro" charset="0"/>
          <a:ea typeface="Source Sans Pro" charset="0"/>
          <a:cs typeface="Source Sans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0" baseline="0">
          <a:solidFill>
            <a:schemeClr val="bg1">
              <a:lumMod val="50000"/>
            </a:schemeClr>
          </a:solidFill>
          <a:latin typeface="Source Sans Pro" charset="0"/>
          <a:ea typeface="Source Sans Pro" charset="0"/>
          <a:cs typeface="Source Sans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0" baseline="0">
          <a:solidFill>
            <a:schemeClr val="bg1">
              <a:lumMod val="50000"/>
            </a:schemeClr>
          </a:solidFill>
          <a:latin typeface="Source Sans Pro" charset="0"/>
          <a:ea typeface="Source Sans Pro" charset="0"/>
          <a:cs typeface="Source Sans Pro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0" baseline="0">
          <a:solidFill>
            <a:schemeClr val="bg1">
              <a:lumMod val="50000"/>
            </a:schemeClr>
          </a:solidFill>
          <a:latin typeface="Source Sans Pro" charset="0"/>
          <a:ea typeface="Source Sans Pro" charset="0"/>
          <a:cs typeface="Source Sans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0" baseline="0">
          <a:solidFill>
            <a:schemeClr val="bg1">
              <a:lumMod val="50000"/>
            </a:schemeClr>
          </a:solidFill>
          <a:latin typeface="Source Sans Pro" charset="0"/>
          <a:ea typeface="Source Sans Pro" charset="0"/>
          <a:cs typeface="Source Sans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0" baseline="0">
          <a:solidFill>
            <a:schemeClr val="bg1">
              <a:lumMod val="50000"/>
            </a:schemeClr>
          </a:solidFill>
          <a:latin typeface="Source Sans Pro" charset="0"/>
          <a:ea typeface="Source Sans Pro" charset="0"/>
          <a:cs typeface="Source Sans Pro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5078" y="785307"/>
            <a:ext cx="8003567" cy="2326340"/>
          </a:xfrm>
        </p:spPr>
        <p:txBody>
          <a:bodyPr>
            <a:noAutofit/>
          </a:bodyPr>
          <a:lstStyle/>
          <a:p>
            <a:r>
              <a:rPr lang="en-US" b="1" dirty="0">
                <a:latin typeface="+mj-lt"/>
              </a:rPr>
              <a:t>The Learning </a:t>
            </a:r>
            <a:br>
              <a:rPr lang="en-US" b="1" dirty="0">
                <a:latin typeface="+mj-lt"/>
              </a:rPr>
            </a:br>
            <a:r>
              <a:rPr lang="en-US" b="1" dirty="0">
                <a:latin typeface="+mj-lt"/>
              </a:rPr>
              <a:t>Health (Record) System</a:t>
            </a:r>
            <a:endParaRPr lang="en-US" dirty="0">
              <a:latin typeface="+mj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7861" y="3404700"/>
            <a:ext cx="6858000" cy="2326340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+mj-lt"/>
              </a:rPr>
              <a:t>Philip R.O. Payne, PhD, FACMI, FAMIA</a:t>
            </a:r>
          </a:p>
          <a:p>
            <a:r>
              <a:rPr lang="en-US" sz="1500" dirty="0">
                <a:latin typeface="+mj-lt"/>
              </a:rPr>
              <a:t>Janet and Bernard Becker Professor and Director, Institute for Informatics</a:t>
            </a:r>
          </a:p>
          <a:p>
            <a:r>
              <a:rPr lang="en-US" sz="1500" dirty="0">
                <a:latin typeface="+mj-lt"/>
              </a:rPr>
              <a:t>Associate Dean for Health Information and Data Science and Chief Data Scientist</a:t>
            </a:r>
          </a:p>
          <a:p>
            <a:r>
              <a:rPr lang="en-US" sz="1500" i="1" dirty="0">
                <a:latin typeface="+mj-lt"/>
              </a:rPr>
              <a:t>Washington University School of Medicine</a:t>
            </a:r>
          </a:p>
          <a:p>
            <a:r>
              <a:rPr lang="en-US" sz="1500" dirty="0">
                <a:latin typeface="+mj-lt"/>
              </a:rPr>
              <a:t>Professor of Computer Science and Engineering</a:t>
            </a:r>
          </a:p>
          <a:p>
            <a:r>
              <a:rPr lang="en-US" sz="1500" i="1" dirty="0">
                <a:latin typeface="+mj-lt"/>
              </a:rPr>
              <a:t>Washington University McKelvey School of Engineering</a:t>
            </a:r>
          </a:p>
        </p:txBody>
      </p:sp>
      <p:pic>
        <p:nvPicPr>
          <p:cNvPr id="5" name="Picture 4" descr="A picture containing looking, dark, cat, shirt&#10;&#10;Description automatically generated">
            <a:extLst>
              <a:ext uri="{FF2B5EF4-FFF2-40B4-BE49-F238E27FC236}">
                <a16:creationId xmlns:a16="http://schemas.microsoft.com/office/drawing/2014/main" id="{267CF13B-9C83-0046-8C3F-376EA3A0B9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3544" y="5725662"/>
            <a:ext cx="508149" cy="508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845198-CCD9-914E-9FFB-8E5B75D2363B}"/>
              </a:ext>
            </a:extLst>
          </p:cNvPr>
          <p:cNvSpPr txBox="1"/>
          <p:nvPr/>
        </p:nvSpPr>
        <p:spPr>
          <a:xfrm>
            <a:off x="4180965" y="5795070"/>
            <a:ext cx="129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@prpayne5</a:t>
            </a:r>
          </a:p>
        </p:txBody>
      </p:sp>
    </p:spTree>
    <p:extLst>
      <p:ext uri="{BB962C8B-B14F-4D97-AF65-F5344CB8AC3E}">
        <p14:creationId xmlns:p14="http://schemas.microsoft.com/office/powerpoint/2010/main" val="41881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91B7F-B7CF-014E-BB28-2AA13FC8C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93" y="315677"/>
            <a:ext cx="4519222" cy="687523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TimeCaT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3200" dirty="0">
                <a:solidFill>
                  <a:schemeClr val="tx1"/>
                </a:solidFill>
                <a:latin typeface="+mj-lt"/>
              </a:rPr>
              <a:t>a scalable TMS 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83098-F37D-1C44-85A8-45C228CEC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36" y="1074249"/>
            <a:ext cx="3714500" cy="2500224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Enables multi-observer TMS across sites and environments</a:t>
            </a:r>
          </a:p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Support the measurement of workflows in environments that involve multi-tasking</a:t>
            </a:r>
          </a:p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Assesses inter-observer reliability</a:t>
            </a:r>
          </a:p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Produces real-time reports that facilitate data-driven decision-making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DA3669-5FAE-CA4F-890F-04273DCB6F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928" y="3843104"/>
            <a:ext cx="3872963" cy="20465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AE42E3-422C-AE46-8C5C-157AF74FD2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9714" y="497039"/>
            <a:ext cx="3714500" cy="2868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A6550F-DD71-F344-924D-B8227CD019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2964" y="1684625"/>
            <a:ext cx="3753920" cy="29478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D1303-4361-9F4D-B1DE-AA287E0538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9714" y="3079143"/>
            <a:ext cx="3770670" cy="28906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509549-EF04-4A4F-96C3-2107ACB834C9}"/>
              </a:ext>
            </a:extLst>
          </p:cNvPr>
          <p:cNvSpPr txBox="1"/>
          <p:nvPr/>
        </p:nvSpPr>
        <p:spPr>
          <a:xfrm>
            <a:off x="4789714" y="6055064"/>
            <a:ext cx="3714500" cy="25288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Slides adapted from: </a:t>
            </a:r>
            <a:r>
              <a:rPr lang="en-US" sz="1000" dirty="0"/>
              <a:t>Marcelo </a:t>
            </a:r>
            <a:r>
              <a:rPr lang="en-US" sz="1000" dirty="0" err="1"/>
              <a:t>Lopetegui</a:t>
            </a:r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103B5A-3959-D048-B7D8-15BA829BDB02}"/>
              </a:ext>
            </a:extLst>
          </p:cNvPr>
          <p:cNvSpPr txBox="1"/>
          <p:nvPr/>
        </p:nvSpPr>
        <p:spPr>
          <a:xfrm>
            <a:off x="627971" y="5962267"/>
            <a:ext cx="3336876" cy="27699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i="1" dirty="0"/>
              <a:t>&gt;150 publications citing use of </a:t>
            </a:r>
            <a:r>
              <a:rPr lang="en-US" sz="1200" i="1" dirty="0" err="1"/>
              <a:t>TimeCaT</a:t>
            </a:r>
            <a:r>
              <a:rPr lang="en-US" sz="1200" i="1" dirty="0"/>
              <a:t> since 2016</a:t>
            </a:r>
          </a:p>
        </p:txBody>
      </p:sp>
    </p:spTree>
    <p:extLst>
      <p:ext uri="{BB962C8B-B14F-4D97-AF65-F5344CB8AC3E}">
        <p14:creationId xmlns:p14="http://schemas.microsoft.com/office/powerpoint/2010/main" val="129936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D250FF-6FC9-479A-8791-DCA790DA2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DE147A-7BB2-4E40-88DA-1C3757E687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6F25A8-423A-994D-9698-9B401F6B6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17" y="1424295"/>
            <a:ext cx="8077292" cy="54336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7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Myth #2: d</a:t>
            </a:r>
            <a:r>
              <a:rPr lang="en-US" sz="4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ata privacy and confidentiality concerns make it too difficult to extract data from the EHR for research and innovation purposes</a:t>
            </a:r>
          </a:p>
        </p:txBody>
      </p:sp>
    </p:spTree>
    <p:extLst>
      <p:ext uri="{BB962C8B-B14F-4D97-AF65-F5344CB8AC3E}">
        <p14:creationId xmlns:p14="http://schemas.microsoft.com/office/powerpoint/2010/main" val="2510731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F87F6-53DC-BE42-A2BD-F98FA7ED6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752849"/>
            <a:ext cx="2700493" cy="2452687"/>
          </a:xfrm>
        </p:spPr>
        <p:txBody>
          <a:bodyPr anchor="ctr">
            <a:normAutofit/>
          </a:bodyPr>
          <a:lstStyle/>
          <a:p>
            <a:r>
              <a:rPr lang="en-US" sz="3100" b="1" dirty="0">
                <a:solidFill>
                  <a:schemeClr val="tx1"/>
                </a:solidFill>
                <a:latin typeface="+mj-lt"/>
              </a:rPr>
              <a:t>Enabling responsible analyses of clinical data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D7A16-5900-7042-BBA6-7911636E5D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ADF12-2932-AC43-B3F4-C0118079E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De-identification (scrubbing)</a:t>
            </a:r>
          </a:p>
          <a:p>
            <a:r>
              <a:rPr lang="en-US" sz="2000" b="1" dirty="0">
                <a:solidFill>
                  <a:srgbClr val="C00000"/>
                </a:solidFill>
                <a:latin typeface="+mj-lt"/>
              </a:rPr>
              <a:t>Synthesis </a:t>
            </a:r>
          </a:p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Federated analytics</a:t>
            </a:r>
          </a:p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Differential privacy</a:t>
            </a:r>
          </a:p>
        </p:txBody>
      </p:sp>
    </p:spTree>
    <p:extLst>
      <p:ext uri="{BB962C8B-B14F-4D97-AF65-F5344CB8AC3E}">
        <p14:creationId xmlns:p14="http://schemas.microsoft.com/office/powerpoint/2010/main" val="152076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DC0ED73-7520-8A46-8872-CE6D47F3F4B6}"/>
              </a:ext>
            </a:extLst>
          </p:cNvPr>
          <p:cNvSpPr txBox="1">
            <a:spLocks/>
          </p:cNvSpPr>
          <p:nvPr/>
        </p:nvSpPr>
        <p:spPr>
          <a:xfrm>
            <a:off x="396712" y="177909"/>
            <a:ext cx="8302869" cy="571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+mj-lt"/>
              </a:rPr>
              <a:t>Computational derivation of synthetic data: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an abridged version…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D694C1-4B44-1F4C-A919-CF13F06E1B34}"/>
              </a:ext>
            </a:extLst>
          </p:cNvPr>
          <p:cNvGrpSpPr/>
          <p:nvPr/>
        </p:nvGrpSpPr>
        <p:grpSpPr>
          <a:xfrm>
            <a:off x="294345" y="1925828"/>
            <a:ext cx="3153508" cy="3615397"/>
            <a:chOff x="644769" y="2264898"/>
            <a:chExt cx="3153508" cy="361539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D7BFF77-DFD7-5C48-83DA-BF9F301BE21A}"/>
                </a:ext>
              </a:extLst>
            </p:cNvPr>
            <p:cNvCxnSpPr/>
            <p:nvPr/>
          </p:nvCxnSpPr>
          <p:spPr>
            <a:xfrm>
              <a:off x="2152357" y="2264898"/>
              <a:ext cx="0" cy="3615397"/>
            </a:xfrm>
            <a:prstGeom prst="line">
              <a:avLst/>
            </a:prstGeom>
            <a:ln>
              <a:solidFill>
                <a:schemeClr val="tx1"/>
              </a:solidFill>
            </a:ln>
            <a:scene3d>
              <a:camera prst="isometricOffAxis1Lef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6B65F1A-57DB-EE49-8B82-89166FDE3C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4769" y="4049151"/>
              <a:ext cx="3153508" cy="0"/>
            </a:xfrm>
            <a:prstGeom prst="line">
              <a:avLst/>
            </a:prstGeom>
            <a:ln>
              <a:solidFill>
                <a:schemeClr val="tx1"/>
              </a:solidFill>
            </a:ln>
            <a:scene3d>
              <a:camera prst="isometricOffAxis1Lef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E0F78D4-6B26-0D4F-BA10-B978EEF517A8}"/>
                </a:ext>
              </a:extLst>
            </p:cNvPr>
            <p:cNvSpPr/>
            <p:nvPr/>
          </p:nvSpPr>
          <p:spPr>
            <a:xfrm>
              <a:off x="979714" y="2890156"/>
              <a:ext cx="2416629" cy="2334987"/>
            </a:xfrm>
            <a:prstGeom prst="ellipse">
              <a:avLst/>
            </a:prstGeom>
            <a:solidFill>
              <a:schemeClr val="bg2">
                <a:lumMod val="75000"/>
                <a:alpha val="36000"/>
              </a:schemeClr>
            </a:solidFill>
            <a:ln>
              <a:solidFill>
                <a:schemeClr val="tx1"/>
              </a:solidFill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D19EC8-CA45-4A43-9C85-68F19E226838}"/>
              </a:ext>
            </a:extLst>
          </p:cNvPr>
          <p:cNvGrpSpPr/>
          <p:nvPr/>
        </p:nvGrpSpPr>
        <p:grpSpPr>
          <a:xfrm>
            <a:off x="2112259" y="2012914"/>
            <a:ext cx="3153508" cy="3615397"/>
            <a:chOff x="644769" y="2264898"/>
            <a:chExt cx="3153508" cy="361539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6D51B04-CAE3-1040-B3E1-26DD9997E7CC}"/>
                </a:ext>
              </a:extLst>
            </p:cNvPr>
            <p:cNvCxnSpPr/>
            <p:nvPr/>
          </p:nvCxnSpPr>
          <p:spPr>
            <a:xfrm>
              <a:off x="2152357" y="2264898"/>
              <a:ext cx="0" cy="3615397"/>
            </a:xfrm>
            <a:prstGeom prst="line">
              <a:avLst/>
            </a:prstGeom>
            <a:ln>
              <a:solidFill>
                <a:schemeClr val="tx1"/>
              </a:solidFill>
            </a:ln>
            <a:scene3d>
              <a:camera prst="isometricOffAxis1Lef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52BCDD5-DDE8-8643-8E01-B644FE1988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4769" y="4049151"/>
              <a:ext cx="3153508" cy="0"/>
            </a:xfrm>
            <a:prstGeom prst="line">
              <a:avLst/>
            </a:prstGeom>
            <a:ln>
              <a:solidFill>
                <a:schemeClr val="tx1"/>
              </a:solidFill>
            </a:ln>
            <a:scene3d>
              <a:camera prst="isometricOffAxis1Lef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8248880-3807-0F4F-9042-B18DD040474F}"/>
                </a:ext>
              </a:extLst>
            </p:cNvPr>
            <p:cNvSpPr/>
            <p:nvPr/>
          </p:nvSpPr>
          <p:spPr>
            <a:xfrm>
              <a:off x="1025475" y="2684105"/>
              <a:ext cx="2416629" cy="2334987"/>
            </a:xfrm>
            <a:prstGeom prst="ellipse">
              <a:avLst/>
            </a:prstGeom>
            <a:solidFill>
              <a:schemeClr val="accent2">
                <a:lumMod val="40000"/>
                <a:lumOff val="60000"/>
                <a:alpha val="36000"/>
              </a:schemeClr>
            </a:solidFill>
            <a:ln>
              <a:solidFill>
                <a:schemeClr val="tx1"/>
              </a:solidFill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09ED53-A078-A143-9BDC-3761234D5FF8}"/>
              </a:ext>
            </a:extLst>
          </p:cNvPr>
          <p:cNvGrpSpPr/>
          <p:nvPr/>
        </p:nvGrpSpPr>
        <p:grpSpPr>
          <a:xfrm>
            <a:off x="3924730" y="2078228"/>
            <a:ext cx="3153508" cy="3615397"/>
            <a:chOff x="644769" y="2264898"/>
            <a:chExt cx="3153508" cy="3615397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C175BB2-78E9-F246-9345-D79251F46AE0}"/>
                </a:ext>
              </a:extLst>
            </p:cNvPr>
            <p:cNvCxnSpPr/>
            <p:nvPr/>
          </p:nvCxnSpPr>
          <p:spPr>
            <a:xfrm>
              <a:off x="2152357" y="2264898"/>
              <a:ext cx="0" cy="3615397"/>
            </a:xfrm>
            <a:prstGeom prst="line">
              <a:avLst/>
            </a:prstGeom>
            <a:ln>
              <a:solidFill>
                <a:schemeClr val="tx1"/>
              </a:solidFill>
            </a:ln>
            <a:scene3d>
              <a:camera prst="isometricOffAxis1Lef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7EE8DAE-A2E7-6D45-BA1B-6CC9547DF0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4769" y="4049151"/>
              <a:ext cx="3153508" cy="0"/>
            </a:xfrm>
            <a:prstGeom prst="line">
              <a:avLst/>
            </a:prstGeom>
            <a:ln>
              <a:solidFill>
                <a:schemeClr val="tx1"/>
              </a:solidFill>
            </a:ln>
            <a:scene3d>
              <a:camera prst="isometricOffAxis1Lef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9544CDE-4585-DB41-A90E-F8E7C50CEB94}"/>
                </a:ext>
              </a:extLst>
            </p:cNvPr>
            <p:cNvSpPr/>
            <p:nvPr/>
          </p:nvSpPr>
          <p:spPr>
            <a:xfrm>
              <a:off x="1061359" y="3282044"/>
              <a:ext cx="2416629" cy="233498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  <a:alpha val="36000"/>
              </a:schemeClr>
            </a:solidFill>
            <a:ln>
              <a:solidFill>
                <a:schemeClr val="tx1"/>
              </a:solidFill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49D788-9713-1043-9FF3-F632ACC2E3EA}"/>
              </a:ext>
            </a:extLst>
          </p:cNvPr>
          <p:cNvGrpSpPr/>
          <p:nvPr/>
        </p:nvGrpSpPr>
        <p:grpSpPr>
          <a:xfrm>
            <a:off x="5557587" y="2061900"/>
            <a:ext cx="3153508" cy="3615397"/>
            <a:chOff x="644769" y="2264898"/>
            <a:chExt cx="3153508" cy="361539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7DDE089-4A6F-B745-A725-F633CDAE0290}"/>
                </a:ext>
              </a:extLst>
            </p:cNvPr>
            <p:cNvCxnSpPr/>
            <p:nvPr/>
          </p:nvCxnSpPr>
          <p:spPr>
            <a:xfrm>
              <a:off x="2152357" y="2264898"/>
              <a:ext cx="0" cy="3615397"/>
            </a:xfrm>
            <a:prstGeom prst="line">
              <a:avLst/>
            </a:prstGeom>
            <a:ln>
              <a:solidFill>
                <a:schemeClr val="tx1"/>
              </a:solidFill>
            </a:ln>
            <a:scene3d>
              <a:camera prst="isometricOffAxis1Lef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607DFEF-6540-6443-8807-D601921F04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4769" y="4049151"/>
              <a:ext cx="3153508" cy="0"/>
            </a:xfrm>
            <a:prstGeom prst="line">
              <a:avLst/>
            </a:prstGeom>
            <a:ln>
              <a:solidFill>
                <a:schemeClr val="tx1"/>
              </a:solidFill>
            </a:ln>
            <a:scene3d>
              <a:camera prst="isometricOffAxis1Left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43CD9B8-6A4D-114A-90C9-D8080C4BA91F}"/>
                </a:ext>
              </a:extLst>
            </p:cNvPr>
            <p:cNvSpPr/>
            <p:nvPr/>
          </p:nvSpPr>
          <p:spPr>
            <a:xfrm>
              <a:off x="979714" y="2890156"/>
              <a:ext cx="2416629" cy="233498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  <a:alpha val="36000"/>
              </a:schemeClr>
            </a:solidFill>
            <a:ln>
              <a:solidFill>
                <a:schemeClr val="tx1"/>
              </a:solidFill>
            </a:ln>
            <a:scene3d>
              <a:camera prst="isometricOffAxis1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F1F27AE-6EB7-7349-8A22-DA0B0CCD30BB}"/>
              </a:ext>
            </a:extLst>
          </p:cNvPr>
          <p:cNvSpPr txBox="1"/>
          <p:nvPr/>
        </p:nvSpPr>
        <p:spPr>
          <a:xfrm>
            <a:off x="939532" y="5669845"/>
            <a:ext cx="1626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Distribution of </a:t>
            </a:r>
          </a:p>
          <a:p>
            <a:pPr algn="ctr"/>
            <a:r>
              <a:rPr lang="en-US" b="1" dirty="0"/>
              <a:t>Feature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1B51E6-F16B-C349-8E73-7A88ADDA8BB2}"/>
              </a:ext>
            </a:extLst>
          </p:cNvPr>
          <p:cNvSpPr txBox="1"/>
          <p:nvPr/>
        </p:nvSpPr>
        <p:spPr>
          <a:xfrm>
            <a:off x="2773775" y="5707945"/>
            <a:ext cx="1626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Distribution of </a:t>
            </a:r>
          </a:p>
          <a:p>
            <a:pPr algn="ctr"/>
            <a:r>
              <a:rPr lang="en-US" b="1" dirty="0"/>
              <a:t>Feature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FB0476-B755-004F-85CB-C0F57AFB65B6}"/>
              </a:ext>
            </a:extLst>
          </p:cNvPr>
          <p:cNvSpPr txBox="1"/>
          <p:nvPr/>
        </p:nvSpPr>
        <p:spPr>
          <a:xfrm>
            <a:off x="4548147" y="5707945"/>
            <a:ext cx="1626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Distribution of </a:t>
            </a:r>
          </a:p>
          <a:p>
            <a:pPr algn="ctr"/>
            <a:r>
              <a:rPr lang="en-US" b="1" dirty="0"/>
              <a:t>Feature 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E8059D8-671E-5248-AD4E-BFE079239C51}"/>
              </a:ext>
            </a:extLst>
          </p:cNvPr>
          <p:cNvSpPr txBox="1"/>
          <p:nvPr/>
        </p:nvSpPr>
        <p:spPr>
          <a:xfrm>
            <a:off x="6382389" y="5707945"/>
            <a:ext cx="16264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Distribution of </a:t>
            </a:r>
          </a:p>
          <a:p>
            <a:pPr algn="ctr"/>
            <a:r>
              <a:rPr lang="en-US" b="1" dirty="0"/>
              <a:t>Feature 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C84284-F7C9-3542-AD75-620565D239AA}"/>
              </a:ext>
            </a:extLst>
          </p:cNvPr>
          <p:cNvSpPr txBox="1"/>
          <p:nvPr/>
        </p:nvSpPr>
        <p:spPr>
          <a:xfrm>
            <a:off x="6066704" y="5800474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…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CA00D96-3DEF-D44F-A176-C96236B1E731}"/>
              </a:ext>
            </a:extLst>
          </p:cNvPr>
          <p:cNvCxnSpPr>
            <a:cxnSpLocks/>
          </p:cNvCxnSpPr>
          <p:nvPr/>
        </p:nvCxnSpPr>
        <p:spPr>
          <a:xfrm flipV="1">
            <a:off x="1527362" y="3015740"/>
            <a:ext cx="6571123" cy="11355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9752F3C-1B5B-7E48-8801-798E75251883}"/>
              </a:ext>
            </a:extLst>
          </p:cNvPr>
          <p:cNvCxnSpPr>
            <a:cxnSpLocks/>
          </p:cNvCxnSpPr>
          <p:nvPr/>
        </p:nvCxnSpPr>
        <p:spPr>
          <a:xfrm>
            <a:off x="1546411" y="3813834"/>
            <a:ext cx="6594022" cy="77832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1F259AA9-E397-5F4E-834E-3FEF630BF0AB}"/>
              </a:ext>
            </a:extLst>
          </p:cNvPr>
          <p:cNvSpPr/>
          <p:nvPr/>
        </p:nvSpPr>
        <p:spPr>
          <a:xfrm>
            <a:off x="1527361" y="3726746"/>
            <a:ext cx="212271" cy="21227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F6EE94F-ABBE-3543-BF8E-6214095564C5}"/>
              </a:ext>
            </a:extLst>
          </p:cNvPr>
          <p:cNvSpPr/>
          <p:nvPr/>
        </p:nvSpPr>
        <p:spPr>
          <a:xfrm>
            <a:off x="3816674" y="3620729"/>
            <a:ext cx="212271" cy="21227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A75ECC5-6500-CE44-BB04-C238292AB6A5}"/>
              </a:ext>
            </a:extLst>
          </p:cNvPr>
          <p:cNvSpPr/>
          <p:nvPr/>
        </p:nvSpPr>
        <p:spPr>
          <a:xfrm>
            <a:off x="5496387" y="3354738"/>
            <a:ext cx="212271" cy="21227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0254DB3-F1E5-3244-BCB1-EAD449AE5796}"/>
              </a:ext>
            </a:extLst>
          </p:cNvPr>
          <p:cNvSpPr/>
          <p:nvPr/>
        </p:nvSpPr>
        <p:spPr>
          <a:xfrm>
            <a:off x="6789881" y="3120890"/>
            <a:ext cx="212271" cy="21227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A218D79-2BD0-3B45-9C4E-38ACE2DCB959}"/>
              </a:ext>
            </a:extLst>
          </p:cNvPr>
          <p:cNvSpPr/>
          <p:nvPr/>
        </p:nvSpPr>
        <p:spPr>
          <a:xfrm>
            <a:off x="1530674" y="4028233"/>
            <a:ext cx="212271" cy="21227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5D9ADDC-6514-3D46-9757-68495ECD91E5}"/>
              </a:ext>
            </a:extLst>
          </p:cNvPr>
          <p:cNvSpPr/>
          <p:nvPr/>
        </p:nvSpPr>
        <p:spPr>
          <a:xfrm>
            <a:off x="5128639" y="4137563"/>
            <a:ext cx="212271" cy="21227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42729B8-A377-6940-AD4B-7720E5144281}"/>
              </a:ext>
            </a:extLst>
          </p:cNvPr>
          <p:cNvSpPr/>
          <p:nvPr/>
        </p:nvSpPr>
        <p:spPr>
          <a:xfrm>
            <a:off x="7215857" y="4386042"/>
            <a:ext cx="212271" cy="21227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C2908F-C83B-944A-BED4-1CDE080238E2}"/>
              </a:ext>
            </a:extLst>
          </p:cNvPr>
          <p:cNvSpPr txBox="1"/>
          <p:nvPr/>
        </p:nvSpPr>
        <p:spPr>
          <a:xfrm>
            <a:off x="108647" y="3708699"/>
            <a:ext cx="925253" cy="2462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Real Patient 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8FCB36B-31F3-264C-A12A-682159129B22}"/>
              </a:ext>
            </a:extLst>
          </p:cNvPr>
          <p:cNvSpPr txBox="1"/>
          <p:nvPr/>
        </p:nvSpPr>
        <p:spPr>
          <a:xfrm>
            <a:off x="128753" y="4014452"/>
            <a:ext cx="925253" cy="24622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Real Patient n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A0F577C-355D-784E-BB4C-585991958164}"/>
              </a:ext>
            </a:extLst>
          </p:cNvPr>
          <p:cNvCxnSpPr>
            <a:cxnSpLocks/>
            <a:stCxn id="41" idx="3"/>
            <a:endCxn id="34" idx="2"/>
          </p:cNvCxnSpPr>
          <p:nvPr/>
        </p:nvCxnSpPr>
        <p:spPr>
          <a:xfrm>
            <a:off x="1033900" y="3831810"/>
            <a:ext cx="493461" cy="10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28D2D49-68EB-0048-9A48-5E6804814687}"/>
              </a:ext>
            </a:extLst>
          </p:cNvPr>
          <p:cNvCxnSpPr>
            <a:cxnSpLocks/>
            <a:stCxn id="42" idx="3"/>
            <a:endCxn id="38" idx="2"/>
          </p:cNvCxnSpPr>
          <p:nvPr/>
        </p:nvCxnSpPr>
        <p:spPr>
          <a:xfrm flipV="1">
            <a:off x="1054006" y="4134369"/>
            <a:ext cx="476668" cy="31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B8804A7-3276-8F4F-B0C0-78F8A8D3A5EE}"/>
              </a:ext>
            </a:extLst>
          </p:cNvPr>
          <p:cNvGrpSpPr/>
          <p:nvPr/>
        </p:nvGrpSpPr>
        <p:grpSpPr>
          <a:xfrm>
            <a:off x="1517814" y="3473890"/>
            <a:ext cx="7581980" cy="1015502"/>
            <a:chOff x="1517814" y="3212640"/>
            <a:chExt cx="7581980" cy="101550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B0D9562-558B-5345-941B-76321FB9AF0B}"/>
                </a:ext>
              </a:extLst>
            </p:cNvPr>
            <p:cNvGrpSpPr/>
            <p:nvPr/>
          </p:nvGrpSpPr>
          <p:grpSpPr>
            <a:xfrm>
              <a:off x="1517814" y="3212640"/>
              <a:ext cx="6677763" cy="897479"/>
              <a:chOff x="1541667" y="3355758"/>
              <a:chExt cx="6677763" cy="897479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C7B960EE-D46E-E24E-B12C-663446905B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5408" y="3474910"/>
                <a:ext cx="6594022" cy="778327"/>
              </a:xfrm>
              <a:prstGeom prst="straightConnector1">
                <a:avLst/>
              </a:prstGeom>
              <a:ln w="19050">
                <a:solidFill>
                  <a:schemeClr val="accent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4617B3C2-0F98-F641-9972-CF131A8758D4}"/>
                  </a:ext>
                </a:extLst>
              </p:cNvPr>
              <p:cNvSpPr/>
              <p:nvPr/>
            </p:nvSpPr>
            <p:spPr>
              <a:xfrm>
                <a:off x="1541667" y="3355758"/>
                <a:ext cx="212271" cy="21227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59CF67A7-7A58-7E48-9D3B-70CF05A83709}"/>
                  </a:ext>
                </a:extLst>
              </p:cNvPr>
              <p:cNvSpPr/>
              <p:nvPr/>
            </p:nvSpPr>
            <p:spPr>
              <a:xfrm>
                <a:off x="5207636" y="3798639"/>
                <a:ext cx="212271" cy="21227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9402008-F961-DB43-B2B1-824EB3AE9710}"/>
                  </a:ext>
                </a:extLst>
              </p:cNvPr>
              <p:cNvSpPr/>
              <p:nvPr/>
            </p:nvSpPr>
            <p:spPr>
              <a:xfrm>
                <a:off x="7287277" y="4025083"/>
                <a:ext cx="212271" cy="21227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1A3211FC-BE1D-C64A-BE44-4FFC3CF6B061}"/>
                  </a:ext>
                </a:extLst>
              </p:cNvPr>
              <p:cNvSpPr/>
              <p:nvPr/>
            </p:nvSpPr>
            <p:spPr>
              <a:xfrm>
                <a:off x="3388775" y="3589918"/>
                <a:ext cx="212271" cy="212272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7D25187-ABF6-5A45-902F-D12F39C2D0D2}"/>
                </a:ext>
              </a:extLst>
            </p:cNvPr>
            <p:cNvSpPr txBox="1"/>
            <p:nvPr/>
          </p:nvSpPr>
          <p:spPr>
            <a:xfrm>
              <a:off x="8208203" y="3981921"/>
              <a:ext cx="891591" cy="246221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/>
                <a:t>Sim Patient 1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1BD46E-F07E-654E-B97D-BFA954EC78B0}"/>
              </a:ext>
            </a:extLst>
          </p:cNvPr>
          <p:cNvGrpSpPr/>
          <p:nvPr/>
        </p:nvGrpSpPr>
        <p:grpSpPr>
          <a:xfrm>
            <a:off x="1600756" y="3061715"/>
            <a:ext cx="7444179" cy="1459333"/>
            <a:chOff x="1600756" y="2800465"/>
            <a:chExt cx="7444179" cy="1459333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B7AF703-C0DF-F24A-9325-1A45B65686D1}"/>
                </a:ext>
              </a:extLst>
            </p:cNvPr>
            <p:cNvSpPr txBox="1"/>
            <p:nvPr/>
          </p:nvSpPr>
          <p:spPr>
            <a:xfrm>
              <a:off x="8153344" y="2800465"/>
              <a:ext cx="891591" cy="246221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/>
                <a:t>Sim Patient n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F03345-83FA-7341-A503-1879B3628F4F}"/>
                </a:ext>
              </a:extLst>
            </p:cNvPr>
            <p:cNvGrpSpPr/>
            <p:nvPr/>
          </p:nvGrpSpPr>
          <p:grpSpPr>
            <a:xfrm>
              <a:off x="1600756" y="2923576"/>
              <a:ext cx="6552588" cy="1336222"/>
              <a:chOff x="1600756" y="2923576"/>
              <a:chExt cx="6552588" cy="1336222"/>
            </a:xfrm>
          </p:grpSpPr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1652871B-C2B9-5641-BC3A-4766D224AA88}"/>
                  </a:ext>
                </a:extLst>
              </p:cNvPr>
              <p:cNvCxnSpPr>
                <a:cxnSpLocks/>
                <a:stCxn id="59" idx="6"/>
                <a:endCxn id="54" idx="1"/>
              </p:cNvCxnSpPr>
              <p:nvPr/>
            </p:nvCxnSpPr>
            <p:spPr>
              <a:xfrm flipV="1">
                <a:off x="1813027" y="2923576"/>
                <a:ext cx="6340317" cy="1230086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EA4CC83-EA93-4548-8733-DA0A80A716D7}"/>
                  </a:ext>
                </a:extLst>
              </p:cNvPr>
              <p:cNvSpPr/>
              <p:nvPr/>
            </p:nvSpPr>
            <p:spPr>
              <a:xfrm>
                <a:off x="5532423" y="3325572"/>
                <a:ext cx="212271" cy="21227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01E42E35-07A4-DC45-B4CB-CE150CB449D9}"/>
                  </a:ext>
                </a:extLst>
              </p:cNvPr>
              <p:cNvSpPr/>
              <p:nvPr/>
            </p:nvSpPr>
            <p:spPr>
              <a:xfrm>
                <a:off x="6842316" y="3088736"/>
                <a:ext cx="212271" cy="21227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BE11D2C9-64C8-4549-AE14-694086C6F1CA}"/>
                  </a:ext>
                </a:extLst>
              </p:cNvPr>
              <p:cNvSpPr/>
              <p:nvPr/>
            </p:nvSpPr>
            <p:spPr>
              <a:xfrm>
                <a:off x="1600756" y="4047526"/>
                <a:ext cx="212271" cy="21227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B17E64CE-351E-6F45-9E22-7A5F9E39F24B}"/>
                  </a:ext>
                </a:extLst>
              </p:cNvPr>
              <p:cNvSpPr/>
              <p:nvPr/>
            </p:nvSpPr>
            <p:spPr>
              <a:xfrm>
                <a:off x="4010510" y="3574290"/>
                <a:ext cx="212271" cy="212272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1" name="Oval 60">
            <a:extLst>
              <a:ext uri="{FF2B5EF4-FFF2-40B4-BE49-F238E27FC236}">
                <a16:creationId xmlns:a16="http://schemas.microsoft.com/office/drawing/2014/main" id="{C986984F-2ECA-D14B-A2CE-EBFC35710385}"/>
              </a:ext>
            </a:extLst>
          </p:cNvPr>
          <p:cNvSpPr/>
          <p:nvPr/>
        </p:nvSpPr>
        <p:spPr>
          <a:xfrm>
            <a:off x="3364922" y="3944891"/>
            <a:ext cx="212271" cy="21227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47D6A09-72D3-004C-900D-754DA7DA24BE}"/>
              </a:ext>
            </a:extLst>
          </p:cNvPr>
          <p:cNvGraphicFramePr/>
          <p:nvPr/>
        </p:nvGraphicFramePr>
        <p:xfrm>
          <a:off x="396711" y="885581"/>
          <a:ext cx="8302869" cy="802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770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341385"/>
            <a:ext cx="8328660" cy="636733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+mj-lt"/>
              </a:rPr>
              <a:t>Training ML algorithms on synthetic data: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sepsis pilot study results (temporal prediction, -6h from standard diagnostic criteria)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7924BEB-131F-2A44-A2CF-5154E3588F96}"/>
              </a:ext>
            </a:extLst>
          </p:cNvPr>
          <p:cNvGraphicFramePr>
            <a:graphicFrameLocks noGrp="1"/>
          </p:cNvGraphicFramePr>
          <p:nvPr/>
        </p:nvGraphicFramePr>
        <p:xfrm>
          <a:off x="266700" y="1239250"/>
          <a:ext cx="7000599" cy="3714750"/>
        </p:xfrm>
        <a:graphic>
          <a:graphicData uri="http://schemas.openxmlformats.org/drawingml/2006/table">
            <a:tbl>
              <a:tblPr/>
              <a:tblGrid>
                <a:gridCol w="1561701">
                  <a:extLst>
                    <a:ext uri="{9D8B030D-6E8A-4147-A177-3AD203B41FA5}">
                      <a16:colId xmlns:a16="http://schemas.microsoft.com/office/drawing/2014/main" val="2502697335"/>
                    </a:ext>
                  </a:extLst>
                </a:gridCol>
                <a:gridCol w="1377538">
                  <a:extLst>
                    <a:ext uri="{9D8B030D-6E8A-4147-A177-3AD203B41FA5}">
                      <a16:colId xmlns:a16="http://schemas.microsoft.com/office/drawing/2014/main" val="1706857541"/>
                    </a:ext>
                  </a:extLst>
                </a:gridCol>
                <a:gridCol w="1401288">
                  <a:extLst>
                    <a:ext uri="{9D8B030D-6E8A-4147-A177-3AD203B41FA5}">
                      <a16:colId xmlns:a16="http://schemas.microsoft.com/office/drawing/2014/main" val="3133234248"/>
                    </a:ext>
                  </a:extLst>
                </a:gridCol>
                <a:gridCol w="1330036">
                  <a:extLst>
                    <a:ext uri="{9D8B030D-6E8A-4147-A177-3AD203B41FA5}">
                      <a16:colId xmlns:a16="http://schemas.microsoft.com/office/drawing/2014/main" val="2665914411"/>
                    </a:ext>
                  </a:extLst>
                </a:gridCol>
                <a:gridCol w="1330036">
                  <a:extLst>
                    <a:ext uri="{9D8B030D-6E8A-4147-A177-3AD203B41FA5}">
                      <a16:colId xmlns:a16="http://schemas.microsoft.com/office/drawing/2014/main" val="3264900021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real-trained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synth-trained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4355107"/>
                  </a:ext>
                </a:extLst>
              </a:tr>
              <a:tr h="266700">
                <a:tc rowSpan="12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RBF SVM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Accuracy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374253"/>
                  </a:ext>
                </a:extLst>
              </a:tr>
              <a:tr h="266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Precision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0.925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8429763"/>
                  </a:ext>
                </a:extLst>
              </a:tr>
              <a:tr h="266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Recall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0.799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97219"/>
                  </a:ext>
                </a:extLst>
              </a:tr>
              <a:tr h="266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F-Score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4236063"/>
                  </a:ext>
                </a:extLst>
              </a:tr>
              <a:tr h="266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10-CV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Accuracy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715807"/>
                  </a:ext>
                </a:extLst>
              </a:tr>
              <a:tr h="266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Precision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166227"/>
                  </a:ext>
                </a:extLst>
              </a:tr>
              <a:tr h="266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Recall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00948"/>
                  </a:ext>
                </a:extLst>
              </a:tr>
              <a:tr h="266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F-Score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0.704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6693475"/>
                  </a:ext>
                </a:extLst>
              </a:tr>
              <a:tr h="266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Test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Accuracy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8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C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076355"/>
                  </a:ext>
                </a:extLst>
              </a:tr>
              <a:tr h="266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Precision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0.845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743570"/>
                  </a:ext>
                </a:extLst>
              </a:tr>
              <a:tr h="266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Recall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0.645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177039"/>
                  </a:ext>
                </a:extLst>
              </a:tr>
              <a:tr h="266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F-Score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D68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0.731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1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873817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20FF5A5-B56A-B947-ACB3-6AE43654BBF1}"/>
              </a:ext>
            </a:extLst>
          </p:cNvPr>
          <p:cNvSpPr/>
          <p:nvPr/>
        </p:nvSpPr>
        <p:spPr>
          <a:xfrm>
            <a:off x="3294810" y="5356184"/>
            <a:ext cx="2578100" cy="8472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i="1" dirty="0">
                <a:latin typeface="+mj-lt"/>
              </a:rPr>
              <a:t>Trained on patient data</a:t>
            </a:r>
          </a:p>
          <a:p>
            <a:pPr algn="ctr"/>
            <a:r>
              <a:rPr lang="en-US" sz="1800" i="1" dirty="0">
                <a:latin typeface="+mj-lt"/>
              </a:rPr>
              <a:t>Tested on patient 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73C2E4-1352-B243-B98A-ED4A6BB241CC}"/>
              </a:ext>
            </a:extLst>
          </p:cNvPr>
          <p:cNvSpPr/>
          <p:nvPr/>
        </p:nvSpPr>
        <p:spPr>
          <a:xfrm>
            <a:off x="6115564" y="5367080"/>
            <a:ext cx="2766236" cy="8255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i="1" dirty="0">
                <a:latin typeface="+mj-lt"/>
              </a:rPr>
              <a:t>Trained on synthetic data</a:t>
            </a:r>
          </a:p>
          <a:p>
            <a:pPr algn="ctr"/>
            <a:r>
              <a:rPr lang="en-US" sz="1800" i="1" dirty="0">
                <a:latin typeface="+mj-lt"/>
              </a:rPr>
              <a:t>Tested on patient data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DF53E112-4A27-2A43-A1B5-CCECD17B890D}"/>
              </a:ext>
            </a:extLst>
          </p:cNvPr>
          <p:cNvSpPr/>
          <p:nvPr/>
        </p:nvSpPr>
        <p:spPr>
          <a:xfrm rot="10800000">
            <a:off x="5035464" y="4983357"/>
            <a:ext cx="488515" cy="538363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ABB23209-FA2F-8045-9677-8790413C3609}"/>
              </a:ext>
            </a:extLst>
          </p:cNvPr>
          <p:cNvSpPr/>
          <p:nvPr/>
        </p:nvSpPr>
        <p:spPr>
          <a:xfrm rot="10800000">
            <a:off x="6427941" y="4983358"/>
            <a:ext cx="488515" cy="538363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4EFF93-D704-6946-9B13-5C647BD1334E}"/>
              </a:ext>
            </a:extLst>
          </p:cNvPr>
          <p:cNvSpPr txBox="1"/>
          <p:nvPr/>
        </p:nvSpPr>
        <p:spPr>
          <a:xfrm>
            <a:off x="262200" y="5935738"/>
            <a:ext cx="2881833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+mj-lt"/>
              </a:rPr>
              <a:t>Slides adapted from: </a:t>
            </a:r>
            <a:r>
              <a:rPr lang="en-US" sz="1000" dirty="0">
                <a:latin typeface="+mj-lt"/>
              </a:rPr>
              <a:t>Andrew Michelson &amp; Sean Yu  </a:t>
            </a:r>
          </a:p>
        </p:txBody>
      </p:sp>
      <p:pic>
        <p:nvPicPr>
          <p:cNvPr id="2050" name="Picture 2" descr="MDClone Synthetic Data Platform — MDClone">
            <a:extLst>
              <a:ext uri="{FF2B5EF4-FFF2-40B4-BE49-F238E27FC236}">
                <a16:creationId xmlns:a16="http://schemas.microsoft.com/office/drawing/2014/main" id="{E5740ABA-48C0-8A4B-8BB9-16632BE954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969" y="5054968"/>
            <a:ext cx="2150811" cy="84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74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D250FF-6FC9-479A-8791-DCA790DA2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2A9E6F-F9F9-2845-816E-C495B301BA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6F25A8-423A-994D-9698-9B401F6B6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464" y="1584324"/>
            <a:ext cx="7427935" cy="54336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7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Myth #3: v</a:t>
            </a:r>
            <a:r>
              <a:rPr lang="en-US" sz="4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endor constraints make it difficult build and deploy digital health interventions within the EHR</a:t>
            </a:r>
          </a:p>
        </p:txBody>
      </p:sp>
    </p:spTree>
    <p:extLst>
      <p:ext uri="{BB962C8B-B14F-4D97-AF65-F5344CB8AC3E}">
        <p14:creationId xmlns:p14="http://schemas.microsoft.com/office/powerpoint/2010/main" val="2586786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96401-33BB-CC48-85A1-7CB2C3571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 b="1" dirty="0">
                <a:solidFill>
                  <a:schemeClr val="tx1"/>
                </a:solidFill>
                <a:latin typeface="+mj-lt"/>
              </a:rPr>
              <a:t>Instrumenting the EHR for innovation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2CC3DF-46A0-514A-959E-A3DCD7F013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5A92-05DA-9B4A-AB49-796C4F24F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0"/>
            <a:ext cx="5614060" cy="2452687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APIs (FHIR, vendor-specific)</a:t>
            </a:r>
          </a:p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Common data models</a:t>
            </a:r>
          </a:p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Data interchange standards</a:t>
            </a:r>
          </a:p>
          <a:p>
            <a:r>
              <a:rPr lang="en-US" sz="2000" b="1" dirty="0">
                <a:solidFill>
                  <a:srgbClr val="C00000"/>
                </a:solidFill>
                <a:latin typeface="+mj-lt"/>
              </a:rPr>
              <a:t>Combined approaches</a:t>
            </a:r>
          </a:p>
        </p:txBody>
      </p:sp>
    </p:spTree>
    <p:extLst>
      <p:ext uri="{BB962C8B-B14F-4D97-AF65-F5344CB8AC3E}">
        <p14:creationId xmlns:p14="http://schemas.microsoft.com/office/powerpoint/2010/main" val="299081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6700" y="196125"/>
            <a:ext cx="7886700" cy="766337"/>
          </a:xfrm>
        </p:spPr>
        <p:txBody>
          <a:bodyPr/>
          <a:lstStyle/>
          <a:p>
            <a:r>
              <a:rPr lang="en-US" sz="2400" b="1" dirty="0">
                <a:solidFill>
                  <a:srgbClr val="000000"/>
                </a:solidFill>
                <a:latin typeface="+mj-lt"/>
              </a:rPr>
              <a:t>SPHERE CDSS platform (1):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embedding decision support and visualization tools in existing EHR workflow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81" y="1610298"/>
            <a:ext cx="6810472" cy="4411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ircular Arrow 11"/>
          <p:cNvSpPr/>
          <p:nvPr/>
        </p:nvSpPr>
        <p:spPr>
          <a:xfrm rot="16200000">
            <a:off x="1416054" y="1082025"/>
            <a:ext cx="1094506" cy="1403770"/>
          </a:xfrm>
          <a:prstGeom prst="circular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083503" y="1136387"/>
            <a:ext cx="2951360" cy="4920163"/>
            <a:chOff x="2083503" y="1136387"/>
            <a:chExt cx="2951360" cy="49201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3503" y="1136387"/>
              <a:ext cx="2951360" cy="4779500"/>
            </a:xfrm>
            <a:prstGeom prst="rect">
              <a:avLst/>
            </a:prstGeom>
            <a:ln w="28575" cmpd="sng"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2422805" y="5748773"/>
              <a:ext cx="2466478" cy="30777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Interactive Risk Visualization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204047" y="1107621"/>
            <a:ext cx="3357837" cy="4399444"/>
            <a:chOff x="5204047" y="1107621"/>
            <a:chExt cx="3357837" cy="439944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4047" y="1107621"/>
              <a:ext cx="3357837" cy="4256786"/>
            </a:xfrm>
            <a:prstGeom prst="rect">
              <a:avLst/>
            </a:prstGeom>
            <a:ln w="28575" cmpd="sng"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482571" y="5199288"/>
              <a:ext cx="2909007" cy="30777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1400" dirty="0"/>
                <a:t>Patient-Centered Decision Making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7013035-14F3-444E-ADC4-3785FA2410A2}"/>
              </a:ext>
            </a:extLst>
          </p:cNvPr>
          <p:cNvSpPr txBox="1"/>
          <p:nvPr/>
        </p:nvSpPr>
        <p:spPr>
          <a:xfrm>
            <a:off x="5484741" y="6111800"/>
            <a:ext cx="2979105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+mj-lt"/>
              </a:rPr>
              <a:t>Slides adapted from: </a:t>
            </a:r>
            <a:r>
              <a:rPr lang="en-US" sz="1000" dirty="0">
                <a:latin typeface="+mj-lt"/>
              </a:rPr>
              <a:t>Randi Foraker</a:t>
            </a:r>
          </a:p>
        </p:txBody>
      </p:sp>
    </p:spTree>
    <p:extLst>
      <p:ext uri="{BB962C8B-B14F-4D97-AF65-F5344CB8AC3E}">
        <p14:creationId xmlns:p14="http://schemas.microsoft.com/office/powerpoint/2010/main" val="399717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FC31B3-A544-DC48-BADC-87BB2324DD19}"/>
              </a:ext>
            </a:extLst>
          </p:cNvPr>
          <p:cNvSpPr txBox="1"/>
          <p:nvPr/>
        </p:nvSpPr>
        <p:spPr>
          <a:xfrm>
            <a:off x="257667" y="395355"/>
            <a:ext cx="6755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</a:rPr>
              <a:t>SPHERE CDSS platform (2): </a:t>
            </a:r>
            <a:r>
              <a:rPr lang="en-US" sz="2400" dirty="0">
                <a:latin typeface="+mj-lt"/>
              </a:rPr>
              <a:t>user centered design and </a:t>
            </a:r>
          </a:p>
          <a:p>
            <a:r>
              <a:rPr lang="en-US" sz="2400" dirty="0">
                <a:latin typeface="+mj-lt"/>
              </a:rPr>
              <a:t>tight workflow coupling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BD6E62-F16C-8B45-B1AD-78BB38D5243C}"/>
              </a:ext>
            </a:extLst>
          </p:cNvPr>
          <p:cNvSpPr txBox="1"/>
          <p:nvPr/>
        </p:nvSpPr>
        <p:spPr>
          <a:xfrm>
            <a:off x="316394" y="6469809"/>
            <a:ext cx="2979105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+mj-lt"/>
              </a:rPr>
              <a:t>Slides adapted from: </a:t>
            </a:r>
            <a:r>
              <a:rPr lang="en-US" sz="1000" dirty="0">
                <a:latin typeface="+mj-lt"/>
              </a:rPr>
              <a:t>Randi Foraker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CE8124-B9D0-F149-91EE-444A4B4CAF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891" y="1450800"/>
            <a:ext cx="5570509" cy="4114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33DA82-C075-154A-97D3-ECD73AF272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94" y="1450800"/>
            <a:ext cx="2600789" cy="4114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" name="Left-Right Arrow 2">
            <a:extLst>
              <a:ext uri="{FF2B5EF4-FFF2-40B4-BE49-F238E27FC236}">
                <a16:creationId xmlns:a16="http://schemas.microsoft.com/office/drawing/2014/main" id="{1AB0D8CE-962B-AB44-9370-B5984A934289}"/>
              </a:ext>
            </a:extLst>
          </p:cNvPr>
          <p:cNvSpPr/>
          <p:nvPr/>
        </p:nvSpPr>
        <p:spPr>
          <a:xfrm>
            <a:off x="2396858" y="3173400"/>
            <a:ext cx="1238400" cy="66960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79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D250FF-6FC9-479A-8791-DCA790DA2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2862B1-8B18-824F-917E-78099FACD2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6F25A8-423A-994D-9698-9B401F6B6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63" y="1518063"/>
            <a:ext cx="7971274" cy="54336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7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Myth #4: </a:t>
            </a:r>
            <a:r>
              <a:rPr lang="en-US" sz="4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IT organizations create too many “roadblocks” to conducting research and innovation that leverages the EHR</a:t>
            </a:r>
          </a:p>
        </p:txBody>
      </p:sp>
    </p:spTree>
    <p:extLst>
      <p:ext uri="{BB962C8B-B14F-4D97-AF65-F5344CB8AC3E}">
        <p14:creationId xmlns:p14="http://schemas.microsoft.com/office/powerpoint/2010/main" val="3867147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3500E-BC97-5B45-9E8D-C5B36708A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7134"/>
            <a:ext cx="2620771" cy="4930246"/>
          </a:xfrm>
        </p:spPr>
        <p:txBody>
          <a:bodyPr>
            <a:normAutofit/>
          </a:bodyPr>
          <a:lstStyle/>
          <a:p>
            <a:pPr algn="r"/>
            <a:r>
              <a:rPr lang="en-US" sz="3600" b="1" dirty="0">
                <a:solidFill>
                  <a:schemeClr val="tx1"/>
                </a:solidFill>
                <a:latin typeface="+mj-lt"/>
                <a:ea typeface="Source Sans Pro" panose="020B0503030403020204" pitchFamily="34" charset="0"/>
              </a:rPr>
              <a:t>COI and 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B9F1B-4FF9-F149-9A77-88F54BA27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3" y="717134"/>
            <a:ext cx="5149510" cy="5211636"/>
          </a:xfrm>
        </p:spPr>
        <p:txBody>
          <a:bodyPr anchor="ctr">
            <a:norm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+mj-lt"/>
              </a:rPr>
              <a:t>Research Funding: 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NLM, NCI, NIA, NCATS, All of Us, AHRQ, Centene Corporation</a:t>
            </a:r>
          </a:p>
          <a:p>
            <a:r>
              <a:rPr lang="en-US" sz="1600" b="1" dirty="0">
                <a:solidFill>
                  <a:schemeClr val="tx1"/>
                </a:solidFill>
                <a:latin typeface="+mj-lt"/>
              </a:rPr>
              <a:t>Academic Consulting: 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Case Western Reserve University, Cleveland Clinic, Stonybrook University, Geisinger Commonwealth School of Medicine, Indiana University,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Regenstrief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Institute, Georgetown University</a:t>
            </a:r>
          </a:p>
          <a:p>
            <a:r>
              <a:rPr lang="en-US" sz="1600" b="1" dirty="0">
                <a:solidFill>
                  <a:schemeClr val="tx1"/>
                </a:solidFill>
                <a:latin typeface="+mj-lt"/>
              </a:rPr>
              <a:t>International Partners: 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Fudan University (China),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Clinica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Alemana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(Chile), Universidad del Desarrollo (Chile), IIT Bombay (India)</a:t>
            </a:r>
          </a:p>
          <a:p>
            <a:r>
              <a:rPr lang="en-US" sz="1600" b="1" dirty="0">
                <a:solidFill>
                  <a:schemeClr val="tx1"/>
                </a:solidFill>
                <a:latin typeface="+mj-lt"/>
              </a:rPr>
              <a:t>Other Consulting/Honoraria: 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American Medical Informatics Association (AMIA), Geisinger Health System, Roche Diagnostics</a:t>
            </a:r>
          </a:p>
          <a:p>
            <a:r>
              <a:rPr lang="en-US" sz="1600" b="1" dirty="0">
                <a:solidFill>
                  <a:schemeClr val="tx1"/>
                </a:solidFill>
                <a:latin typeface="+mj-lt"/>
              </a:rPr>
              <a:t>Editorial Boards: 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JAMIA Open (AE), BMC Medical Informatics and Decision Making </a:t>
            </a:r>
          </a:p>
          <a:p>
            <a:r>
              <a:rPr lang="en-US" sz="1600" b="1" dirty="0">
                <a:solidFill>
                  <a:schemeClr val="tx1"/>
                </a:solidFill>
                <a:latin typeface="+mj-lt"/>
              </a:rPr>
              <a:t>Corporate: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Signet LLC, Aver,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BioSTL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/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GlobalSTL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, Cultivation Capital,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aMoon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MDClone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, HICAPPS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SpA</a:t>
            </a:r>
            <a:endParaRPr lang="en-US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5183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EAEBE5E-6651-8E43-9FBB-3B117437716D}"/>
              </a:ext>
            </a:extLst>
          </p:cNvPr>
          <p:cNvSpPr/>
          <p:nvPr/>
        </p:nvSpPr>
        <p:spPr>
          <a:xfrm>
            <a:off x="-1" y="665"/>
            <a:ext cx="9144000" cy="6864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6C9409-5CEE-2849-8DB0-038C572ABA7A}"/>
              </a:ext>
            </a:extLst>
          </p:cNvPr>
          <p:cNvSpPr/>
          <p:nvPr/>
        </p:nvSpPr>
        <p:spPr>
          <a:xfrm>
            <a:off x="4690750" y="297399"/>
            <a:ext cx="3847605" cy="6495802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E53D19-B41A-F04B-966A-66315A823745}"/>
              </a:ext>
            </a:extLst>
          </p:cNvPr>
          <p:cNvSpPr/>
          <p:nvPr/>
        </p:nvSpPr>
        <p:spPr>
          <a:xfrm>
            <a:off x="506060" y="300367"/>
            <a:ext cx="3847605" cy="6495802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F88DF6-94ED-9A4F-8D19-823E061A90D5}"/>
              </a:ext>
            </a:extLst>
          </p:cNvPr>
          <p:cNvSpPr txBox="1"/>
          <p:nvPr/>
        </p:nvSpPr>
        <p:spPr>
          <a:xfrm>
            <a:off x="5354688" y="112733"/>
            <a:ext cx="251972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Research Informatics (RI)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825016-8E5D-454C-8807-BC61CEB07C00}"/>
              </a:ext>
            </a:extLst>
          </p:cNvPr>
          <p:cNvSpPr txBox="1"/>
          <p:nvPr/>
        </p:nvSpPr>
        <p:spPr>
          <a:xfrm>
            <a:off x="1410847" y="119268"/>
            <a:ext cx="193668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Healthcare IT (HIT)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720EFA-9054-9246-B785-4570F2F5F195}"/>
              </a:ext>
            </a:extLst>
          </p:cNvPr>
          <p:cNvSpPr txBox="1"/>
          <p:nvPr/>
        </p:nvSpPr>
        <p:spPr>
          <a:xfrm>
            <a:off x="6065569" y="1009916"/>
            <a:ext cx="250049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/>
              <a:t>Bioinformatics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Translational Bioinformatics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B651F0-D0AA-2E40-84D5-2777E44C7C5C}"/>
              </a:ext>
            </a:extLst>
          </p:cNvPr>
          <p:cNvSpPr txBox="1"/>
          <p:nvPr/>
        </p:nvSpPr>
        <p:spPr>
          <a:xfrm>
            <a:off x="5980463" y="4796165"/>
            <a:ext cx="255461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/>
              <a:t>Translational Bioinformatics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Clinical Research Informatics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95D67E-7DD2-FD4E-A398-9D4D3C690E84}"/>
              </a:ext>
            </a:extLst>
          </p:cNvPr>
          <p:cNvSpPr txBox="1"/>
          <p:nvPr/>
        </p:nvSpPr>
        <p:spPr>
          <a:xfrm>
            <a:off x="6015876" y="5945912"/>
            <a:ext cx="2652777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/>
              <a:t>Clinical Informatics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Population Health Informatics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3A00CD-583C-5146-B27C-1BC327EABAC9}"/>
              </a:ext>
            </a:extLst>
          </p:cNvPr>
          <p:cNvSpPr txBox="1"/>
          <p:nvPr/>
        </p:nvSpPr>
        <p:spPr>
          <a:xfrm>
            <a:off x="3782361" y="3083635"/>
            <a:ext cx="157927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/>
              <a:t>Shared Vision:</a:t>
            </a:r>
          </a:p>
          <a:p>
            <a:pPr algn="ctr"/>
            <a:r>
              <a:rPr lang="en-US" dirty="0"/>
              <a:t>Rapid Learning</a:t>
            </a:r>
          </a:p>
          <a:p>
            <a:pPr algn="ctr"/>
            <a:r>
              <a:rPr lang="en-US" dirty="0"/>
              <a:t>System(s)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590532-8713-2A4F-A43F-941695697958}"/>
              </a:ext>
            </a:extLst>
          </p:cNvPr>
          <p:cNvSpPr txBox="1"/>
          <p:nvPr/>
        </p:nvSpPr>
        <p:spPr>
          <a:xfrm>
            <a:off x="721431" y="5747620"/>
            <a:ext cx="2342949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/>
              <a:t>Technology Infrastructure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Applications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Security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Support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B2F32D-7444-694E-A5D8-E52FC27CA460}"/>
              </a:ext>
            </a:extLst>
          </p:cNvPr>
          <p:cNvSpPr txBox="1"/>
          <p:nvPr/>
        </p:nvSpPr>
        <p:spPr>
          <a:xfrm>
            <a:off x="721431" y="4796165"/>
            <a:ext cx="206960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/>
              <a:t>Warehousing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Analytics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0D6F7A-262A-5745-A729-4D9F3ABC2D00}"/>
              </a:ext>
            </a:extLst>
          </p:cNvPr>
          <p:cNvSpPr txBox="1"/>
          <p:nvPr/>
        </p:nvSpPr>
        <p:spPr>
          <a:xfrm>
            <a:off x="721431" y="816366"/>
            <a:ext cx="2069606" cy="11695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400" dirty="0"/>
              <a:t>Technology Infrastructure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Data Management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High Performance Computing</a:t>
            </a:r>
          </a:p>
        </p:txBody>
      </p:sp>
      <p:sp>
        <p:nvSpPr>
          <p:cNvPr id="18" name="Left-Right Arrow 17">
            <a:extLst>
              <a:ext uri="{FF2B5EF4-FFF2-40B4-BE49-F238E27FC236}">
                <a16:creationId xmlns:a16="http://schemas.microsoft.com/office/drawing/2014/main" id="{3B705AB4-9EAA-B243-9AEE-1AF0CA26ABAE}"/>
              </a:ext>
            </a:extLst>
          </p:cNvPr>
          <p:cNvSpPr/>
          <p:nvPr/>
        </p:nvSpPr>
        <p:spPr>
          <a:xfrm>
            <a:off x="5270999" y="3310697"/>
            <a:ext cx="671023" cy="46920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-Right Arrow 18">
            <a:extLst>
              <a:ext uri="{FF2B5EF4-FFF2-40B4-BE49-F238E27FC236}">
                <a16:creationId xmlns:a16="http://schemas.microsoft.com/office/drawing/2014/main" id="{68E029DE-CBA2-8D4F-9E41-018D8931ECCB}"/>
              </a:ext>
            </a:extLst>
          </p:cNvPr>
          <p:cNvSpPr/>
          <p:nvPr/>
        </p:nvSpPr>
        <p:spPr>
          <a:xfrm>
            <a:off x="3201978" y="3310697"/>
            <a:ext cx="671023" cy="46920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DA02A73-88F6-B043-A7F6-C1CD30CF0631}"/>
              </a:ext>
            </a:extLst>
          </p:cNvPr>
          <p:cNvCxnSpPr/>
          <p:nvPr/>
        </p:nvCxnSpPr>
        <p:spPr>
          <a:xfrm flipH="1">
            <a:off x="5606510" y="1240748"/>
            <a:ext cx="45905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2071881-7897-854D-A5FC-9BC713026F30}"/>
              </a:ext>
            </a:extLst>
          </p:cNvPr>
          <p:cNvCxnSpPr>
            <a:stCxn id="12" idx="0"/>
          </p:cNvCxnSpPr>
          <p:nvPr/>
        </p:nvCxnSpPr>
        <p:spPr>
          <a:xfrm flipH="1" flipV="1">
            <a:off x="7108304" y="4006965"/>
            <a:ext cx="149464" cy="789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AD5E635-95D9-3240-B8FD-D11AD1F84E66}"/>
              </a:ext>
            </a:extLst>
          </p:cNvPr>
          <p:cNvCxnSpPr>
            <a:stCxn id="13" idx="1"/>
          </p:cNvCxnSpPr>
          <p:nvPr/>
        </p:nvCxnSpPr>
        <p:spPr>
          <a:xfrm flipH="1" flipV="1">
            <a:off x="5521406" y="6179964"/>
            <a:ext cx="494470" cy="275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0CDA93-6928-2844-9154-325C816F0714}"/>
              </a:ext>
            </a:extLst>
          </p:cNvPr>
          <p:cNvCxnSpPr>
            <a:stCxn id="15" idx="3"/>
          </p:cNvCxnSpPr>
          <p:nvPr/>
        </p:nvCxnSpPr>
        <p:spPr>
          <a:xfrm flipV="1">
            <a:off x="3064380" y="6174307"/>
            <a:ext cx="487328" cy="503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3B84CB3-5D3B-114B-A49C-F5156B9DE3C0}"/>
              </a:ext>
            </a:extLst>
          </p:cNvPr>
          <p:cNvCxnSpPr/>
          <p:nvPr/>
        </p:nvCxnSpPr>
        <p:spPr>
          <a:xfrm flipH="1" flipV="1">
            <a:off x="1756234" y="4006965"/>
            <a:ext cx="1" cy="789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9EEDAFC-AACF-D24C-AE11-B6D4445AEBEE}"/>
              </a:ext>
            </a:extLst>
          </p:cNvPr>
          <p:cNvCxnSpPr>
            <a:stCxn id="17" idx="3"/>
          </p:cNvCxnSpPr>
          <p:nvPr/>
        </p:nvCxnSpPr>
        <p:spPr>
          <a:xfrm flipV="1">
            <a:off x="2791037" y="1231865"/>
            <a:ext cx="741952" cy="1692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4B5B822-94F4-D748-9478-AE8CCCDB76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1492455"/>
              </p:ext>
            </p:extLst>
          </p:nvPr>
        </p:nvGraphicFramePr>
        <p:xfrm>
          <a:off x="168975" y="612918"/>
          <a:ext cx="8806049" cy="5870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2051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A92D-F45E-A744-8DB2-09DFF453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507" y="389984"/>
            <a:ext cx="7886700" cy="132556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+mj-lt"/>
              </a:rPr>
              <a:t>How should we focus our efforts in order to achieve this vision of a learning health (record) system?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179130-93F0-464D-833B-3AF210905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1388" y="1953357"/>
            <a:ext cx="4166519" cy="4138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B440B6-5C75-704B-B491-ADF4DD5ED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73" y="1953357"/>
            <a:ext cx="2503094" cy="3928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427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5C90F7-AA48-A746-914C-51806EC52A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4900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9882" y="5190921"/>
            <a:ext cx="3896513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Philip R.O. Payne, PhD, FACMI, FAMIA</a:t>
            </a:r>
          </a:p>
          <a:p>
            <a:r>
              <a:rPr lang="en-US" dirty="0" err="1">
                <a:solidFill>
                  <a:schemeClr val="accent5"/>
                </a:solidFill>
              </a:rPr>
              <a:t>informatics.wustl.edu</a:t>
            </a:r>
            <a:endParaRPr lang="en-US" dirty="0">
              <a:solidFill>
                <a:schemeClr val="accent5"/>
              </a:solidFill>
            </a:endParaRPr>
          </a:p>
          <a:p>
            <a:r>
              <a:rPr lang="en-US" dirty="0">
                <a:solidFill>
                  <a:srgbClr val="4B79A6"/>
                </a:solidFill>
              </a:rPr>
              <a:t>prpayne@wustl.edu</a:t>
            </a:r>
          </a:p>
          <a:p>
            <a:r>
              <a:rPr lang="en-US" dirty="0">
                <a:solidFill>
                  <a:srgbClr val="4B79A6"/>
                </a:solidFill>
              </a:rPr>
              <a:t>@prpayne5</a:t>
            </a:r>
          </a:p>
        </p:txBody>
      </p:sp>
    </p:spTree>
    <p:extLst>
      <p:ext uri="{BB962C8B-B14F-4D97-AF65-F5344CB8AC3E}">
        <p14:creationId xmlns:p14="http://schemas.microsoft.com/office/powerpoint/2010/main" val="142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7AE0D7-34A6-A146-A2AA-9C3691A00A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FFF0BF-097F-204D-83A9-AAE3C5CB1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+mj-lt"/>
              </a:rPr>
              <a:t>How do we build a learning health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E5DC2-283F-FF43-9BD2-A793F9273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+mj-lt"/>
              </a:rPr>
              <a:t>Instrument the care-delivery, laboratory, and everyday environments so that we can generate high-quality, deep phenotypes: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  <a:latin typeface="+mj-lt"/>
              </a:rPr>
              <a:t>Bio-molecular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  <a:latin typeface="+mj-lt"/>
              </a:rPr>
              <a:t>Imaging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  <a:latin typeface="+mj-lt"/>
              </a:rPr>
              <a:t>Clinical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  <a:latin typeface="+mj-lt"/>
              </a:rPr>
              <a:t>Behavioral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  <a:latin typeface="+mj-lt"/>
              </a:rPr>
              <a:t>Exposome</a:t>
            </a:r>
          </a:p>
          <a:p>
            <a:r>
              <a:rPr lang="en-US" sz="2000" dirty="0">
                <a:solidFill>
                  <a:srgbClr val="FFFFFF"/>
                </a:solidFill>
                <a:latin typeface="+mj-lt"/>
              </a:rPr>
              <a:t>Improve access to data and analytical tools</a:t>
            </a:r>
          </a:p>
          <a:p>
            <a:r>
              <a:rPr lang="en-US" sz="2000" dirty="0">
                <a:solidFill>
                  <a:srgbClr val="FFFFFF"/>
                </a:solidFill>
                <a:latin typeface="+mj-lt"/>
              </a:rPr>
              <a:t>Leverage technology to “close the evidence cycle”</a:t>
            </a:r>
          </a:p>
          <a:p>
            <a:r>
              <a:rPr lang="en-US" sz="2000" dirty="0">
                <a:solidFill>
                  <a:srgbClr val="FFFFFF"/>
                </a:solidFill>
                <a:latin typeface="+mj-lt"/>
              </a:rPr>
              <a:t>Continuously measure, evaluate, and improve at a a systems-level</a:t>
            </a:r>
          </a:p>
          <a:p>
            <a:endParaRPr lang="en-US" sz="14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8936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38D250FF-6FC9-479A-8791-DCA790DA2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5AD29-ADD5-9B48-BC19-6D26ED81C6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E57390-0C5A-B544-A997-03E9CC638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713" y="2570922"/>
            <a:ext cx="5022573" cy="41025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“living laboratory” for creating the LHS?</a:t>
            </a:r>
          </a:p>
        </p:txBody>
      </p:sp>
    </p:spTree>
    <p:extLst>
      <p:ext uri="{BB962C8B-B14F-4D97-AF65-F5344CB8AC3E}">
        <p14:creationId xmlns:p14="http://schemas.microsoft.com/office/powerpoint/2010/main" val="4264317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5D010-02EF-5140-BE54-3BF4F26EA6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D0B704-256F-6F43-ACFD-C2832FCB5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95567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FFFFFF"/>
                </a:solidFill>
                <a:latin typeface="+mj-lt"/>
              </a:rPr>
              <a:t>The Electronic Health Record (EHR)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8F80E-F58B-4A46-94FF-E4DDF567D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887897"/>
            <a:ext cx="7886700" cy="5466478"/>
          </a:xfrm>
        </p:spPr>
        <p:txBody>
          <a:bodyPr>
            <a:noAutofit/>
          </a:bodyPr>
          <a:lstStyle/>
          <a:p>
            <a:endParaRPr lang="en-US" sz="2000" i="1" dirty="0">
              <a:solidFill>
                <a:srgbClr val="FFFFFF"/>
              </a:solidFill>
              <a:latin typeface="+mj-lt"/>
            </a:endParaRPr>
          </a:p>
          <a:p>
            <a:r>
              <a:rPr lang="en-US" sz="2000" dirty="0">
                <a:solidFill>
                  <a:srgbClr val="FFFFFF"/>
                </a:solidFill>
                <a:latin typeface="+mj-lt"/>
              </a:rPr>
              <a:t>EHRs are </a:t>
            </a:r>
            <a:r>
              <a:rPr lang="en-US" sz="2000" b="1" dirty="0">
                <a:solidFill>
                  <a:srgbClr val="FFFFFF"/>
                </a:solidFill>
                <a:latin typeface="+mj-lt"/>
              </a:rPr>
              <a:t>real-time, patient-centered records 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that make information available instantly and securely to authorized users. </a:t>
            </a:r>
          </a:p>
          <a:p>
            <a:r>
              <a:rPr lang="en-US" sz="2000" dirty="0">
                <a:solidFill>
                  <a:srgbClr val="FFFFFF"/>
                </a:solidFill>
                <a:latin typeface="+mj-lt"/>
              </a:rPr>
              <a:t>An EHR system is built to go beyond standard clinical data collected in a provider’s office and can be </a:t>
            </a:r>
            <a:r>
              <a:rPr lang="en-US" sz="2000" b="1" dirty="0">
                <a:solidFill>
                  <a:srgbClr val="FFFFFF"/>
                </a:solidFill>
                <a:latin typeface="+mj-lt"/>
              </a:rPr>
              <a:t>inclusive of a broader view of a patient’s care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. EHRs can: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  <a:latin typeface="+mj-lt"/>
              </a:rPr>
              <a:t>Contain a patient’s medical history, diagnoses, medications, treatment plans, immunization dates, allergies, radiology images, and laboratory and test results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  <a:latin typeface="+mj-lt"/>
              </a:rPr>
              <a:t>Allow access to evidence-based tools that providers can use to make decisions about a patient’s care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  <a:latin typeface="+mj-lt"/>
              </a:rPr>
              <a:t>Automate and streamline provider workflow</a:t>
            </a:r>
          </a:p>
          <a:p>
            <a:r>
              <a:rPr lang="en-US" sz="2000" b="1" dirty="0">
                <a:solidFill>
                  <a:srgbClr val="FFFFFF"/>
                </a:solidFill>
                <a:latin typeface="+mj-lt"/>
              </a:rPr>
              <a:t>EHRs are built to share information with other health care providers and organizations 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– such as laboratories, specialists, medical imaging facilities, pharmacies, emergency facilities, and school and workplace clinics – so they contain information from </a:t>
            </a:r>
            <a:r>
              <a:rPr lang="en-US" sz="2000" b="1" dirty="0">
                <a:solidFill>
                  <a:srgbClr val="FFFFFF"/>
                </a:solidFill>
                <a:latin typeface="+mj-lt"/>
              </a:rPr>
              <a:t>all clinicians involved in a patient’s care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BBDA89-4C94-3C4E-B8C3-2C35D6A675F7}"/>
              </a:ext>
            </a:extLst>
          </p:cNvPr>
          <p:cNvSpPr txBox="1"/>
          <p:nvPr/>
        </p:nvSpPr>
        <p:spPr>
          <a:xfrm>
            <a:off x="7047568" y="6354375"/>
            <a:ext cx="1765612" cy="2769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200" b="1" dirty="0">
                <a:latin typeface="+mj-lt"/>
              </a:rPr>
              <a:t>Source: </a:t>
            </a:r>
            <a:r>
              <a:rPr lang="en-US" sz="1200" dirty="0" err="1">
                <a:latin typeface="+mj-lt"/>
              </a:rPr>
              <a:t>www.healthit.gov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99596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01725-8922-ED45-8BAA-FE95CD72C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629266"/>
            <a:ext cx="3845274" cy="1676603"/>
          </a:xfrm>
        </p:spPr>
        <p:txBody>
          <a:bodyPr>
            <a:normAutofit/>
          </a:bodyPr>
          <a:lstStyle/>
          <a:p>
            <a:r>
              <a:rPr lang="en-US" sz="3100" b="1" dirty="0">
                <a:solidFill>
                  <a:schemeClr val="tx1"/>
                </a:solidFill>
                <a:latin typeface="+mj-lt"/>
              </a:rPr>
              <a:t>But wait, is the EHR really capable of being a “living laboratory”?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86997-2938-4C42-8CDB-DE39A66A1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7" y="2438400"/>
            <a:ext cx="3845272" cy="3785419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US" sz="1500" dirty="0">
                <a:solidFill>
                  <a:schemeClr val="tx1"/>
                </a:solidFill>
                <a:latin typeface="+mj-lt"/>
              </a:rPr>
              <a:t>Workflow and human-factors issues cannot be adequately addressed, therefore we cannot rely on the EHR as a source of useful data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500" dirty="0">
                <a:solidFill>
                  <a:schemeClr val="tx1"/>
                </a:solidFill>
                <a:latin typeface="+mj-lt"/>
              </a:rPr>
              <a:t>Data privacy and confidentiality concerns make it too difficult to extract data from the EHR for research and innovation purposes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500" dirty="0">
                <a:solidFill>
                  <a:schemeClr val="tx1"/>
                </a:solidFill>
                <a:latin typeface="+mj-lt"/>
              </a:rPr>
              <a:t>Vendor constraints make it difficult build and deploy digital health interventions within the EHR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1500" dirty="0">
                <a:solidFill>
                  <a:schemeClr val="tx1"/>
                </a:solidFill>
                <a:latin typeface="+mj-lt"/>
              </a:rPr>
              <a:t>IT organizations create too many “roadblocks” to conducting research and innovation that leverages the EHR</a:t>
            </a:r>
          </a:p>
          <a:p>
            <a:endParaRPr lang="en-US" sz="1500" dirty="0">
              <a:solidFill>
                <a:schemeClr val="tx1"/>
              </a:solidFill>
              <a:latin typeface="+mj-lt"/>
            </a:endParaRPr>
          </a:p>
          <a:p>
            <a:endParaRPr lang="en-US" sz="1500" dirty="0">
              <a:solidFill>
                <a:schemeClr val="tx1"/>
              </a:solidFill>
              <a:latin typeface="+mj-lt"/>
            </a:endParaRPr>
          </a:p>
          <a:p>
            <a:endParaRPr lang="en-US" sz="1500" dirty="0">
              <a:solidFill>
                <a:schemeClr val="tx1"/>
              </a:solidFill>
              <a:latin typeface="+mj-lt"/>
            </a:endParaRPr>
          </a:p>
          <a:p>
            <a:endParaRPr lang="en-US" sz="15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D621D-6D2E-EE49-B185-D2793ED20A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7959" y="640082"/>
            <a:ext cx="4096293" cy="5577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899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D250FF-6FC9-479A-8791-DCA790DA2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5F783E-8B62-5C46-8887-05E91A8ACC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6F25A8-423A-994D-9698-9B401F6B6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604" y="1531315"/>
            <a:ext cx="8527866" cy="54336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7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Myth #1: w</a:t>
            </a:r>
            <a:r>
              <a:rPr lang="en-US" sz="47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orkflow and human-factors issues cannot be adequately addressed, therefore we cannot rely on the EHR as a source of useful data</a:t>
            </a:r>
          </a:p>
        </p:txBody>
      </p:sp>
    </p:spTree>
    <p:extLst>
      <p:ext uri="{BB962C8B-B14F-4D97-AF65-F5344CB8AC3E}">
        <p14:creationId xmlns:p14="http://schemas.microsoft.com/office/powerpoint/2010/main" val="1976849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01725-8922-ED45-8BAA-FE95CD72C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9" y="3752849"/>
            <a:ext cx="2468166" cy="2452687"/>
          </a:xfrm>
        </p:spPr>
        <p:txBody>
          <a:bodyPr anchor="ctr">
            <a:normAutofit/>
          </a:bodyPr>
          <a:lstStyle/>
          <a:p>
            <a:r>
              <a:rPr lang="en-US" sz="3100" b="1" dirty="0">
                <a:solidFill>
                  <a:schemeClr val="tx1"/>
                </a:solidFill>
                <a:latin typeface="+mj-lt"/>
              </a:rPr>
              <a:t>An informatics “tool box” for workflow and human-factors optimization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5AE69-46A4-964B-9068-63D87CC2AF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86997-2938-4C42-8CDB-DE39A66A1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7986" y="3752851"/>
            <a:ext cx="5614060" cy="2452686"/>
          </a:xfrm>
        </p:spPr>
        <p:txBody>
          <a:bodyPr anchor="ctr">
            <a:norm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j-lt"/>
              </a:rPr>
              <a:t>Time and motion studies</a:t>
            </a:r>
          </a:p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Human-factors and usability evaluation</a:t>
            </a:r>
          </a:p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Cognitive and decision analyses</a:t>
            </a:r>
          </a:p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Iterative user-centered design </a:t>
            </a:r>
          </a:p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Qualitative inquiry</a:t>
            </a:r>
          </a:p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Mixed methods</a:t>
            </a:r>
          </a:p>
        </p:txBody>
      </p:sp>
    </p:spTree>
    <p:extLst>
      <p:ext uri="{BB962C8B-B14F-4D97-AF65-F5344CB8AC3E}">
        <p14:creationId xmlns:p14="http://schemas.microsoft.com/office/powerpoint/2010/main" val="21492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91B7F-B7CF-014E-BB28-2AA13FC8C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93" y="315677"/>
            <a:ext cx="4519222" cy="68752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+mj-lt"/>
              </a:rPr>
              <a:t>Time and motion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83098-F37D-1C44-85A8-45C228CEC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0" y="913603"/>
            <a:ext cx="5000998" cy="2443949"/>
          </a:xfrm>
        </p:spPr>
        <p:txBody>
          <a:bodyPr>
            <a:noAutofit/>
          </a:bodyPr>
          <a:lstStyle/>
          <a:p>
            <a:r>
              <a:rPr lang="en-US" sz="1900" b="1" dirty="0">
                <a:solidFill>
                  <a:schemeClr val="tx1"/>
                </a:solidFill>
                <a:latin typeface="+mj-lt"/>
              </a:rPr>
              <a:t>Studies on which the duration of an event is one of the variables of interest </a:t>
            </a:r>
          </a:p>
          <a:p>
            <a:pPr lvl="1"/>
            <a:r>
              <a:rPr lang="en-US" sz="1900" dirty="0">
                <a:solidFill>
                  <a:schemeClr val="tx1"/>
                </a:solidFill>
                <a:latin typeface="+mj-lt"/>
              </a:rPr>
              <a:t>This includes methods via which data collection is based on external observers, self-reports and/or automatic time-stamps </a:t>
            </a:r>
          </a:p>
          <a:p>
            <a:r>
              <a:rPr lang="en-US" sz="1900" b="1" dirty="0">
                <a:solidFill>
                  <a:schemeClr val="tx1"/>
                </a:solidFill>
                <a:latin typeface="+mj-lt"/>
              </a:rPr>
              <a:t>The use of an external observer recording time data continuously</a:t>
            </a:r>
          </a:p>
          <a:p>
            <a:pPr lvl="1"/>
            <a:r>
              <a:rPr lang="en-US" sz="1900" dirty="0">
                <a:solidFill>
                  <a:schemeClr val="tx1"/>
                </a:solidFill>
                <a:latin typeface="+mj-lt"/>
              </a:rPr>
              <a:t>continuous observation TMS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2C3876-DF61-984E-9A65-F21EEBF4F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736" y="728870"/>
            <a:ext cx="3746042" cy="49989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39045E-55E1-704B-865C-239C120790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03" y="3500447"/>
            <a:ext cx="4400353" cy="27770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27754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1048</Words>
  <Application>Microsoft Macintosh PowerPoint</Application>
  <PresentationFormat>On-screen Show (4:3)</PresentationFormat>
  <Paragraphs>186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ＭＳ Ｐゴシック</vt:lpstr>
      <vt:lpstr>Arial</vt:lpstr>
      <vt:lpstr>Calibri</vt:lpstr>
      <vt:lpstr>Calibri Light</vt:lpstr>
      <vt:lpstr>Source Sans Pro</vt:lpstr>
      <vt:lpstr>Source Sans Pro Light</vt:lpstr>
      <vt:lpstr>Office Theme</vt:lpstr>
      <vt:lpstr>The Learning  Health (Record) System</vt:lpstr>
      <vt:lpstr>COI and Disclosures</vt:lpstr>
      <vt:lpstr>How do we build a learning health system?</vt:lpstr>
      <vt:lpstr>A “living laboratory” for creating the LHS?</vt:lpstr>
      <vt:lpstr>The Electronic Health Record (EHR)</vt:lpstr>
      <vt:lpstr>But wait, is the EHR really capable of being a “living laboratory”?</vt:lpstr>
      <vt:lpstr>Myth #1: workflow and human-factors issues cannot be adequately addressed, therefore we cannot rely on the EHR as a source of useful data</vt:lpstr>
      <vt:lpstr>An informatics “tool box” for workflow and human-factors optimization</vt:lpstr>
      <vt:lpstr>Time and motion studies</vt:lpstr>
      <vt:lpstr>TimeCaT: a scalable TMS tool</vt:lpstr>
      <vt:lpstr>Myth #2: data privacy and confidentiality concerns make it too difficult to extract data from the EHR for research and innovation purposes</vt:lpstr>
      <vt:lpstr>Enabling responsible analyses of clinical data</vt:lpstr>
      <vt:lpstr>PowerPoint Presentation</vt:lpstr>
      <vt:lpstr>Training ML algorithms on synthetic data: sepsis pilot study results (temporal prediction, -6h from standard diagnostic criteria)</vt:lpstr>
      <vt:lpstr>Myth #3: vendor constraints make it difficult build and deploy digital health interventions within the EHR</vt:lpstr>
      <vt:lpstr>Instrumenting the EHR for innovation</vt:lpstr>
      <vt:lpstr>SPHERE CDSS platform (1): embedding decision support and visualization tools in existing EHR workflow</vt:lpstr>
      <vt:lpstr>PowerPoint Presentation</vt:lpstr>
      <vt:lpstr>Myth #4: IT organizations create too many “roadblocks” to conducting research and innovation that leverages the EHR</vt:lpstr>
      <vt:lpstr>PowerPoint Presentation</vt:lpstr>
      <vt:lpstr>How should we focus our efforts in order to achieve this vision of a learning health (record) system?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Learning  Health (Record) System</dc:title>
  <dc:subject/>
  <dc:creator>Payne, Philip</dc:creator>
  <cp:keywords/>
  <dc:description/>
  <cp:lastModifiedBy>Microsoft Office User</cp:lastModifiedBy>
  <cp:revision>17</cp:revision>
  <dcterms:created xsi:type="dcterms:W3CDTF">2019-06-03T16:48:57Z</dcterms:created>
  <dcterms:modified xsi:type="dcterms:W3CDTF">2020-09-28T12:08:49Z</dcterms:modified>
  <cp:category/>
</cp:coreProperties>
</file>