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4.xml" ContentType="application/vnd.openxmlformats-officedocument.presentationml.tags+xml"/>
  <Override PartName="/ppt/notesSlides/notesSlide25.xml" ContentType="application/vnd.openxmlformats-officedocument.presentationml.notesSlide+xml"/>
  <Override PartName="/ppt/tags/tag15.xml" ContentType="application/vnd.openxmlformats-officedocument.presentationml.tags+xml"/>
  <Override PartName="/ppt/notesSlides/notesSlide26.xml" ContentType="application/vnd.openxmlformats-officedocument.presentationml.notesSlide+xml"/>
  <Override PartName="/ppt/tags/tag16.xml" ContentType="application/vnd.openxmlformats-officedocument.presentationml.tags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7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8.xml" ContentType="application/vnd.openxmlformats-officedocument.presentationml.tags+xml"/>
  <Override PartName="/ppt/notesSlides/notesSlide30.xml" ContentType="application/vnd.openxmlformats-officedocument.presentationml.notesSlide+xml"/>
  <Override PartName="/ppt/tags/tag19.xml" ContentType="application/vnd.openxmlformats-officedocument.presentationml.tags+xml"/>
  <Override PartName="/ppt/notesSlides/notesSlide31.xml" ContentType="application/vnd.openxmlformats-officedocument.presentationml.notesSlide+xml"/>
  <Override PartName="/ppt/tags/tag20.xml" ContentType="application/vnd.openxmlformats-officedocument.presentationml.tags+xml"/>
  <Override PartName="/ppt/notesSlides/notesSlide32.xml" ContentType="application/vnd.openxmlformats-officedocument.presentationml.notesSlide+xml"/>
  <Override PartName="/ppt/tags/tag21.xml" ContentType="application/vnd.openxmlformats-officedocument.presentationml.tags+xml"/>
  <Override PartName="/ppt/notesSlides/notesSlide33.xml" ContentType="application/vnd.openxmlformats-officedocument.presentationml.notesSlide+xml"/>
  <Override PartName="/ppt/tags/tag22.xml" ContentType="application/vnd.openxmlformats-officedocument.presentationml.tags+xml"/>
  <Override PartName="/ppt/notesSlides/notesSlide34.xml" ContentType="application/vnd.openxmlformats-officedocument.presentationml.notesSlide+xml"/>
  <Override PartName="/ppt/tags/tag23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4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5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26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27.xml" ContentType="application/vnd.openxmlformats-officedocument.presentationml.tags+xml"/>
  <Override PartName="/ppt/notesSlides/notesSlide44.xml" ContentType="application/vnd.openxmlformats-officedocument.presentationml.notesSlide+xml"/>
  <Override PartName="/ppt/tags/tag28.xml" ContentType="application/vnd.openxmlformats-officedocument.presentationml.tags+xml"/>
  <Override PartName="/ppt/notesSlides/notesSlide45.xml" ContentType="application/vnd.openxmlformats-officedocument.presentationml.notesSlide+xml"/>
  <Override PartName="/ppt/tags/tag29.xml" ContentType="application/vnd.openxmlformats-officedocument.presentationml.tags+xml"/>
  <Override PartName="/ppt/notesSlides/notesSlide46.xml" ContentType="application/vnd.openxmlformats-officedocument.presentationml.notesSlide+xml"/>
  <Override PartName="/ppt/tags/tag30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31.xml" ContentType="application/vnd.openxmlformats-officedocument.presentationml.tags+xml"/>
  <Override PartName="/ppt/notesSlides/notesSlide55.xml" ContentType="application/vnd.openxmlformats-officedocument.presentationml.notesSlide+xml"/>
  <Override PartName="/ppt/tags/tag32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ags/tag33.xml" ContentType="application/vnd.openxmlformats-officedocument.presentationml.tag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34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891" r:id="rId2"/>
    <p:sldId id="930" r:id="rId3"/>
    <p:sldId id="986" r:id="rId4"/>
    <p:sldId id="892" r:id="rId5"/>
    <p:sldId id="937" r:id="rId6"/>
    <p:sldId id="979" r:id="rId7"/>
    <p:sldId id="931" r:id="rId8"/>
    <p:sldId id="933" r:id="rId9"/>
    <p:sldId id="935" r:id="rId10"/>
    <p:sldId id="934" r:id="rId11"/>
    <p:sldId id="948" r:id="rId12"/>
    <p:sldId id="938" r:id="rId13"/>
    <p:sldId id="901" r:id="rId14"/>
    <p:sldId id="902" r:id="rId15"/>
    <p:sldId id="903" r:id="rId16"/>
    <p:sldId id="904" r:id="rId17"/>
    <p:sldId id="943" r:id="rId18"/>
    <p:sldId id="906" r:id="rId19"/>
    <p:sldId id="974" r:id="rId20"/>
    <p:sldId id="973" r:id="rId21"/>
    <p:sldId id="945" r:id="rId22"/>
    <p:sldId id="946" r:id="rId23"/>
    <p:sldId id="981" r:id="rId24"/>
    <p:sldId id="944" r:id="rId25"/>
    <p:sldId id="908" r:id="rId26"/>
    <p:sldId id="949" r:id="rId27"/>
    <p:sldId id="910" r:id="rId28"/>
    <p:sldId id="950" r:id="rId29"/>
    <p:sldId id="911" r:id="rId30"/>
    <p:sldId id="954" r:id="rId31"/>
    <p:sldId id="912" r:id="rId32"/>
    <p:sldId id="951" r:id="rId33"/>
    <p:sldId id="952" r:id="rId34"/>
    <p:sldId id="915" r:id="rId35"/>
    <p:sldId id="953" r:id="rId36"/>
    <p:sldId id="966" r:id="rId37"/>
    <p:sldId id="967" r:id="rId38"/>
    <p:sldId id="968" r:id="rId39"/>
    <p:sldId id="969" r:id="rId40"/>
    <p:sldId id="970" r:id="rId41"/>
    <p:sldId id="984" r:id="rId42"/>
    <p:sldId id="985" r:id="rId43"/>
    <p:sldId id="918" r:id="rId44"/>
    <p:sldId id="919" r:id="rId45"/>
    <p:sldId id="920" r:id="rId46"/>
    <p:sldId id="921" r:id="rId47"/>
    <p:sldId id="922" r:id="rId48"/>
    <p:sldId id="960" r:id="rId49"/>
    <p:sldId id="956" r:id="rId50"/>
    <p:sldId id="958" r:id="rId51"/>
    <p:sldId id="957" r:id="rId52"/>
    <p:sldId id="959" r:id="rId53"/>
    <p:sldId id="925" r:id="rId54"/>
    <p:sldId id="961" r:id="rId55"/>
    <p:sldId id="963" r:id="rId56"/>
    <p:sldId id="926" r:id="rId57"/>
    <p:sldId id="965" r:id="rId58"/>
    <p:sldId id="980" r:id="rId59"/>
    <p:sldId id="982" r:id="rId60"/>
    <p:sldId id="927" r:id="rId61"/>
    <p:sldId id="936" r:id="rId62"/>
    <p:sldId id="975" r:id="rId63"/>
    <p:sldId id="929" r:id="rId64"/>
  </p:sldIdLst>
  <p:sldSz cx="12192000" cy="6858000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416" userDrawn="1">
          <p15:clr>
            <a:srgbClr val="A4A3A4"/>
          </p15:clr>
        </p15:guide>
        <p15:guide id="3" orient="horz" pos="14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DA00"/>
    <a:srgbClr val="B6DF89"/>
    <a:srgbClr val="FFD9D9"/>
    <a:srgbClr val="D6EDBD"/>
    <a:srgbClr val="FFFF85"/>
    <a:srgbClr val="FF9393"/>
    <a:srgbClr val="FFB9B9"/>
    <a:srgbClr val="DFC9EF"/>
    <a:srgbClr val="C59EE2"/>
    <a:srgbClr val="FF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0" autoAdjust="0"/>
    <p:restoredTop sz="32439" autoAdjust="0"/>
  </p:normalViewPr>
  <p:slideViewPr>
    <p:cSldViewPr snapToObjects="1" showGuides="1">
      <p:cViewPr varScale="1">
        <p:scale>
          <a:sx n="22" d="100"/>
          <a:sy n="22" d="100"/>
        </p:scale>
        <p:origin x="2400" y="32"/>
      </p:cViewPr>
      <p:guideLst>
        <p:guide pos="4416"/>
        <p:guide orient="horz" pos="14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Objects="1" showGuides="1">
      <p:cViewPr varScale="1">
        <p:scale>
          <a:sx n="103" d="100"/>
          <a:sy n="103" d="100"/>
        </p:scale>
        <p:origin x="3474" y="10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E694E9-B88F-4479-80E2-6B56DF212292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8A401589-668F-484D-9F62-F3DC232C2FC9}">
      <dgm:prSet phldrT="[Text]"/>
      <dgm:spPr/>
      <dgm:t>
        <a:bodyPr/>
        <a:lstStyle/>
        <a:p>
          <a:endParaRPr lang="en-US" dirty="0"/>
        </a:p>
      </dgm:t>
    </dgm:pt>
    <dgm:pt modelId="{76F98494-018F-4C93-89A4-EEAEC4C87EA4}" type="parTrans" cxnId="{93F9670A-95EF-46D1-A123-72E75CF79078}">
      <dgm:prSet/>
      <dgm:spPr/>
      <dgm:t>
        <a:bodyPr/>
        <a:lstStyle/>
        <a:p>
          <a:endParaRPr lang="en-US"/>
        </a:p>
      </dgm:t>
    </dgm:pt>
    <dgm:pt modelId="{26B65108-0A42-4183-A563-06B4A472DDF8}" type="sibTrans" cxnId="{93F9670A-95EF-46D1-A123-72E75CF79078}">
      <dgm:prSet/>
      <dgm:spPr/>
      <dgm:t>
        <a:bodyPr/>
        <a:lstStyle/>
        <a:p>
          <a:endParaRPr lang="en-US"/>
        </a:p>
      </dgm:t>
    </dgm:pt>
    <dgm:pt modelId="{EE88043A-2FF7-42EA-871B-810F7900138A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42F69468-1DDB-4757-81AC-1C4D4C828FFA}" type="parTrans" cxnId="{0D85A2C1-BFA3-45B0-B66C-249440201962}">
      <dgm:prSet/>
      <dgm:spPr/>
      <dgm:t>
        <a:bodyPr/>
        <a:lstStyle/>
        <a:p>
          <a:endParaRPr lang="en-US"/>
        </a:p>
      </dgm:t>
    </dgm:pt>
    <dgm:pt modelId="{33FA5F23-799E-4058-A247-668716E454BF}" type="sibTrans" cxnId="{0D85A2C1-BFA3-45B0-B66C-249440201962}">
      <dgm:prSet/>
      <dgm:spPr/>
      <dgm:t>
        <a:bodyPr/>
        <a:lstStyle/>
        <a:p>
          <a:endParaRPr lang="en-US"/>
        </a:p>
      </dgm:t>
    </dgm:pt>
    <dgm:pt modelId="{C57EF773-D19F-439B-829D-0476656FDA20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EBA0D0F7-E49B-4E3D-A3B2-C606A2326FF9}" type="sibTrans" cxnId="{BFD91638-A2C3-4300-AC29-85D91E8F31A6}">
      <dgm:prSet/>
      <dgm:spPr/>
      <dgm:t>
        <a:bodyPr/>
        <a:lstStyle/>
        <a:p>
          <a:endParaRPr lang="en-US"/>
        </a:p>
      </dgm:t>
    </dgm:pt>
    <dgm:pt modelId="{8FB469BD-712A-4DAF-885C-FF3D1783C7A3}" type="parTrans" cxnId="{BFD91638-A2C3-4300-AC29-85D91E8F31A6}">
      <dgm:prSet/>
      <dgm:spPr/>
      <dgm:t>
        <a:bodyPr/>
        <a:lstStyle/>
        <a:p>
          <a:endParaRPr lang="en-US"/>
        </a:p>
      </dgm:t>
    </dgm:pt>
    <dgm:pt modelId="{A43F6595-41AB-4E71-B6B6-89A72EED3C48}">
      <dgm:prSet phldrT="[Text]"/>
      <dgm:spPr/>
      <dgm:t>
        <a:bodyPr/>
        <a:lstStyle/>
        <a:p>
          <a:endParaRPr lang="en-US" dirty="0"/>
        </a:p>
      </dgm:t>
    </dgm:pt>
    <dgm:pt modelId="{7AA7EE1E-5CC0-4F7C-8848-9B8F405E2324}" type="sibTrans" cxnId="{FC50F4EA-23CF-4F27-855A-43578EED8216}">
      <dgm:prSet/>
      <dgm:spPr/>
      <dgm:t>
        <a:bodyPr/>
        <a:lstStyle/>
        <a:p>
          <a:endParaRPr lang="en-US"/>
        </a:p>
      </dgm:t>
    </dgm:pt>
    <dgm:pt modelId="{12DA6B76-D604-4387-A350-385E1DE0B5BA}" type="parTrans" cxnId="{FC50F4EA-23CF-4F27-855A-43578EED8216}">
      <dgm:prSet/>
      <dgm:spPr/>
      <dgm:t>
        <a:bodyPr/>
        <a:lstStyle/>
        <a:p>
          <a:endParaRPr lang="en-US"/>
        </a:p>
      </dgm:t>
    </dgm:pt>
    <dgm:pt modelId="{D1EBE3E2-F2B0-45CD-8BAA-543CD7F5A676}" type="pres">
      <dgm:prSet presAssocID="{4FE694E9-B88F-4479-80E2-6B56DF212292}" presName="Name0" presStyleCnt="0">
        <dgm:presLayoutVars>
          <dgm:dir/>
          <dgm:animLvl val="lvl"/>
          <dgm:resizeHandles val="exact"/>
        </dgm:presLayoutVars>
      </dgm:prSet>
      <dgm:spPr/>
    </dgm:pt>
    <dgm:pt modelId="{D94DCF95-34E5-4ECB-AFAC-49B28551AE7D}" type="pres">
      <dgm:prSet presAssocID="{A43F6595-41AB-4E71-B6B6-89A72EED3C48}" presName="Name8" presStyleCnt="0"/>
      <dgm:spPr/>
    </dgm:pt>
    <dgm:pt modelId="{852A40A2-A577-411F-8474-C4893B91ED7F}" type="pres">
      <dgm:prSet presAssocID="{A43F6595-41AB-4E71-B6B6-89A72EED3C48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C2A82-CB19-44B2-AC39-A10CF64295FF}" type="pres">
      <dgm:prSet presAssocID="{A43F6595-41AB-4E71-B6B6-89A72EED3C4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986DC-EC19-4E65-932D-E1D62EC7B5D9}" type="pres">
      <dgm:prSet presAssocID="{8A401589-668F-484D-9F62-F3DC232C2FC9}" presName="Name8" presStyleCnt="0"/>
      <dgm:spPr/>
    </dgm:pt>
    <dgm:pt modelId="{7BDE9303-EED3-4BB2-A2A8-8C0247F88327}" type="pres">
      <dgm:prSet presAssocID="{8A401589-668F-484D-9F62-F3DC232C2FC9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D71310-59D0-4A35-BEF0-BFD24C1326B7}" type="pres">
      <dgm:prSet presAssocID="{8A401589-668F-484D-9F62-F3DC232C2FC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BA5079-08FC-4070-8CB1-0B2B0298D0C6}" type="pres">
      <dgm:prSet presAssocID="{C57EF773-D19F-439B-829D-0476656FDA20}" presName="Name8" presStyleCnt="0"/>
      <dgm:spPr/>
    </dgm:pt>
    <dgm:pt modelId="{92E39FB0-4663-4B20-B16E-3FA1F58495F0}" type="pres">
      <dgm:prSet presAssocID="{C57EF773-D19F-439B-829D-0476656FDA20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944E47-50C4-4A04-9163-A273D18AB2FC}" type="pres">
      <dgm:prSet presAssocID="{C57EF773-D19F-439B-829D-0476656FDA2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EFF4E6-01B0-4177-BF3D-28D611E3C889}" type="pres">
      <dgm:prSet presAssocID="{EE88043A-2FF7-42EA-871B-810F7900138A}" presName="Name8" presStyleCnt="0"/>
      <dgm:spPr/>
    </dgm:pt>
    <dgm:pt modelId="{79AC7FCF-01CB-4AD1-88B2-7321324CB0D2}" type="pres">
      <dgm:prSet presAssocID="{EE88043A-2FF7-42EA-871B-810F7900138A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2BAD40-494E-45D9-9DB8-B76EA69C9351}" type="pres">
      <dgm:prSet presAssocID="{EE88043A-2FF7-42EA-871B-810F7900138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1E44DE-EE32-4B46-832C-D873C7601200}" type="presOf" srcId="{EE88043A-2FF7-42EA-871B-810F7900138A}" destId="{79AC7FCF-01CB-4AD1-88B2-7321324CB0D2}" srcOrd="0" destOrd="0" presId="urn:microsoft.com/office/officeart/2005/8/layout/pyramid1"/>
    <dgm:cxn modelId="{E6542D33-9533-4020-871B-9892BCD865B3}" type="presOf" srcId="{A43F6595-41AB-4E71-B6B6-89A72EED3C48}" destId="{3AAC2A82-CB19-44B2-AC39-A10CF64295FF}" srcOrd="1" destOrd="0" presId="urn:microsoft.com/office/officeart/2005/8/layout/pyramid1"/>
    <dgm:cxn modelId="{08D8910C-3604-4DD6-9129-7C974E715C3C}" type="presOf" srcId="{A43F6595-41AB-4E71-B6B6-89A72EED3C48}" destId="{852A40A2-A577-411F-8474-C4893B91ED7F}" srcOrd="0" destOrd="0" presId="urn:microsoft.com/office/officeart/2005/8/layout/pyramid1"/>
    <dgm:cxn modelId="{DE88DF60-0F83-4DD7-9931-4F5882BC715E}" type="presOf" srcId="{C57EF773-D19F-439B-829D-0476656FDA20}" destId="{4C944E47-50C4-4A04-9163-A273D18AB2FC}" srcOrd="1" destOrd="0" presId="urn:microsoft.com/office/officeart/2005/8/layout/pyramid1"/>
    <dgm:cxn modelId="{93F9670A-95EF-46D1-A123-72E75CF79078}" srcId="{4FE694E9-B88F-4479-80E2-6B56DF212292}" destId="{8A401589-668F-484D-9F62-F3DC232C2FC9}" srcOrd="1" destOrd="0" parTransId="{76F98494-018F-4C93-89A4-EEAEC4C87EA4}" sibTransId="{26B65108-0A42-4183-A563-06B4A472DDF8}"/>
    <dgm:cxn modelId="{FCAE5681-D0D6-4430-8020-B4A6A25BE83C}" type="presOf" srcId="{EE88043A-2FF7-42EA-871B-810F7900138A}" destId="{E62BAD40-494E-45D9-9DB8-B76EA69C9351}" srcOrd="1" destOrd="0" presId="urn:microsoft.com/office/officeart/2005/8/layout/pyramid1"/>
    <dgm:cxn modelId="{E3691750-B44E-46F9-BA92-C78CD0448090}" type="presOf" srcId="{8A401589-668F-484D-9F62-F3DC232C2FC9}" destId="{7BDE9303-EED3-4BB2-A2A8-8C0247F88327}" srcOrd="0" destOrd="0" presId="urn:microsoft.com/office/officeart/2005/8/layout/pyramid1"/>
    <dgm:cxn modelId="{FC50F4EA-23CF-4F27-855A-43578EED8216}" srcId="{4FE694E9-B88F-4479-80E2-6B56DF212292}" destId="{A43F6595-41AB-4E71-B6B6-89A72EED3C48}" srcOrd="0" destOrd="0" parTransId="{12DA6B76-D604-4387-A350-385E1DE0B5BA}" sibTransId="{7AA7EE1E-5CC0-4F7C-8848-9B8F405E2324}"/>
    <dgm:cxn modelId="{E80FA4DC-EFED-46D0-AD25-6B5E11F9E5F9}" type="presOf" srcId="{4FE694E9-B88F-4479-80E2-6B56DF212292}" destId="{D1EBE3E2-F2B0-45CD-8BAA-543CD7F5A676}" srcOrd="0" destOrd="0" presId="urn:microsoft.com/office/officeart/2005/8/layout/pyramid1"/>
    <dgm:cxn modelId="{D1D94A7E-CD20-46C8-A45C-C2FF86D0A771}" type="presOf" srcId="{8A401589-668F-484D-9F62-F3DC232C2FC9}" destId="{33D71310-59D0-4A35-BEF0-BFD24C1326B7}" srcOrd="1" destOrd="0" presId="urn:microsoft.com/office/officeart/2005/8/layout/pyramid1"/>
    <dgm:cxn modelId="{EB45F23D-0B76-4DB2-8E72-82DA77DD8FCB}" type="presOf" srcId="{C57EF773-D19F-439B-829D-0476656FDA20}" destId="{92E39FB0-4663-4B20-B16E-3FA1F58495F0}" srcOrd="0" destOrd="0" presId="urn:microsoft.com/office/officeart/2005/8/layout/pyramid1"/>
    <dgm:cxn modelId="{0D85A2C1-BFA3-45B0-B66C-249440201962}" srcId="{4FE694E9-B88F-4479-80E2-6B56DF212292}" destId="{EE88043A-2FF7-42EA-871B-810F7900138A}" srcOrd="3" destOrd="0" parTransId="{42F69468-1DDB-4757-81AC-1C4D4C828FFA}" sibTransId="{33FA5F23-799E-4058-A247-668716E454BF}"/>
    <dgm:cxn modelId="{BFD91638-A2C3-4300-AC29-85D91E8F31A6}" srcId="{4FE694E9-B88F-4479-80E2-6B56DF212292}" destId="{C57EF773-D19F-439B-829D-0476656FDA20}" srcOrd="2" destOrd="0" parTransId="{8FB469BD-712A-4DAF-885C-FF3D1783C7A3}" sibTransId="{EBA0D0F7-E49B-4E3D-A3B2-C606A2326FF9}"/>
    <dgm:cxn modelId="{9B3E9D19-AAF0-442E-8C56-08DB577049E4}" type="presParOf" srcId="{D1EBE3E2-F2B0-45CD-8BAA-543CD7F5A676}" destId="{D94DCF95-34E5-4ECB-AFAC-49B28551AE7D}" srcOrd="0" destOrd="0" presId="urn:microsoft.com/office/officeart/2005/8/layout/pyramid1"/>
    <dgm:cxn modelId="{C8987065-68E3-45CB-990F-5A12AA5EF6E1}" type="presParOf" srcId="{D94DCF95-34E5-4ECB-AFAC-49B28551AE7D}" destId="{852A40A2-A577-411F-8474-C4893B91ED7F}" srcOrd="0" destOrd="0" presId="urn:microsoft.com/office/officeart/2005/8/layout/pyramid1"/>
    <dgm:cxn modelId="{0C85C3C4-CD45-4581-A678-4F12710E4B5D}" type="presParOf" srcId="{D94DCF95-34E5-4ECB-AFAC-49B28551AE7D}" destId="{3AAC2A82-CB19-44B2-AC39-A10CF64295FF}" srcOrd="1" destOrd="0" presId="urn:microsoft.com/office/officeart/2005/8/layout/pyramid1"/>
    <dgm:cxn modelId="{D79A9F96-2AB1-4428-A5B4-4A0429126E1F}" type="presParOf" srcId="{D1EBE3E2-F2B0-45CD-8BAA-543CD7F5A676}" destId="{75D986DC-EC19-4E65-932D-E1D62EC7B5D9}" srcOrd="1" destOrd="0" presId="urn:microsoft.com/office/officeart/2005/8/layout/pyramid1"/>
    <dgm:cxn modelId="{07CD6E7C-1FAF-4677-BA8A-F6FC3E71C4C9}" type="presParOf" srcId="{75D986DC-EC19-4E65-932D-E1D62EC7B5D9}" destId="{7BDE9303-EED3-4BB2-A2A8-8C0247F88327}" srcOrd="0" destOrd="0" presId="urn:microsoft.com/office/officeart/2005/8/layout/pyramid1"/>
    <dgm:cxn modelId="{86269748-88B9-4923-9954-C78BD0E2E11C}" type="presParOf" srcId="{75D986DC-EC19-4E65-932D-E1D62EC7B5D9}" destId="{33D71310-59D0-4A35-BEF0-BFD24C1326B7}" srcOrd="1" destOrd="0" presId="urn:microsoft.com/office/officeart/2005/8/layout/pyramid1"/>
    <dgm:cxn modelId="{280EAE0F-E2CE-45E2-BBD3-9B9075F03C3B}" type="presParOf" srcId="{D1EBE3E2-F2B0-45CD-8BAA-543CD7F5A676}" destId="{B1BA5079-08FC-4070-8CB1-0B2B0298D0C6}" srcOrd="2" destOrd="0" presId="urn:microsoft.com/office/officeart/2005/8/layout/pyramid1"/>
    <dgm:cxn modelId="{ACD77EF0-E804-42F4-A565-5F7078D806CB}" type="presParOf" srcId="{B1BA5079-08FC-4070-8CB1-0B2B0298D0C6}" destId="{92E39FB0-4663-4B20-B16E-3FA1F58495F0}" srcOrd="0" destOrd="0" presId="urn:microsoft.com/office/officeart/2005/8/layout/pyramid1"/>
    <dgm:cxn modelId="{0DDE0928-77FE-4E6C-8C0F-302DCFBAE1C4}" type="presParOf" srcId="{B1BA5079-08FC-4070-8CB1-0B2B0298D0C6}" destId="{4C944E47-50C4-4A04-9163-A273D18AB2FC}" srcOrd="1" destOrd="0" presId="urn:microsoft.com/office/officeart/2005/8/layout/pyramid1"/>
    <dgm:cxn modelId="{6B4B595A-F636-4F55-B015-610C60B58816}" type="presParOf" srcId="{D1EBE3E2-F2B0-45CD-8BAA-543CD7F5A676}" destId="{EEEFF4E6-01B0-4177-BF3D-28D611E3C889}" srcOrd="3" destOrd="0" presId="urn:microsoft.com/office/officeart/2005/8/layout/pyramid1"/>
    <dgm:cxn modelId="{B3A343C9-5312-4A74-AE17-7873FC9EDF51}" type="presParOf" srcId="{EEEFF4E6-01B0-4177-BF3D-28D611E3C889}" destId="{79AC7FCF-01CB-4AD1-88B2-7321324CB0D2}" srcOrd="0" destOrd="0" presId="urn:microsoft.com/office/officeart/2005/8/layout/pyramid1"/>
    <dgm:cxn modelId="{AD326134-E774-4AE3-B6C9-B6AA335EEADB}" type="presParOf" srcId="{EEEFF4E6-01B0-4177-BF3D-28D611E3C889}" destId="{E62BAD40-494E-45D9-9DB8-B76EA69C935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A40A2-A577-411F-8474-C4893B91ED7F}">
      <dsp:nvSpPr>
        <dsp:cNvPr id="0" name=""/>
        <dsp:cNvSpPr/>
      </dsp:nvSpPr>
      <dsp:spPr>
        <a:xfrm>
          <a:off x="2585748" y="0"/>
          <a:ext cx="1723832" cy="1215889"/>
        </a:xfrm>
        <a:prstGeom prst="trapezoid">
          <a:avLst>
            <a:gd name="adj" fmla="val 7088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2585748" y="0"/>
        <a:ext cx="1723832" cy="1215889"/>
      </dsp:txXfrm>
    </dsp:sp>
    <dsp:sp modelId="{7BDE9303-EED3-4BB2-A2A8-8C0247F88327}">
      <dsp:nvSpPr>
        <dsp:cNvPr id="0" name=""/>
        <dsp:cNvSpPr/>
      </dsp:nvSpPr>
      <dsp:spPr>
        <a:xfrm>
          <a:off x="1723832" y="1215889"/>
          <a:ext cx="3447664" cy="1215889"/>
        </a:xfrm>
        <a:prstGeom prst="trapezoid">
          <a:avLst>
            <a:gd name="adj" fmla="val 7088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2327173" y="1215889"/>
        <a:ext cx="2240981" cy="1215889"/>
      </dsp:txXfrm>
    </dsp:sp>
    <dsp:sp modelId="{92E39FB0-4663-4B20-B16E-3FA1F58495F0}">
      <dsp:nvSpPr>
        <dsp:cNvPr id="0" name=""/>
        <dsp:cNvSpPr/>
      </dsp:nvSpPr>
      <dsp:spPr>
        <a:xfrm>
          <a:off x="861916" y="2431778"/>
          <a:ext cx="5171495" cy="1215889"/>
        </a:xfrm>
        <a:prstGeom prst="trapezoid">
          <a:avLst>
            <a:gd name="adj" fmla="val 7088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1766927" y="2431778"/>
        <a:ext cx="3361472" cy="1215889"/>
      </dsp:txXfrm>
    </dsp:sp>
    <dsp:sp modelId="{79AC7FCF-01CB-4AD1-88B2-7321324CB0D2}">
      <dsp:nvSpPr>
        <dsp:cNvPr id="0" name=""/>
        <dsp:cNvSpPr/>
      </dsp:nvSpPr>
      <dsp:spPr>
        <a:xfrm>
          <a:off x="0" y="3647667"/>
          <a:ext cx="6895328" cy="1215889"/>
        </a:xfrm>
        <a:prstGeom prst="trapezoid">
          <a:avLst>
            <a:gd name="adj" fmla="val 7088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1206682" y="3647667"/>
        <a:ext cx="4481963" cy="1215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747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3957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747" y="8773957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7C1994C7-E747-4F6C-8E7F-88DAEB129A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04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747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6875" y="692150"/>
            <a:ext cx="61563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6992" y="4387767"/>
            <a:ext cx="5096092" cy="415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3957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747" y="8773957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3" tIns="45382" rIns="90763" bIns="45382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47A63D42-C47A-45C5-B616-715CC7CBDE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20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233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17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413019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341620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45711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70613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61608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14625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00475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38753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arenR"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8682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3601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54502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77180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591592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0547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65085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91106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016785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0" baseline="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57663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33424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99477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15992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591161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737406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49811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248654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599320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76719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743126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218301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977555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23922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0933199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635085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550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468962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442490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75146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519819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596235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821597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16395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86841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1614168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289580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496070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863678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1" baseline="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754382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352071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44988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496298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088547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507488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93792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50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6711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0313941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9055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22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53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94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63D42-C47A-45C5-B616-715CC7CBDE6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62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B9406-C7B8-47F5-BEA0-26A7F56244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057400"/>
            <a:ext cx="10972800" cy="646317"/>
          </a:xfrm>
        </p:spPr>
        <p:txBody>
          <a:bodyPr anchor="t"/>
          <a:lstStyle>
            <a:lvl1pPr algn="l">
              <a:defRPr sz="36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Line 39">
            <a:extLst>
              <a:ext uri="{FF2B5EF4-FFF2-40B4-BE49-F238E27FC236}">
                <a16:creationId xmlns:a16="http://schemas.microsoft.com/office/drawing/2014/main" id="{FE055A90-BB08-4078-911A-83E55D6148C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248400"/>
            <a:ext cx="77724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69471D-3B37-4227-AB75-FC96AF2187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1" y="4648200"/>
            <a:ext cx="10972799" cy="152400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/>
            </a:lvl2pPr>
            <a:lvl3pPr marL="682625" indent="0">
              <a:buNone/>
              <a:defRPr/>
            </a:lvl3pPr>
            <a:lvl4pPr marL="1027112" indent="0">
              <a:buNone/>
              <a:defRPr/>
            </a:lvl4pPr>
          </a:lstStyle>
          <a:p>
            <a:pPr lvl="0"/>
            <a:r>
              <a:rPr lang="en-US" dirty="0"/>
              <a:t>First Last Name, MD, PhD</a:t>
            </a:r>
            <a:br>
              <a:rPr lang="en-US" dirty="0"/>
            </a:br>
            <a:r>
              <a:rPr lang="en-US" dirty="0"/>
              <a:t>Position/Title</a:t>
            </a:r>
            <a:br>
              <a:rPr lang="en-US" dirty="0"/>
            </a:br>
            <a:r>
              <a:rPr lang="en-US" dirty="0"/>
              <a:t>Department</a:t>
            </a:r>
            <a:br>
              <a:rPr lang="en-US" dirty="0"/>
            </a:br>
            <a:r>
              <a:rPr lang="en-US" dirty="0"/>
              <a:t>Institution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6F1F8-CBDC-43A9-97A6-49381ECF4A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5927652"/>
            <a:ext cx="3124200" cy="72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19211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4435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9617" y="1265238"/>
            <a:ext cx="615525" cy="4946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5567" y="1265238"/>
            <a:ext cx="8070851" cy="4946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6672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667" y="1215108"/>
            <a:ext cx="10993967" cy="5232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35567" y="2176463"/>
            <a:ext cx="9652000" cy="40354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2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4485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667" y="228600"/>
            <a:ext cx="10993967" cy="5232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35567" y="993776"/>
            <a:ext cx="4724400" cy="403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167" y="993776"/>
            <a:ext cx="4724400" cy="403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142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37796"/>
            <a:ext cx="10972801" cy="5232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219200"/>
            <a:ext cx="10972799" cy="4953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15953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0928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0869"/>
            <a:ext cx="10972800" cy="5232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5567" y="2176463"/>
            <a:ext cx="4724400" cy="4035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167" y="2176463"/>
            <a:ext cx="4724400" cy="4035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805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235" y="304800"/>
            <a:ext cx="10972800" cy="5232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7155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113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97155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6113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5664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0869"/>
            <a:ext cx="10972800" cy="5232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6527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0038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5005"/>
            <a:ext cx="4011084" cy="40009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3407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43"/>
            <a:ext cx="7315200" cy="40009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Line 39">
            <a:extLst>
              <a:ext uri="{FF2B5EF4-FFF2-40B4-BE49-F238E27FC236}">
                <a16:creationId xmlns:a16="http://schemas.microsoft.com/office/drawing/2014/main" id="{CECA6D0B-F196-46BC-A9F5-6D6317787A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528080"/>
            <a:ext cx="8943699" cy="2317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44" y="6256948"/>
            <a:ext cx="2362200" cy="5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1316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330869"/>
            <a:ext cx="10972800" cy="52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219201"/>
            <a:ext cx="10972800" cy="499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ransition spd="med"/>
  <p:txStyles>
    <p:titleStyle>
      <a:lvl1pPr algn="l" rtl="0" eaLnBrk="0" fontAlgn="base" hangingPunct="0">
        <a:spcBef>
          <a:spcPct val="30000"/>
        </a:spcBef>
        <a:spcAft>
          <a:spcPct val="0"/>
        </a:spcAft>
        <a:defRPr sz="2800">
          <a:solidFill>
            <a:srgbClr val="002060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1pPr>
      <a:lvl2pPr algn="l" rtl="0" eaLnBrk="0" fontAlgn="base" hangingPunct="0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30000"/>
        </a:spcBef>
        <a:spcAft>
          <a:spcPct val="0"/>
        </a:spcAft>
        <a:defRPr sz="2500">
          <a:solidFill>
            <a:schemeClr val="tx2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50000"/>
        </a:spcBef>
        <a:spcAft>
          <a:spcPct val="0"/>
        </a:spcAft>
        <a:buClr>
          <a:srgbClr val="002060"/>
        </a:buClr>
        <a:buSzPct val="100000"/>
        <a:buFont typeface="Arial" pitchFamily="34" charset="0"/>
        <a:buChar char="•"/>
        <a:defRPr sz="2200">
          <a:solidFill>
            <a:srgbClr val="002060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1pPr>
      <a:lvl2pPr marL="568325" indent="-225425" algn="l" rtl="0" eaLnBrk="0" fontAlgn="base" hangingPunct="0">
        <a:spcBef>
          <a:spcPct val="25000"/>
        </a:spcBef>
        <a:spcAft>
          <a:spcPct val="0"/>
        </a:spcAft>
        <a:buClr>
          <a:srgbClr val="002060"/>
        </a:buClr>
        <a:buSzPct val="100000"/>
        <a:buFont typeface="Arial" pitchFamily="34" charset="0"/>
        <a:buChar char="–"/>
        <a:defRPr>
          <a:solidFill>
            <a:srgbClr val="002060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2pPr>
      <a:lvl3pPr marL="863600" indent="-180975" algn="l" rtl="0" eaLnBrk="0" fontAlgn="base" hangingPunct="0">
        <a:spcBef>
          <a:spcPct val="25000"/>
        </a:spcBef>
        <a:spcAft>
          <a:spcPct val="0"/>
        </a:spcAft>
        <a:buClr>
          <a:srgbClr val="002060"/>
        </a:buClr>
        <a:buSzPct val="100000"/>
        <a:buChar char="–"/>
        <a:defRPr>
          <a:solidFill>
            <a:srgbClr val="002060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3pPr>
      <a:lvl4pPr marL="1206500" indent="-179388" algn="l" rtl="0" eaLnBrk="0" fontAlgn="base" hangingPunct="0">
        <a:spcBef>
          <a:spcPct val="25000"/>
        </a:spcBef>
        <a:spcAft>
          <a:spcPct val="0"/>
        </a:spcAft>
        <a:buClr>
          <a:srgbClr val="002060"/>
        </a:buClr>
        <a:buSzPct val="100000"/>
        <a:buFont typeface="Arial" pitchFamily="34" charset="0"/>
        <a:buChar char="–"/>
        <a:defRPr>
          <a:solidFill>
            <a:srgbClr val="002060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4pPr>
      <a:lvl5pPr marL="1598613" indent="-223838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pitchFamily="34" charset="0"/>
        <a:defRPr sz="2000">
          <a:solidFill>
            <a:srgbClr val="002060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5pPr>
      <a:lvl6pPr marL="2055813" indent="-223838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2000">
          <a:solidFill>
            <a:schemeClr val="tx2"/>
          </a:solidFill>
          <a:latin typeface="+mn-lt"/>
        </a:defRPr>
      </a:lvl6pPr>
      <a:lvl7pPr marL="2513013" indent="-223838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2000">
          <a:solidFill>
            <a:schemeClr val="tx2"/>
          </a:solidFill>
          <a:latin typeface="+mn-lt"/>
        </a:defRPr>
      </a:lvl7pPr>
      <a:lvl8pPr marL="2970213" indent="-223838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2000">
          <a:solidFill>
            <a:schemeClr val="tx2"/>
          </a:solidFill>
          <a:latin typeface="+mn-lt"/>
        </a:defRPr>
      </a:lvl8pPr>
      <a:lvl9pPr marL="3427413" indent="-223838" algn="l" rtl="0" fontAlgn="base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4.png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mp"/><Relationship Id="rId3" Type="http://schemas.microsoft.com/office/2007/relationships/media" Target="../media/media15.m4a"/><Relationship Id="rId7" Type="http://schemas.openxmlformats.org/officeDocument/2006/relationships/image" Target="../media/image1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4a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0.tmp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7.m4a"/><Relationship Id="rId7" Type="http://schemas.openxmlformats.org/officeDocument/2006/relationships/image" Target="../media/image22.png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4.png"/><Relationship Id="rId2" Type="http://schemas.microsoft.com/office/2007/relationships/media" Target="../media/media20.m4a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4.png"/><Relationship Id="rId2" Type="http://schemas.microsoft.com/office/2007/relationships/media" Target="../media/media22.m4a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3.m4a"/><Relationship Id="rId7" Type="http://schemas.openxmlformats.org/officeDocument/2006/relationships/image" Target="../media/image27.png"/><Relationship Id="rId2" Type="http://schemas.microsoft.com/office/2007/relationships/media" Target="../media/media23.m4a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27.m4a"/><Relationship Id="rId7" Type="http://schemas.openxmlformats.org/officeDocument/2006/relationships/diagramLayout" Target="../diagrams/layout1.xml"/><Relationship Id="rId2" Type="http://schemas.microsoft.com/office/2007/relationships/media" Target="../media/media27.m4a"/><Relationship Id="rId1" Type="http://schemas.openxmlformats.org/officeDocument/2006/relationships/tags" Target="../tags/tag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27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4.png"/><Relationship Id="rId2" Type="http://schemas.microsoft.com/office/2007/relationships/media" Target="../media/media28.m4a"/><Relationship Id="rId1" Type="http://schemas.openxmlformats.org/officeDocument/2006/relationships/tags" Target="../tags/tag17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hyperlink" Target="mailto:mathism@med.umich.edu" TargetMode="Externa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0.m4a"/><Relationship Id="rId7" Type="http://schemas.openxmlformats.org/officeDocument/2006/relationships/image" Target="../media/image34.png"/><Relationship Id="rId2" Type="http://schemas.microsoft.com/office/2007/relationships/media" Target="../media/media30.m4a"/><Relationship Id="rId1" Type="http://schemas.openxmlformats.org/officeDocument/2006/relationships/tags" Target="../tags/tag18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2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2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5.m4a"/><Relationship Id="rId7" Type="http://schemas.openxmlformats.org/officeDocument/2006/relationships/image" Target="../media/image34.png"/><Relationship Id="rId2" Type="http://schemas.microsoft.com/office/2007/relationships/media" Target="../media/media35.m4a"/><Relationship Id="rId1" Type="http://schemas.openxmlformats.org/officeDocument/2006/relationships/tags" Target="../tags/tag23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2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37.tmp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2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42.m4a"/><Relationship Id="rId7" Type="http://schemas.openxmlformats.org/officeDocument/2006/relationships/image" Target="../media/image40.png"/><Relationship Id="rId2" Type="http://schemas.microsoft.com/office/2007/relationships/media" Target="../media/media42.m4a"/><Relationship Id="rId1" Type="http://schemas.openxmlformats.org/officeDocument/2006/relationships/tags" Target="../tags/tag26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4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4.m4a"/><Relationship Id="rId7" Type="http://schemas.openxmlformats.org/officeDocument/2006/relationships/image" Target="../media/image47.png"/><Relationship Id="rId2" Type="http://schemas.microsoft.com/office/2007/relationships/media" Target="../media/media44.m4a"/><Relationship Id="rId1" Type="http://schemas.openxmlformats.org/officeDocument/2006/relationships/tags" Target="../tags/tag27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2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7" Type="http://schemas.openxmlformats.org/officeDocument/2006/relationships/image" Target="../media/image4.png"/><Relationship Id="rId2" Type="http://schemas.microsoft.com/office/2007/relationships/media" Target="../media/media46.m4a"/><Relationship Id="rId1" Type="http://schemas.openxmlformats.org/officeDocument/2006/relationships/tags" Target="../tags/tag29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7" Type="http://schemas.openxmlformats.org/officeDocument/2006/relationships/image" Target="../media/image4.png"/><Relationship Id="rId2" Type="http://schemas.microsoft.com/office/2007/relationships/media" Target="../media/media47.m4a"/><Relationship Id="rId1" Type="http://schemas.openxmlformats.org/officeDocument/2006/relationships/tags" Target="../tags/tag30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m4a"/><Relationship Id="rId2" Type="http://schemas.microsoft.com/office/2007/relationships/media" Target="../media/media55.m4a"/><Relationship Id="rId1" Type="http://schemas.openxmlformats.org/officeDocument/2006/relationships/tags" Target="../tags/tag3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m4a"/><Relationship Id="rId7" Type="http://schemas.openxmlformats.org/officeDocument/2006/relationships/image" Target="../media/image4.png"/><Relationship Id="rId2" Type="http://schemas.microsoft.com/office/2007/relationships/media" Target="../media/media56.m4a"/><Relationship Id="rId1" Type="http://schemas.openxmlformats.org/officeDocument/2006/relationships/tags" Target="../tags/tag32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m4a"/><Relationship Id="rId7" Type="http://schemas.openxmlformats.org/officeDocument/2006/relationships/image" Target="../media/image4.png"/><Relationship Id="rId2" Type="http://schemas.microsoft.com/office/2007/relationships/media" Target="../media/media58.m4a"/><Relationship Id="rId1" Type="http://schemas.openxmlformats.org/officeDocument/2006/relationships/tags" Target="../tags/tag33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m4a"/><Relationship Id="rId2" Type="http://schemas.microsoft.com/office/2007/relationships/media" Target="../media/media62.m4a"/><Relationship Id="rId1" Type="http://schemas.openxmlformats.org/officeDocument/2006/relationships/tags" Target="../tags/tag3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2.xml"/><Relationship Id="rId4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13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9116" y="3276600"/>
            <a:ext cx="10739718" cy="17353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en-US" sz="2400" b="1" dirty="0">
                <a:latin typeface="Calibri" panose="020F0502020204030204" pitchFamily="34" charset="0"/>
              </a:rPr>
              <a:t>Michael Mathis, M.D.</a:t>
            </a:r>
          </a:p>
          <a:p>
            <a:pPr>
              <a:lnSpc>
                <a:spcPct val="114000"/>
              </a:lnSpc>
            </a:pPr>
            <a:r>
              <a:rPr lang="en-US" altLang="en-US" sz="2400" dirty="0">
                <a:latin typeface="Calibri" panose="020F0502020204030204" pitchFamily="34" charset="0"/>
              </a:rPr>
              <a:t>Assistant Professor of Anesthesiology</a:t>
            </a:r>
            <a:br>
              <a:rPr lang="en-US" altLang="en-US" sz="2400" dirty="0">
                <a:latin typeface="Calibri" panose="020F0502020204030204" pitchFamily="34" charset="0"/>
              </a:rPr>
            </a:br>
            <a:r>
              <a:rPr lang="en-US" altLang="en-US" sz="2400" dirty="0" smtClean="0">
                <a:latin typeface="Calibri" panose="020F0502020204030204" pitchFamily="34" charset="0"/>
              </a:rPr>
              <a:t>Affiliated Faculty, Department of Computational Medicine &amp; Bioinformatics</a:t>
            </a:r>
          </a:p>
          <a:p>
            <a:pPr>
              <a:lnSpc>
                <a:spcPct val="114000"/>
              </a:lnSpc>
            </a:pPr>
            <a:r>
              <a:rPr lang="en-US" altLang="en-US" sz="2400" dirty="0" smtClean="0">
                <a:latin typeface="Calibri" panose="020F0502020204030204" pitchFamily="34" charset="0"/>
              </a:rPr>
              <a:t>Associate Research Director, Multicenter Perioperative Outcomes Group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609600" y="678620"/>
            <a:ext cx="11378381" cy="2826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 fontScale="70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5800" b="1" dirty="0" smtClean="0"/>
              <a:t>Machine Learning Applications for Anesthesiology:</a:t>
            </a:r>
          </a:p>
          <a:p>
            <a:pPr algn="l" hangingPunct="1"/>
            <a:endParaRPr lang="en-US" sz="1300" i="1" dirty="0"/>
          </a:p>
          <a:p>
            <a:pPr algn="l" hangingPunct="1"/>
            <a:r>
              <a:rPr lang="en-US" sz="5800" i="1" dirty="0" smtClean="0"/>
              <a:t>Overcoming Hurdles to Clinician Trust and Use</a:t>
            </a:r>
            <a:endParaRPr lang="en-US" sz="5800" i="1" dirty="0"/>
          </a:p>
          <a:p>
            <a:pPr algn="l" hangingPunct="1"/>
            <a:r>
              <a:rPr lang="en-US" sz="5600" dirty="0"/>
              <a:t/>
            </a:r>
            <a:br>
              <a:rPr lang="en-US" sz="5600" dirty="0"/>
            </a:br>
            <a:endParaRPr lang="en-US" sz="5600" dirty="0"/>
          </a:p>
        </p:txBody>
      </p:sp>
      <p:pic>
        <p:nvPicPr>
          <p:cNvPr id="1026" name="Picture 2" descr="Michigan Medicine- Adult Audi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01" y="5410200"/>
            <a:ext cx="4704799" cy="5793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265"/>
      </p:ext>
    </p:extLst>
  </p:cSld>
  <p:clrMapOvr>
    <a:masterClrMapping/>
  </p:clrMapOvr>
  <p:transition spd="med" advTm="90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494864" y="367364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i="1" dirty="0" smtClean="0"/>
              <a:t>…and finally, ease anxiety but limit the hype:</a:t>
            </a:r>
            <a:endParaRPr lang="en-US" sz="400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685800" y="1371600"/>
            <a:ext cx="11304383" cy="4780643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 smtClean="0"/>
              <a:t>Mistakes matter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/>
              <a:t>Consequences are not just annoying, but dangerous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M</a:t>
            </a:r>
            <a:r>
              <a:rPr lang="en-US" sz="2800" dirty="0" smtClean="0"/>
              <a:t>istakes by a human preferred to mistakes by computer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0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 smtClean="0"/>
              <a:t>Being “right” isn’t enough</a:t>
            </a:r>
          </a:p>
          <a:p>
            <a:pPr marL="6350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 smtClean="0"/>
              <a:t>	…Need to be </a:t>
            </a:r>
            <a:r>
              <a:rPr lang="en-US" sz="2800" b="1" i="1" dirty="0" smtClean="0">
                <a:solidFill>
                  <a:srgbClr val="FF0000"/>
                </a:solidFill>
              </a:rPr>
              <a:t>transparent</a:t>
            </a:r>
            <a:r>
              <a:rPr lang="en-US" sz="2800" i="1" dirty="0" smtClean="0"/>
              <a:t> </a:t>
            </a:r>
            <a:r>
              <a:rPr lang="en-US" sz="2800" dirty="0" smtClean="0"/>
              <a:t>and </a:t>
            </a:r>
            <a:r>
              <a:rPr lang="en-US" sz="2800" b="1" i="1" dirty="0" smtClean="0">
                <a:solidFill>
                  <a:srgbClr val="FF0000"/>
                </a:solidFill>
              </a:rPr>
              <a:t>justified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000" i="1" u="sng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 smtClean="0"/>
              <a:t>Nobody likes to share</a:t>
            </a:r>
          </a:p>
          <a:p>
            <a:pPr marL="63500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 smtClean="0"/>
              <a:t>	   (and often can’t, even if we wanted to)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b="1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881398"/>
      </p:ext>
    </p:extLst>
  </p:cSld>
  <p:clrMapOvr>
    <a:masterClrMapping/>
  </p:clrMapOvr>
  <p:transition spd="med" advTm="159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381000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Overview</a:t>
            </a:r>
            <a:endParaRPr lang="en-US" sz="40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1371600"/>
            <a:ext cx="11284061" cy="515041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b="1" dirty="0"/>
              <a:t>Set the stage for clinician conversations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</a:rPr>
              <a:t>Near-future </a:t>
            </a:r>
            <a:r>
              <a:rPr lang="en-US" sz="4000" b="1" i="1" dirty="0">
                <a:solidFill>
                  <a:schemeClr val="bg1">
                    <a:lumMod val="65000"/>
                  </a:schemeClr>
                </a:solidFill>
              </a:rPr>
              <a:t>examples of ML/AI </a:t>
            </a: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that anesthesiologists might conceivably use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b="1" i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ML/AI </a:t>
            </a:r>
            <a:r>
              <a:rPr lang="en-US" sz="4000" b="1" i="1" dirty="0">
                <a:solidFill>
                  <a:schemeClr val="bg1">
                    <a:lumMod val="65000"/>
                  </a:schemeClr>
                </a:solidFill>
              </a:rPr>
              <a:t>logistical, social, and ethical </a:t>
            </a: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dilemmas &amp; what to do about them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12339"/>
      </p:ext>
    </p:extLst>
  </p:cSld>
  <p:clrMapOvr>
    <a:masterClrMapping/>
  </p:clrMapOvr>
  <p:transition spd="med" advTm="63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381000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Overview</a:t>
            </a:r>
            <a:endParaRPr lang="en-US" sz="40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1371600"/>
            <a:ext cx="11284061" cy="515041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</a:rPr>
              <a:t>Set the stage for clinician conversations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dirty="0" smtClean="0"/>
              <a:t>Near-future </a:t>
            </a:r>
            <a:r>
              <a:rPr lang="en-US" sz="4000" b="1" i="1" dirty="0">
                <a:solidFill>
                  <a:srgbClr val="FF0000"/>
                </a:solidFill>
              </a:rPr>
              <a:t>examples of ML/AI </a:t>
            </a:r>
            <a:r>
              <a:rPr lang="en-US" sz="4000" dirty="0"/>
              <a:t>that </a:t>
            </a:r>
            <a:r>
              <a:rPr lang="en-US" sz="4000" dirty="0">
                <a:solidFill>
                  <a:schemeClr val="tx1"/>
                </a:solidFill>
              </a:rPr>
              <a:t>anesthesiologists might conceivably use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b="1" i="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dirty="0"/>
              <a:t>ML/AI </a:t>
            </a:r>
            <a:r>
              <a:rPr lang="en-US" sz="4000" b="1" i="1" dirty="0">
                <a:solidFill>
                  <a:srgbClr val="FF0000"/>
                </a:solidFill>
              </a:rPr>
              <a:t>logistical, social, and ethical </a:t>
            </a:r>
            <a:r>
              <a:rPr lang="en-US" sz="4000" dirty="0"/>
              <a:t>dilemmas &amp; </a:t>
            </a:r>
            <a:r>
              <a:rPr lang="en-US" sz="4000" dirty="0" smtClean="0"/>
              <a:t>what to do about them</a:t>
            </a:r>
            <a:endParaRPr lang="en-US" sz="4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4962"/>
      </p:ext>
    </p:extLst>
  </p:cSld>
  <p:clrMapOvr>
    <a:masterClrMapping/>
  </p:clrMapOvr>
  <p:transition spd="med" advTm="16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99853" y="1706895"/>
            <a:ext cx="1148165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lnSpc>
                <a:spcPct val="120000"/>
              </a:lnSpc>
            </a:pPr>
            <a:endParaRPr lang="en-US" sz="2800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2148840"/>
            <a:ext cx="11284061" cy="437317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867" y="2305050"/>
            <a:ext cx="4972050" cy="3790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45" y="977539"/>
            <a:ext cx="7402588" cy="24100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/>
              <a:t>ML/AI Example</a:t>
            </a:r>
            <a:r>
              <a:rPr lang="en-US" sz="4000" dirty="0"/>
              <a:t>: </a:t>
            </a:r>
            <a:r>
              <a:rPr lang="en-US" sz="4000" dirty="0" smtClean="0"/>
              <a:t>Hypotension Prediction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152400" y="6062235"/>
            <a:ext cx="9863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err="1"/>
              <a:t>Hatib</a:t>
            </a:r>
            <a:r>
              <a:rPr lang="en-US" sz="1200" dirty="0"/>
              <a:t> F, Jian Z, </a:t>
            </a:r>
            <a:r>
              <a:rPr lang="en-US" sz="1200" dirty="0" err="1"/>
              <a:t>Buddi</a:t>
            </a:r>
            <a:r>
              <a:rPr lang="en-US" sz="1200" dirty="0"/>
              <a:t> S, Lee C, </a:t>
            </a:r>
            <a:r>
              <a:rPr lang="en-US" sz="1200" dirty="0" err="1"/>
              <a:t>Settels</a:t>
            </a:r>
            <a:r>
              <a:rPr lang="en-US" sz="1200" dirty="0"/>
              <a:t> J, </a:t>
            </a:r>
            <a:r>
              <a:rPr lang="en-US" sz="1200" dirty="0" err="1"/>
              <a:t>Sibert</a:t>
            </a:r>
            <a:r>
              <a:rPr lang="en-US" sz="1200" dirty="0"/>
              <a:t> K, Rinehart J, Cannesson M: Machine-learning Algorithm to Predict Hypotension Based on High-fidelity Arterial Pressure Waveform Analysis. Anesthesiology 2018; 129:663–74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20198"/>
      </p:ext>
    </p:extLst>
  </p:cSld>
  <p:clrMapOvr>
    <a:masterClrMapping/>
  </p:clrMapOvr>
  <p:transition spd="med" advTm="19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99853" y="1706895"/>
            <a:ext cx="1148165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lnSpc>
                <a:spcPct val="120000"/>
              </a:lnSpc>
            </a:pPr>
            <a:endParaRPr lang="en-US" sz="2800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2148840"/>
            <a:ext cx="11284061" cy="437317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79531" y="1295401"/>
            <a:ext cx="11207861" cy="5372100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/>
              <a:t>Goal: </a:t>
            </a:r>
            <a:r>
              <a:rPr lang="en-US" sz="3200" dirty="0"/>
              <a:t>Use arterial line waveform </a:t>
            </a:r>
            <a:r>
              <a:rPr lang="en-US" sz="3200" dirty="0" smtClean="0"/>
              <a:t>to </a:t>
            </a:r>
            <a:r>
              <a:rPr lang="en-US" sz="3200" b="1" dirty="0">
                <a:solidFill>
                  <a:srgbClr val="FF0000"/>
                </a:solidFill>
              </a:rPr>
              <a:t>predict hypotension </a:t>
            </a:r>
            <a:r>
              <a:rPr lang="en-US" sz="3200" dirty="0" smtClean="0"/>
              <a:t>10 </a:t>
            </a:r>
            <a:r>
              <a:rPr lang="en-US" sz="3200" dirty="0"/>
              <a:t>minutes prior to event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/>
              <a:t>Dataset: </a:t>
            </a:r>
            <a:r>
              <a:rPr lang="en-US" sz="3200" dirty="0"/>
              <a:t>ICU &amp; OR patient data at multiple centers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/>
              <a:t>ML/AI Example</a:t>
            </a:r>
            <a:r>
              <a:rPr lang="en-US" sz="4000" dirty="0"/>
              <a:t>: </a:t>
            </a:r>
            <a:r>
              <a:rPr lang="en-US" sz="4000" dirty="0" smtClean="0"/>
              <a:t>Hypotension Prediction</a:t>
            </a:r>
            <a:endParaRPr lang="en-US" sz="4000" dirty="0"/>
          </a:p>
        </p:txBody>
      </p:sp>
      <p:pic>
        <p:nvPicPr>
          <p:cNvPr id="8" name="Picture 7" descr="A close up of a device&#10;&#10;Description generated with high confidence">
            <a:extLst>
              <a:ext uri="{FF2B5EF4-FFF2-40B4-BE49-F238E27FC236}">
                <a16:creationId xmlns:a16="http://schemas.microsoft.com/office/drawing/2014/main" id="{147DD2D1-731C-4919-942C-5FC3B92FEF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173975"/>
            <a:ext cx="4716726" cy="31176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7818206"/>
      </p:ext>
    </p:extLst>
  </p:cSld>
  <p:clrMapOvr>
    <a:masterClrMapping/>
  </p:clrMapOvr>
  <p:transition spd="med" advTm="32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99853" y="1706895"/>
            <a:ext cx="1148165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lnSpc>
                <a:spcPct val="120000"/>
              </a:lnSpc>
            </a:pPr>
            <a:endParaRPr lang="en-US" sz="2800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2148840"/>
            <a:ext cx="11284061" cy="437317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79531" y="1886857"/>
            <a:ext cx="11304383" cy="4780643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/>
          </a:p>
        </p:txBody>
      </p:sp>
      <p:pic>
        <p:nvPicPr>
          <p:cNvPr id="12" name="New pictur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321" y="1600200"/>
            <a:ext cx="7518400" cy="481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/>
              <a:t>ML/AI Example</a:t>
            </a:r>
            <a:r>
              <a:rPr lang="en-US" sz="4000" dirty="0"/>
              <a:t>: </a:t>
            </a:r>
            <a:r>
              <a:rPr lang="en-US" sz="4000" dirty="0" smtClean="0"/>
              <a:t>Hypotension Prediction</a:t>
            </a:r>
            <a:endParaRPr lang="en-US" sz="4000" dirty="0"/>
          </a:p>
        </p:txBody>
      </p:sp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8D7B923-D1CF-4A2A-BCA1-D1196DDA3C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" r="257"/>
          <a:stretch/>
        </p:blipFill>
        <p:spPr>
          <a:xfrm>
            <a:off x="3686951" y="2274262"/>
            <a:ext cx="4419600" cy="442710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990600" y="967291"/>
            <a:ext cx="9812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0" dirty="0" smtClean="0">
                <a:solidFill>
                  <a:srgbClr val="FF0000"/>
                </a:solidFill>
              </a:rPr>
              <a:t>What does an arterial line offer beyond blood pressure?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9381549"/>
      </p:ext>
    </p:extLst>
  </p:cSld>
  <p:clrMapOvr>
    <a:masterClrMapping/>
  </p:clrMapOvr>
  <p:transition spd="med" advTm="43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99853" y="1706895"/>
            <a:ext cx="1148165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lnSpc>
                <a:spcPct val="120000"/>
              </a:lnSpc>
            </a:pPr>
            <a:endParaRPr lang="en-US" sz="2800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2148840"/>
            <a:ext cx="11284061" cy="437317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/>
              <a:t>ML/AI Example</a:t>
            </a:r>
            <a:r>
              <a:rPr lang="en-US" sz="4000" dirty="0"/>
              <a:t>: </a:t>
            </a:r>
            <a:r>
              <a:rPr lang="en-US" sz="4000" dirty="0" smtClean="0"/>
              <a:t>Hypotension Prediction</a:t>
            </a:r>
            <a:endParaRPr lang="en-US" sz="4000" dirty="0"/>
          </a:p>
        </p:txBody>
      </p:sp>
      <p:pic>
        <p:nvPicPr>
          <p:cNvPr id="8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297FFE52-15AD-4DE7-8D16-E16433B5B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447800"/>
            <a:ext cx="5329296" cy="4953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0600" y="967291"/>
            <a:ext cx="4602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0" dirty="0" smtClean="0">
                <a:solidFill>
                  <a:srgbClr val="FF0000"/>
                </a:solidFill>
              </a:rPr>
              <a:t>More than meets the eye?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85444"/>
      </p:ext>
    </p:extLst>
  </p:cSld>
  <p:clrMapOvr>
    <a:masterClrMapping/>
  </p:clrMapOvr>
  <p:transition spd="med" advTm="70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2148840"/>
            <a:ext cx="11284061" cy="437317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/>
              <a:t>ML/AI Example</a:t>
            </a:r>
            <a:r>
              <a:rPr lang="en-US" sz="4000" dirty="0"/>
              <a:t>: </a:t>
            </a:r>
            <a:r>
              <a:rPr lang="en-US" sz="4000" dirty="0" smtClean="0"/>
              <a:t>Hypotension Prediction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990601" y="967291"/>
            <a:ext cx="113538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0" dirty="0" smtClean="0"/>
              <a:t>But can it </a:t>
            </a:r>
            <a:r>
              <a:rPr lang="en-US" sz="2800" b="1" kern="0" dirty="0" smtClean="0">
                <a:solidFill>
                  <a:srgbClr val="FF0000"/>
                </a:solidFill>
              </a:rPr>
              <a:t>prevent hypotension </a:t>
            </a:r>
            <a:r>
              <a:rPr lang="en-US" sz="2800" kern="0" dirty="0" smtClean="0"/>
              <a:t>(or improve outcomes)?</a:t>
            </a:r>
          </a:p>
          <a:p>
            <a:endParaRPr lang="en-US" sz="2800" b="1" kern="0" dirty="0">
              <a:solidFill>
                <a:srgbClr val="FF0000"/>
              </a:solidFill>
            </a:endParaRPr>
          </a:p>
          <a:p>
            <a:endParaRPr lang="en-US" sz="2800" b="1" kern="0" dirty="0" smtClean="0">
              <a:solidFill>
                <a:srgbClr val="FF0000"/>
              </a:solidFill>
            </a:endParaRPr>
          </a:p>
          <a:p>
            <a:endParaRPr lang="en-US" sz="2800" b="1" kern="0" dirty="0">
              <a:solidFill>
                <a:srgbClr val="FF0000"/>
              </a:solidFill>
            </a:endParaRPr>
          </a:p>
          <a:p>
            <a:endParaRPr lang="en-US" sz="2800" b="1" kern="0" dirty="0" smtClean="0">
              <a:solidFill>
                <a:srgbClr val="FF0000"/>
              </a:solidFill>
            </a:endParaRPr>
          </a:p>
          <a:p>
            <a:endParaRPr lang="en-US" sz="2800" b="1" kern="0" dirty="0">
              <a:solidFill>
                <a:srgbClr val="FF0000"/>
              </a:solidFill>
            </a:endParaRPr>
          </a:p>
          <a:p>
            <a:endParaRPr lang="en-US" sz="2800" b="1" kern="0" dirty="0" smtClean="0">
              <a:solidFill>
                <a:srgbClr val="FF0000"/>
              </a:solidFill>
            </a:endParaRPr>
          </a:p>
          <a:p>
            <a:endParaRPr lang="en-US" sz="2800" b="1" kern="0" dirty="0">
              <a:solidFill>
                <a:srgbClr val="FF0000"/>
              </a:solidFill>
            </a:endParaRPr>
          </a:p>
          <a:p>
            <a:endParaRPr lang="en-US" sz="2800" b="1" kern="0" dirty="0" smtClean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kern="0" dirty="0" smtClean="0"/>
              <a:t>Small, single center studies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kern="0" dirty="0" smtClean="0"/>
              <a:t>ML-based warning systems yielded </a:t>
            </a:r>
            <a:r>
              <a:rPr lang="en-US" sz="2400" b="1" kern="0" dirty="0" smtClean="0">
                <a:solidFill>
                  <a:srgbClr val="FF0000"/>
                </a:solidFill>
              </a:rPr>
              <a:t>conflicting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kern="0" dirty="0" smtClean="0"/>
              <a:t>Further research in large, diverse populations needed to understand </a:t>
            </a:r>
            <a:r>
              <a:rPr lang="en-US" sz="2400" b="1" kern="0" dirty="0" smtClean="0">
                <a:solidFill>
                  <a:srgbClr val="FF0000"/>
                </a:solidFill>
              </a:rPr>
              <a:t>generalizability</a:t>
            </a:r>
            <a:r>
              <a:rPr lang="en-US" sz="2400" kern="0" dirty="0" smtClean="0"/>
              <a:t> and </a:t>
            </a:r>
            <a:r>
              <a:rPr lang="en-US" sz="2400" b="1" kern="0" dirty="0" smtClean="0">
                <a:solidFill>
                  <a:srgbClr val="FF0000"/>
                </a:solidFill>
              </a:rPr>
              <a:t>effect on outcomes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068" y="2325282"/>
            <a:ext cx="6172200" cy="222847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400" y="2288044"/>
            <a:ext cx="3124200" cy="2588756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57600" y="1564623"/>
            <a:ext cx="1159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kern="0" dirty="0" smtClean="0"/>
              <a:t>Yes: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8831798" y="1568306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kern="0" dirty="0" smtClean="0"/>
              <a:t>No:</a:t>
            </a:r>
            <a:endParaRPr lang="en-US" sz="36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005145"/>
      </p:ext>
    </p:extLst>
  </p:cSld>
  <p:clrMapOvr>
    <a:masterClrMapping/>
  </p:clrMapOvr>
  <p:transition spd="med" advTm="92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84106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AI/ML software clinical implementation</a:t>
            </a:r>
            <a:endParaRPr lang="en-US" sz="4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1066800"/>
            <a:ext cx="11380583" cy="5600701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 smtClean="0"/>
              <a:t>What is the potential for </a:t>
            </a:r>
            <a:r>
              <a:rPr lang="en-US" sz="3000" b="1" dirty="0" smtClean="0">
                <a:solidFill>
                  <a:srgbClr val="FF0000"/>
                </a:solidFill>
              </a:rPr>
              <a:t>unintended harm</a:t>
            </a:r>
            <a:r>
              <a:rPr lang="en-US" sz="3000" dirty="0" smtClean="0"/>
              <a:t>… and how closely to regulate?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/>
              <a:t>FDA evaluation steps for </a:t>
            </a:r>
            <a:r>
              <a:rPr lang="en-US" sz="3000" b="1" dirty="0">
                <a:solidFill>
                  <a:srgbClr val="FF0000"/>
                </a:solidFill>
              </a:rPr>
              <a:t>Software as a Medical Device </a:t>
            </a:r>
            <a:r>
              <a:rPr lang="en-US" sz="3000" dirty="0"/>
              <a:t>(</a:t>
            </a:r>
            <a:r>
              <a:rPr lang="en-US" sz="3000" dirty="0" err="1"/>
              <a:t>SaMD</a:t>
            </a:r>
            <a:r>
              <a:rPr lang="en-US" sz="3000" dirty="0" smtClean="0"/>
              <a:t>):</a:t>
            </a:r>
            <a:endParaRPr lang="en-US" sz="3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501460"/>
      </p:ext>
    </p:extLst>
  </p:cSld>
  <p:clrMapOvr>
    <a:masterClrMapping/>
  </p:clrMapOvr>
  <p:transition spd="med" advTm="36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84106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AI/ML software clinical implementation</a:t>
            </a:r>
            <a:endParaRPr lang="en-US" sz="4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1066800"/>
            <a:ext cx="11380583" cy="5600701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 smtClean="0"/>
              <a:t>What is the potential for </a:t>
            </a:r>
            <a:r>
              <a:rPr lang="en-US" sz="3000" b="1" dirty="0" smtClean="0">
                <a:solidFill>
                  <a:srgbClr val="FF0000"/>
                </a:solidFill>
              </a:rPr>
              <a:t>unintended harm</a:t>
            </a:r>
            <a:r>
              <a:rPr lang="en-US" sz="3000" dirty="0" smtClean="0"/>
              <a:t>… and how closely to regulate?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/>
              <a:t>FDA evaluation steps for </a:t>
            </a:r>
            <a:r>
              <a:rPr lang="en-US" sz="3000" b="1" dirty="0">
                <a:solidFill>
                  <a:srgbClr val="FF0000"/>
                </a:solidFill>
              </a:rPr>
              <a:t>Software as a Medical Device </a:t>
            </a:r>
            <a:r>
              <a:rPr lang="en-US" sz="3000" dirty="0"/>
              <a:t>(</a:t>
            </a:r>
            <a:r>
              <a:rPr lang="en-US" sz="3000" dirty="0" err="1"/>
              <a:t>SaMD</a:t>
            </a:r>
            <a:r>
              <a:rPr lang="en-US" sz="3000" dirty="0" smtClean="0"/>
              <a:t>):</a:t>
            </a:r>
            <a:endParaRPr lang="en-US" sz="3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000" dirty="0"/>
          </a:p>
        </p:txBody>
      </p:sp>
      <p:sp>
        <p:nvSpPr>
          <p:cNvPr id="19" name="Rectangle 18"/>
          <p:cNvSpPr/>
          <p:nvPr/>
        </p:nvSpPr>
        <p:spPr>
          <a:xfrm>
            <a:off x="635977" y="601980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1" dirty="0">
                <a:cs typeface="Arial" panose="020B0604020202020204" pitchFamily="34" charset="0"/>
              </a:rPr>
              <a:t>Proposed Regulatory Framework for Modifications to Artificial Intelligence/Machine Learning (AI/ML)- Based Software as a Medical Device.</a:t>
            </a:r>
            <a:r>
              <a:rPr lang="en-US" sz="1400" dirty="0">
                <a:cs typeface="Arial" panose="020B0604020202020204" pitchFamily="34" charset="0"/>
              </a:rPr>
              <a:t> US Food and Drug Administration. 2 April 2019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758999" y="2869842"/>
          <a:ext cx="10869246" cy="3073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23082">
                  <a:extLst>
                    <a:ext uri="{9D8B030D-6E8A-4147-A177-3AD203B41FA5}">
                      <a16:colId xmlns:a16="http://schemas.microsoft.com/office/drawing/2014/main" val="3841705168"/>
                    </a:ext>
                  </a:extLst>
                </a:gridCol>
                <a:gridCol w="3623082">
                  <a:extLst>
                    <a:ext uri="{9D8B030D-6E8A-4147-A177-3AD203B41FA5}">
                      <a16:colId xmlns:a16="http://schemas.microsoft.com/office/drawing/2014/main" val="4281445231"/>
                    </a:ext>
                  </a:extLst>
                </a:gridCol>
                <a:gridCol w="3623082">
                  <a:extLst>
                    <a:ext uri="{9D8B030D-6E8A-4147-A177-3AD203B41FA5}">
                      <a16:colId xmlns:a16="http://schemas.microsoft.com/office/drawing/2014/main" val="2028774557"/>
                    </a:ext>
                  </a:extLst>
                </a:gridCol>
              </a:tblGrid>
              <a:tr h="61101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#1: Association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#2: Analytical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Validation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#3: Clinical Validation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154386"/>
                  </a:ext>
                </a:extLst>
              </a:tr>
              <a:tr h="2462748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solidFill>
                            <a:schemeClr val="bg1"/>
                          </a:solidFill>
                        </a:rPr>
                        <a:t>Valid clinical association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 between 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</a:rPr>
                        <a:t>SaMD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 output &amp;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clinical condition?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22860" marB="228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E49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Processed inputs generate </a:t>
                      </a:r>
                      <a:r>
                        <a:rPr lang="en-US" sz="2400" b="1" u="sng" dirty="0" smtClean="0">
                          <a:solidFill>
                            <a:schemeClr val="bg1"/>
                          </a:solidFill>
                        </a:rPr>
                        <a:t>accurate, reliable, and precise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 outputs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22860" marB="228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26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 smtClean="0">
                          <a:solidFill>
                            <a:schemeClr val="bg1"/>
                          </a:solidFill>
                        </a:rPr>
                        <a:t>Achieves intended purpose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in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the </a:t>
                      </a:r>
                      <a:r>
                        <a:rPr lang="en-US" sz="2400" b="1" u="sng" baseline="0" dirty="0" smtClean="0">
                          <a:solidFill>
                            <a:schemeClr val="bg1"/>
                          </a:solidFill>
                        </a:rPr>
                        <a:t>context of clinical care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22860" marB="228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F2F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414858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51676"/>
      </p:ext>
    </p:extLst>
  </p:cSld>
  <p:clrMapOvr>
    <a:masterClrMapping/>
  </p:clrMapOvr>
  <p:transition spd="med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1524000"/>
            <a:ext cx="11486963" cy="22672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>
            <a:spAutoFit/>
          </a:bodyPr>
          <a:lstStyle/>
          <a:p>
            <a:pPr algn="l" hangingPunct="1">
              <a:spcBef>
                <a:spcPct val="0"/>
              </a:spcBef>
            </a:pPr>
            <a:r>
              <a:rPr lang="en-US" altLang="en-US" sz="2400" dirty="0" smtClean="0">
                <a:latin typeface="Calibri" panose="020F0502020204030204" pitchFamily="34" charset="0"/>
              </a:rPr>
              <a:t>I have no personal financial, consulting, or contractual relationships with any vendor.</a:t>
            </a:r>
          </a:p>
          <a:p>
            <a:pPr algn="l" hangingPunct="1">
              <a:spcBef>
                <a:spcPct val="0"/>
              </a:spcBef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 algn="l" hangingPunct="1">
              <a:spcBef>
                <a:spcPct val="0"/>
              </a:spcBef>
            </a:pPr>
            <a:r>
              <a:rPr lang="en-US" altLang="en-US" sz="2400" dirty="0" smtClean="0">
                <a:latin typeface="Calibri" panose="020F0502020204030204" pitchFamily="34" charset="0"/>
              </a:rPr>
              <a:t>I am PI or Co-I on research grants:</a:t>
            </a:r>
          </a:p>
          <a:p>
            <a:pPr lvl="1"/>
            <a:r>
              <a:rPr lang="en-US" altLang="en-US" sz="2400" i="1" dirty="0" smtClean="0">
                <a:latin typeface="Calibri" panose="020F0502020204030204" pitchFamily="34" charset="0"/>
              </a:rPr>
              <a:t>National Institute of Health – NHLBI</a:t>
            </a:r>
          </a:p>
          <a:p>
            <a:pPr lvl="1"/>
            <a:r>
              <a:rPr lang="en-US" altLang="en-US" sz="2400" i="1" dirty="0" smtClean="0">
                <a:latin typeface="Calibri" panose="020F0502020204030204" pitchFamily="34" charset="0"/>
              </a:rPr>
              <a:t>Department of Defense </a:t>
            </a:r>
          </a:p>
          <a:p>
            <a:pPr marL="342900" indent="-342900" algn="l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 dirty="0" smtClean="0">
              <a:latin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381000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Disclosures</a:t>
            </a:r>
            <a:endParaRPr lang="en-US" sz="4000" b="1" dirty="0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21765"/>
      </p:ext>
    </p:extLst>
  </p:cSld>
  <p:clrMapOvr>
    <a:masterClrMapping/>
  </p:clrMapOvr>
  <p:transition spd="med" advTm="8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bin-Fig-1-(1)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12919"/>
            <a:ext cx="8915400" cy="26710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84106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AI/ML software clinical implementation</a:t>
            </a:r>
            <a:endParaRPr lang="en-US" sz="4000" dirty="0"/>
          </a:p>
        </p:txBody>
      </p:sp>
      <p:sp>
        <p:nvSpPr>
          <p:cNvPr id="4" name="Right Arrow 3"/>
          <p:cNvSpPr/>
          <p:nvPr/>
        </p:nvSpPr>
        <p:spPr bwMode="auto">
          <a:xfrm flipH="1">
            <a:off x="4800600" y="1518126"/>
            <a:ext cx="6705600" cy="920274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100000">
                <a:srgbClr val="FF6565"/>
              </a:gs>
            </a:gsLst>
            <a:lin ang="0" scaled="0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5400000" flipH="1">
            <a:off x="1131190" y="3907423"/>
            <a:ext cx="1832882" cy="920274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100000">
                <a:srgbClr val="FF6565"/>
              </a:gs>
            </a:gsLst>
            <a:lin ang="0" scaled="0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94352" y="4213119"/>
            <a:ext cx="2350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latin typeface="Arial" charset="0"/>
              </a:rPr>
              <a:t>Increasing </a:t>
            </a:r>
            <a:r>
              <a:rPr lang="en-US" b="1" dirty="0" smtClean="0">
                <a:latin typeface="Arial" charset="0"/>
              </a:rPr>
              <a:t>Criticality</a:t>
            </a:r>
            <a:endParaRPr lang="en-US" b="1" dirty="0"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2200" y="1295400"/>
            <a:ext cx="472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latin typeface="Arial" charset="0"/>
              </a:rPr>
              <a:t>Increasing </a:t>
            </a:r>
            <a:r>
              <a:rPr lang="en-US" b="1" dirty="0" smtClean="0">
                <a:latin typeface="Arial" charset="0"/>
              </a:rPr>
              <a:t>Significance</a:t>
            </a:r>
            <a:endParaRPr lang="en-US" b="1" dirty="0"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5977" y="601980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1" dirty="0">
                <a:cs typeface="Arial" panose="020B0604020202020204" pitchFamily="34" charset="0"/>
              </a:rPr>
              <a:t>Proposed Regulatory Framework for Modifications to Artificial Intelligence/Machine Learning (AI/ML)- Based Software as a Medical Device.</a:t>
            </a:r>
            <a:r>
              <a:rPr lang="en-US" sz="1400" dirty="0">
                <a:cs typeface="Arial" panose="020B0604020202020204" pitchFamily="34" charset="0"/>
              </a:rPr>
              <a:t> US Food and Drug Administration. 2 April 2019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5594614"/>
      </p:ext>
    </p:extLst>
  </p:cSld>
  <p:clrMapOvr>
    <a:masterClrMapping/>
  </p:clrMapOvr>
  <p:transition spd="med" advTm="109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3" grpId="0" animBg="1"/>
      <p:bldP spid="12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84106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AI/ML software clinical implementation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862" y="1032933"/>
            <a:ext cx="7534275" cy="46101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>
            <a:off x="4419600" y="5643032"/>
            <a:ext cx="4343400" cy="839841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100000">
                <a:srgbClr val="FF6565"/>
              </a:gs>
            </a:gsLst>
            <a:lin ang="0" scaled="0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Increasing Risk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14779"/>
      </p:ext>
    </p:extLst>
  </p:cSld>
  <p:clrMapOvr>
    <a:masterClrMapping/>
  </p:clrMapOvr>
  <p:transition spd="med" advTm="17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857739" y="990600"/>
            <a:ext cx="11051575" cy="5005037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 smtClean="0"/>
              <a:t>FDA Pathway for </a:t>
            </a:r>
            <a:r>
              <a:rPr lang="en-US" sz="3000" dirty="0" err="1" smtClean="0"/>
              <a:t>SaMD</a:t>
            </a:r>
            <a:r>
              <a:rPr lang="en-US" sz="3000" dirty="0" smtClean="0"/>
              <a:t> independent review and certification</a:t>
            </a:r>
            <a:endParaRPr lang="en-US" sz="3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84106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AI/ML software clinical implementation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1547723"/>
            <a:ext cx="9144000" cy="468291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1447800" y="2667000"/>
            <a:ext cx="2590800" cy="1752600"/>
          </a:xfrm>
          <a:prstGeom prst="roundRect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L-Shape 10"/>
          <p:cNvSpPr/>
          <p:nvPr/>
        </p:nvSpPr>
        <p:spPr bwMode="auto">
          <a:xfrm rot="10800000">
            <a:off x="2133600" y="1547722"/>
            <a:ext cx="3733800" cy="1805077"/>
          </a:xfrm>
          <a:prstGeom prst="corner">
            <a:avLst>
              <a:gd name="adj1" fmla="val 58443"/>
              <a:gd name="adj2" fmla="val 98863"/>
            </a:avLst>
          </a:prstGeom>
          <a:noFill/>
          <a:ln w="47625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6297557" y="2590800"/>
            <a:ext cx="2008243" cy="1828800"/>
          </a:xfrm>
          <a:prstGeom prst="roundRect">
            <a:avLst/>
          </a:prstGeom>
          <a:noFill/>
          <a:ln w="603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L-Shape 13"/>
          <p:cNvSpPr/>
          <p:nvPr/>
        </p:nvSpPr>
        <p:spPr bwMode="auto">
          <a:xfrm rot="16200000">
            <a:off x="6185432" y="1663170"/>
            <a:ext cx="4190781" cy="4674439"/>
          </a:xfrm>
          <a:prstGeom prst="corner">
            <a:avLst>
              <a:gd name="adj1" fmla="val 50362"/>
              <a:gd name="adj2" fmla="val 37898"/>
            </a:avLst>
          </a:prstGeom>
          <a:noFill/>
          <a:ln w="47625" cap="rnd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91606" y="4511585"/>
            <a:ext cx="2819400" cy="738277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Excellence Appraisal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and Pre-Certification</a:t>
            </a:r>
          </a:p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148667" y="1606076"/>
            <a:ext cx="1676400" cy="738277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800" dirty="0" smtClean="0">
                <a:latin typeface="Arial" charset="0"/>
              </a:rPr>
              <a:t>2. Review Determination</a:t>
            </a:r>
            <a:endParaRPr kumimoji="0" lang="en-US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463478" y="3631250"/>
            <a:ext cx="1676400" cy="738277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800" dirty="0" smtClean="0">
                <a:latin typeface="Arial" charset="0"/>
              </a:rPr>
              <a:t>3. Streamlined 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800" dirty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   Review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5867400" y="5769200"/>
            <a:ext cx="2362200" cy="709058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800" dirty="0" smtClean="0">
                <a:latin typeface="Arial" charset="0"/>
              </a:rPr>
              <a:t>4. Real World    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800" dirty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   Performance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8902469"/>
      </p:ext>
    </p:extLst>
  </p:cSld>
  <p:clrMapOvr>
    <a:masterClrMapping/>
  </p:clrMapOvr>
  <p:transition spd="med" advTm="740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3" grpId="0" animBg="1"/>
      <p:bldP spid="14" grpId="0" animBg="1"/>
      <p:bldP spid="12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067" y="76200"/>
            <a:ext cx="8472881" cy="6096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3352800" y="685800"/>
            <a:ext cx="0" cy="5201010"/>
          </a:xfrm>
          <a:prstGeom prst="straightConnector1">
            <a:avLst/>
          </a:prstGeom>
          <a:solidFill>
            <a:schemeClr val="accent1"/>
          </a:solidFill>
          <a:ln w="793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334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2014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88585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2016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399" y="128596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2017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203829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2018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5540" y="5051217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2019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2310174"/>
            <a:ext cx="8349082" cy="3990252"/>
          </a:xfrm>
          <a:prstGeom prst="rect">
            <a:avLst/>
          </a:prstGeom>
          <a:ln w="69850">
            <a:solidFill>
              <a:srgbClr val="FFFF00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3079351"/>
      </p:ext>
    </p:extLst>
  </p:cSld>
  <p:clrMapOvr>
    <a:masterClrMapping/>
  </p:clrMapOvr>
  <p:transition spd="med" advTm="724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79531" y="2958392"/>
            <a:ext cx="5257799" cy="2516733"/>
          </a:xfrm>
          <a:prstGeom prst="rect">
            <a:avLst/>
          </a:prstGeom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4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/>
            <a:r>
              <a:rPr lang="en-US" sz="3200" b="1" dirty="0" smtClean="0"/>
              <a:t>Validating </a:t>
            </a:r>
            <a:r>
              <a:rPr lang="en-US" sz="3200" b="1" dirty="0"/>
              <a:t>a Widely Implemented </a:t>
            </a:r>
            <a:endParaRPr lang="en-US" sz="3200" b="1" dirty="0" smtClean="0"/>
          </a:p>
          <a:p>
            <a:pPr algn="l"/>
            <a:r>
              <a:rPr lang="en-US" sz="3200" b="1" dirty="0" smtClean="0"/>
              <a:t>Deterioration </a:t>
            </a:r>
            <a:r>
              <a:rPr lang="en-US" sz="3200" b="1" dirty="0"/>
              <a:t>Index Model Among Hospitalized COVID-19 Patients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2148840"/>
            <a:ext cx="11284061" cy="4373174"/>
          </a:xfrm>
          <a:prstGeom prst="rect">
            <a:avLst/>
          </a:prstGeom>
        </p:spPr>
        <p:txBody>
          <a:bodyPr tIns="91440" bIns="91440"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pic>
        <p:nvPicPr>
          <p:cNvPr id="11" name="Picture 10" descr="https://jamanetwork.com/imagelibrary/CollectionFeaturedImages/JamaNetwork/5584_critical-care-medicine.png">
            <a:extLst>
              <a:ext uri="{FF2B5EF4-FFF2-40B4-BE49-F238E27FC236}">
                <a16:creationId xmlns:a16="http://schemas.microsoft.com/office/drawing/2014/main" id="{837C818E-19A3-4FED-8305-F05993B3D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330" y="2209800"/>
            <a:ext cx="5699201" cy="322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84106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ML/AI example: </a:t>
            </a:r>
            <a:r>
              <a:rPr lang="en-US" sz="4000" dirty="0" smtClean="0"/>
              <a:t>ICU Deterioration Prediction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31" y="1295400"/>
            <a:ext cx="5067300" cy="15169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0508" y="5863078"/>
            <a:ext cx="109838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/>
              <a:t>Singh K, Valley TS, Tang S, Li BY, Kamran F, Sjoding MW, Wiens J, </a:t>
            </a:r>
            <a:r>
              <a:rPr lang="en-US" sz="1200" dirty="0" err="1"/>
              <a:t>Otles</a:t>
            </a:r>
            <a:r>
              <a:rPr lang="en-US" sz="1200" dirty="0"/>
              <a:t> E, Donnelly JP, Wei MY, McBride JP, Cao J, </a:t>
            </a:r>
            <a:r>
              <a:rPr lang="en-US" sz="1200" dirty="0" err="1"/>
              <a:t>Penoza</a:t>
            </a:r>
            <a:r>
              <a:rPr lang="en-US" sz="1200" dirty="0"/>
              <a:t> C, Ayanian JZ, Nallamothu BK: Validating a Widely Implemented Deterioration Index Model Among Hospitalized COVID-19 Patients. </a:t>
            </a:r>
            <a:r>
              <a:rPr lang="en-US" sz="1200" dirty="0" err="1"/>
              <a:t>medRxiv</a:t>
            </a:r>
            <a:r>
              <a:rPr lang="en-US" sz="1200" dirty="0"/>
              <a:t> 2020 doi:10.1101/2020.04.24.20079012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65066"/>
      </p:ext>
    </p:extLst>
  </p:cSld>
  <p:clrMapOvr>
    <a:masterClrMapping/>
  </p:clrMapOvr>
  <p:transition spd="med" advTm="42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79531" y="1219201"/>
            <a:ext cx="11501979" cy="537901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/>
              <a:t>Goal: </a:t>
            </a:r>
            <a:r>
              <a:rPr lang="en-US" sz="3200" dirty="0"/>
              <a:t>Early detection of </a:t>
            </a:r>
            <a:r>
              <a:rPr lang="en-US" sz="3200" b="1" dirty="0" smtClean="0">
                <a:solidFill>
                  <a:srgbClr val="FF0000"/>
                </a:solidFill>
              </a:rPr>
              <a:t>patient deterioration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     </a:t>
            </a:r>
            <a:r>
              <a:rPr lang="en-US" sz="3200" dirty="0" smtClean="0"/>
              <a:t>(ICU transfer, mechanical ventilation, or death)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 smtClean="0"/>
              <a:t>Cohort: </a:t>
            </a:r>
            <a:r>
              <a:rPr lang="en-US" sz="3200" dirty="0" err="1"/>
              <a:t>UMich</a:t>
            </a:r>
            <a:r>
              <a:rPr lang="en-US" sz="3200" dirty="0"/>
              <a:t> </a:t>
            </a:r>
            <a:r>
              <a:rPr lang="en-US" sz="3200" dirty="0" smtClean="0"/>
              <a:t>COVID-19 patients admitted to non-ICU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b="1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 smtClean="0"/>
              <a:t>Data Collected:</a:t>
            </a:r>
            <a:endParaRPr lang="en-US" sz="1200" b="1" dirty="0" smtClean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/>
              <a:t>Demographics </a:t>
            </a:r>
            <a:r>
              <a:rPr lang="en-US" sz="2800" dirty="0" smtClean="0"/>
              <a:t>– Age, gender, race</a:t>
            </a:r>
            <a:endParaRPr lang="en-US" sz="2800" b="1" dirty="0" smtClean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/>
              <a:t>Vitals </a:t>
            </a:r>
            <a:r>
              <a:rPr lang="en-US" sz="2800" dirty="0" smtClean="0"/>
              <a:t>– SBP, HR, RR, SpO</a:t>
            </a:r>
            <a:r>
              <a:rPr lang="en-US" sz="2800" baseline="-25000" dirty="0" smtClean="0"/>
              <a:t>2</a:t>
            </a:r>
            <a:endParaRPr lang="en-US" sz="2800" b="1" baseline="-25000" dirty="0" smtClean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/>
              <a:t>RN assessments </a:t>
            </a:r>
            <a:r>
              <a:rPr lang="en-US" sz="2800" dirty="0" smtClean="0"/>
              <a:t>– GCS, ECG rhythm, O</a:t>
            </a:r>
            <a:r>
              <a:rPr lang="en-US" sz="2800" baseline="-25000" dirty="0" smtClean="0"/>
              <a:t>2 </a:t>
            </a:r>
            <a:r>
              <a:rPr lang="en-US" sz="2800" dirty="0" smtClean="0"/>
              <a:t>requirement</a:t>
            </a:r>
            <a:endParaRPr lang="en-US" sz="2800" b="1" dirty="0" smtClean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/>
              <a:t>Lab values </a:t>
            </a:r>
            <a:r>
              <a:rPr lang="en-US" sz="2800" dirty="0" smtClean="0"/>
              <a:t>– CBC, chemistry, ABG</a:t>
            </a:r>
            <a:endParaRPr lang="en-US" sz="2800" b="1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84106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ML/AI example: </a:t>
            </a:r>
            <a:r>
              <a:rPr lang="en-US" sz="4000" dirty="0" smtClean="0"/>
              <a:t>ICU Deterioration Prediction</a:t>
            </a:r>
            <a:endParaRPr lang="en-US" sz="4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640769"/>
      </p:ext>
    </p:extLst>
  </p:cSld>
  <p:clrMapOvr>
    <a:masterClrMapping/>
  </p:clrMapOvr>
  <p:transition spd="med" advTm="49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79531" y="1219201"/>
            <a:ext cx="11501979" cy="537901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 smtClean="0"/>
              <a:t>Model Output: </a:t>
            </a:r>
            <a:r>
              <a:rPr lang="en-US" sz="3200" dirty="0" smtClean="0"/>
              <a:t>Score 0-100, representing likelihood of deterioration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 smtClean="0"/>
              <a:t>Algorithm performance: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AUC 0.76</a:t>
            </a:r>
            <a:r>
              <a:rPr lang="en-US" sz="2800" b="1" dirty="0" smtClean="0"/>
              <a:t> </a:t>
            </a:r>
            <a:r>
              <a:rPr lang="en-US" sz="2800" dirty="0" smtClean="0"/>
              <a:t>(95% CI 0.68-0.84)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0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 smtClean="0"/>
              <a:t>… so the model works </a:t>
            </a:r>
            <a:r>
              <a:rPr lang="en-US" sz="3200" i="1" dirty="0" smtClean="0"/>
              <a:t>modestly</a:t>
            </a:r>
            <a:r>
              <a:rPr lang="en-US" sz="3200" dirty="0" smtClean="0"/>
              <a:t> well, but: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How</a:t>
            </a:r>
            <a:r>
              <a:rPr lang="en-US" sz="2800" dirty="0" smtClean="0"/>
              <a:t> does it work?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Why</a:t>
            </a:r>
            <a:r>
              <a:rPr lang="en-US" sz="2800" dirty="0" smtClean="0"/>
              <a:t> should we trust it? (And in what situations?)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What</a:t>
            </a:r>
            <a:r>
              <a:rPr lang="en-US" sz="2800" dirty="0" smtClean="0"/>
              <a:t> should we do with the information?</a:t>
            </a:r>
            <a:endParaRPr lang="en-US" sz="2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84106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ML/AI example: </a:t>
            </a:r>
            <a:r>
              <a:rPr lang="en-US" sz="4000" dirty="0" smtClean="0"/>
              <a:t>ICU Deterioration Prediction</a:t>
            </a:r>
            <a:endParaRPr lang="en-US" sz="4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127564"/>
      </p:ext>
    </p:extLst>
  </p:cSld>
  <p:clrMapOvr>
    <a:masterClrMapping/>
  </p:clrMapOvr>
  <p:transition spd="med" advTm="502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27131234"/>
              </p:ext>
            </p:extLst>
          </p:nvPr>
        </p:nvGraphicFramePr>
        <p:xfrm>
          <a:off x="440677" y="1371600"/>
          <a:ext cx="6895328" cy="4863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Flowchart: Alternate Process 15"/>
          <p:cNvSpPr/>
          <p:nvPr/>
        </p:nvSpPr>
        <p:spPr>
          <a:xfrm>
            <a:off x="3854473" y="1752600"/>
            <a:ext cx="7132320" cy="482402"/>
          </a:xfrm>
          <a:prstGeom prst="flowChartAlternateProcess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Accurate + Transparent + Credible + </a:t>
            </a:r>
            <a:r>
              <a:rPr lang="en-US" sz="2500" b="1" i="1" dirty="0">
                <a:solidFill>
                  <a:srgbClr val="FF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Actionable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3854473" y="2937815"/>
            <a:ext cx="7132320" cy="482402"/>
          </a:xfrm>
          <a:prstGeom prst="flowChartAlternateProcess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Accurate + Transparent + </a:t>
            </a:r>
            <a:r>
              <a:rPr lang="en-US" sz="2500" b="1" i="1" dirty="0">
                <a:solidFill>
                  <a:srgbClr val="FF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Credible</a:t>
            </a:r>
          </a:p>
        </p:txBody>
      </p:sp>
      <p:sp>
        <p:nvSpPr>
          <p:cNvPr id="19" name="Flowchart: Alternate Process 18"/>
          <p:cNvSpPr/>
          <p:nvPr/>
        </p:nvSpPr>
        <p:spPr>
          <a:xfrm>
            <a:off x="3854473" y="4217361"/>
            <a:ext cx="7132320" cy="482402"/>
          </a:xfrm>
          <a:prstGeom prst="flowChartAlternateProcess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Accurate + </a:t>
            </a:r>
            <a:r>
              <a:rPr lang="en-US" sz="2500" b="1" i="1" dirty="0">
                <a:solidFill>
                  <a:srgbClr val="FF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Transparent</a:t>
            </a:r>
          </a:p>
        </p:txBody>
      </p:sp>
      <p:sp>
        <p:nvSpPr>
          <p:cNvPr id="20" name="Flowchart: Alternate Process 19"/>
          <p:cNvSpPr/>
          <p:nvPr/>
        </p:nvSpPr>
        <p:spPr>
          <a:xfrm>
            <a:off x="3854473" y="5437138"/>
            <a:ext cx="7132320" cy="482402"/>
          </a:xfrm>
          <a:prstGeom prst="flowChartAlternateProcess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2500" b="1" i="1" dirty="0">
                <a:solidFill>
                  <a:srgbClr val="FF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Accurate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84106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Model Trust &amp; Utility</a:t>
            </a:r>
            <a:endParaRPr lang="en-US" sz="4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1116300"/>
      </p:ext>
    </p:extLst>
  </p:cSld>
  <p:clrMapOvr>
    <a:masterClrMapping/>
  </p:clrMapOvr>
  <p:transition spd="med" advTm="192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84106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Model Trust &amp; Utility</a:t>
            </a:r>
            <a:endParaRPr lang="en-US" sz="4000" dirty="0"/>
          </a:p>
        </p:txBody>
      </p:sp>
      <p:pic>
        <p:nvPicPr>
          <p:cNvPr id="10" name="Picture 4" descr="Artificial Intelligence Triggers Fast, Lifesaving Care for COVID-19 Patie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5781"/>
            <a:ext cx="7772400" cy="517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648200" y="2743200"/>
            <a:ext cx="609600" cy="2743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334000" y="2743200"/>
            <a:ext cx="2819400" cy="2743200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410200" y="3657600"/>
            <a:ext cx="2286000" cy="1752600"/>
          </a:xfrm>
          <a:prstGeom prst="rect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8153400" y="2344484"/>
            <a:ext cx="914400" cy="39871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5249333" y="1447800"/>
            <a:ext cx="3742267" cy="12954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7696200" y="3166198"/>
            <a:ext cx="1371600" cy="52527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9067800" y="1186190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Credibility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67800" y="1975326"/>
            <a:ext cx="2524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Transparency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01667" y="2703720"/>
            <a:ext cx="2342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</a:rPr>
              <a:t>Actionability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994507"/>
      </p:ext>
    </p:extLst>
  </p:cSld>
  <p:clrMapOvr>
    <a:masterClrMapping/>
  </p:clrMapOvr>
  <p:transition spd="med" advTm="1330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12" grpId="0" animBg="1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99853" y="1706895"/>
            <a:ext cx="1148165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lnSpc>
                <a:spcPct val="120000"/>
              </a:lnSpc>
            </a:pPr>
            <a:endParaRPr lang="en-US" sz="2800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2148840"/>
            <a:ext cx="11284061" cy="437317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75" y="1956288"/>
            <a:ext cx="8714831" cy="2218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4291" y="1143000"/>
            <a:ext cx="3168130" cy="472304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/>
              <a:t>ML/AI Example</a:t>
            </a:r>
            <a:r>
              <a:rPr lang="en-US" sz="4000" dirty="0"/>
              <a:t>: </a:t>
            </a:r>
            <a:r>
              <a:rPr lang="en-US" sz="4000" dirty="0" smtClean="0"/>
              <a:t>Heart Failure Early Detection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193383" y="5832934"/>
            <a:ext cx="11620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/>
              <a:t>Mathis MR, Engoren MC, Joo H, Maile MD, Aaronson KD, Burns ML, Sjoding MW, Douville NJ, Janda AM, Hu Y, Najarian K, Kheterpal S: Early Detection of Heart Failure With Reduced Ejection Fraction Using Perioperative Data Among </a:t>
            </a:r>
            <a:r>
              <a:rPr lang="en-US" sz="1200" dirty="0" err="1"/>
              <a:t>Noncardiac</a:t>
            </a:r>
            <a:r>
              <a:rPr lang="en-US" sz="1200" dirty="0"/>
              <a:t> Surgical Patients: A Machine-Learning Approach. </a:t>
            </a:r>
            <a:r>
              <a:rPr lang="en-US" sz="1200" dirty="0" err="1"/>
              <a:t>Anesth</a:t>
            </a:r>
            <a:r>
              <a:rPr lang="en-US" sz="1200" dirty="0"/>
              <a:t> </a:t>
            </a:r>
            <a:r>
              <a:rPr lang="en-US" sz="1200" dirty="0" err="1"/>
              <a:t>Analg</a:t>
            </a:r>
            <a:r>
              <a:rPr lang="en-US" sz="1200" dirty="0"/>
              <a:t> 2020; 130:1188–200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84367"/>
      </p:ext>
    </p:extLst>
  </p:cSld>
  <p:clrMapOvr>
    <a:masterClrMapping/>
  </p:clrMapOvr>
  <p:transition spd="med" advTm="30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1524000"/>
            <a:ext cx="10287000" cy="15286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>
            <a:spAutoFit/>
          </a:bodyPr>
          <a:lstStyle/>
          <a:p>
            <a:pPr algn="l" hangingPunct="1">
              <a:spcBef>
                <a:spcPct val="0"/>
              </a:spcBef>
            </a:pPr>
            <a:r>
              <a:rPr lang="en-US" alt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Email: </a:t>
            </a:r>
            <a:r>
              <a:rPr lang="en-US" altLang="en-US" sz="2400" dirty="0" smtClean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mathism@med.umich.edu</a:t>
            </a:r>
            <a:endParaRPr lang="en-US" altLang="en-US" sz="24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 hangingPunct="1">
              <a:spcBef>
                <a:spcPct val="0"/>
              </a:spcBef>
            </a:pPr>
            <a:endParaRPr lang="en-US" altLang="en-US" sz="24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  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@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Michael__Mathis</a:t>
            </a:r>
            <a:endParaRPr lang="en-US" altLang="en-US" sz="2400" i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algn="l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381000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Questions?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08" y="2237509"/>
            <a:ext cx="429491" cy="429491"/>
          </a:xfrm>
          <a:prstGeom prst="rect">
            <a:avLst/>
          </a:prstGeom>
        </p:spPr>
      </p:pic>
      <p:pic>
        <p:nvPicPr>
          <p:cNvPr id="1026" name="Picture 2" descr="Michael R. Mathis, M.D. | Anesthesiology | Michigan Medicine | University  of Michig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19200"/>
            <a:ext cx="2971800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8902"/>
      </p:ext>
    </p:extLst>
  </p:cSld>
  <p:clrMapOvr>
    <a:masterClrMapping/>
  </p:clrMapOvr>
  <p:transition spd="med" advTm="41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99853" y="1143000"/>
            <a:ext cx="1148165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lnSpc>
                <a:spcPct val="120000"/>
              </a:lnSpc>
            </a:pPr>
            <a:endParaRPr lang="en-US" sz="2800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1584945"/>
            <a:ext cx="11284061" cy="437317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79531" y="1143000"/>
            <a:ext cx="11501979" cy="4891319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/>
              <a:t>Goal: </a:t>
            </a:r>
            <a:r>
              <a:rPr lang="en-US" sz="3200" dirty="0"/>
              <a:t>Use anesthesia record as “stress test” to detect undiagnosed early-stage heart failure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/>
          </a:p>
        </p:txBody>
      </p:sp>
      <p:sp>
        <p:nvSpPr>
          <p:cNvPr id="58" name="Rectangle 57"/>
          <p:cNvSpPr/>
          <p:nvPr/>
        </p:nvSpPr>
        <p:spPr>
          <a:xfrm>
            <a:off x="2630245" y="2470921"/>
            <a:ext cx="4458796" cy="736525"/>
          </a:xfrm>
          <a:prstGeom prst="rect">
            <a:avLst/>
          </a:prstGeom>
          <a:solidFill>
            <a:srgbClr val="C59EE2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262" tIns="15631" rIns="31262" bIns="1563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2880"/>
            <a:r>
              <a:rPr lang="en-US" sz="2600" dirty="0">
                <a:solidFill>
                  <a:schemeClr val="tx1"/>
                </a:solidFill>
              </a:rPr>
              <a:t>Compute probability of HF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8F9E5C11-D822-403E-AAAF-50ED588E598B}"/>
              </a:ext>
            </a:extLst>
          </p:cNvPr>
          <p:cNvSpPr txBox="1">
            <a:spLocks/>
          </p:cNvSpPr>
          <p:nvPr/>
        </p:nvSpPr>
        <p:spPr>
          <a:xfrm>
            <a:off x="503331" y="2745360"/>
            <a:ext cx="11508561" cy="3882118"/>
          </a:xfrm>
          <a:prstGeom prst="rect">
            <a:avLst/>
          </a:prstGeom>
        </p:spPr>
        <p:txBody>
          <a:bodyPr>
            <a:norm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900" baseline="30000" dirty="0">
              <a:cs typeface="Helvetica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516923" y="2474895"/>
            <a:ext cx="4425848" cy="736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262" tIns="15631" rIns="31262" bIns="1563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65760"/>
            <a:r>
              <a:rPr lang="en-US" sz="2300" dirty="0">
                <a:solidFill>
                  <a:schemeClr val="tx1"/>
                </a:solidFill>
              </a:rPr>
              <a:t>Anesthesiologist Adjudication</a:t>
            </a:r>
          </a:p>
          <a:p>
            <a:pPr marL="365760"/>
            <a:r>
              <a:rPr lang="en-US" sz="2300" dirty="0">
                <a:solidFill>
                  <a:schemeClr val="tx1"/>
                </a:solidFill>
              </a:rPr>
              <a:t>+/- Cardiologist Follow-up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057040" y="3804119"/>
            <a:ext cx="2405899" cy="734485"/>
          </a:xfrm>
          <a:prstGeom prst="rect">
            <a:avLst/>
          </a:prstGeom>
          <a:solidFill>
            <a:srgbClr val="F3E41D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262" tIns="15631" rIns="31262" bIns="156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Intraop</a:t>
            </a:r>
            <a:r>
              <a:rPr lang="en-US" sz="2200" dirty="0">
                <a:solidFill>
                  <a:schemeClr val="tx1"/>
                </a:solidFill>
              </a:rPr>
              <a:t> Period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230022" y="3796924"/>
            <a:ext cx="2818362" cy="7344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262" tIns="15631" rIns="31262" bIns="156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Preop</a:t>
            </a:r>
            <a:r>
              <a:rPr lang="en-US" sz="2200" dirty="0">
                <a:solidFill>
                  <a:schemeClr val="tx1"/>
                </a:solidFill>
              </a:rPr>
              <a:t> Evaluation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928500" y="3769053"/>
            <a:ext cx="8777476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9658986" y="3341431"/>
            <a:ext cx="2266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Periop</a:t>
            </a:r>
            <a:r>
              <a:rPr lang="en-US" sz="3600" dirty="0"/>
              <a:t> </a:t>
            </a:r>
          </a:p>
          <a:p>
            <a:r>
              <a:rPr lang="en-US" sz="3600" dirty="0"/>
              <a:t>Timeline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2247386" y="3792034"/>
            <a:ext cx="0" cy="739375"/>
          </a:xfrm>
          <a:prstGeom prst="line">
            <a:avLst/>
          </a:prstGeom>
          <a:ln w="635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Left Brace 67"/>
          <p:cNvSpPr/>
          <p:nvPr/>
        </p:nvSpPr>
        <p:spPr>
          <a:xfrm rot="16200000">
            <a:off x="3423368" y="3424245"/>
            <a:ext cx="474384" cy="2818361"/>
          </a:xfrm>
          <a:prstGeom prst="leftBrace">
            <a:avLst>
              <a:gd name="adj1" fmla="val 8962"/>
              <a:gd name="adj2" fmla="val 5000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1262" tIns="15631" rIns="31262" bIns="156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3"/>
          </a:p>
        </p:txBody>
      </p:sp>
      <p:sp>
        <p:nvSpPr>
          <p:cNvPr id="69" name="Left Brace 68"/>
          <p:cNvSpPr/>
          <p:nvPr/>
        </p:nvSpPr>
        <p:spPr>
          <a:xfrm rot="16200000">
            <a:off x="6046530" y="3654208"/>
            <a:ext cx="474384" cy="2358436"/>
          </a:xfrm>
          <a:prstGeom prst="leftBrace">
            <a:avLst>
              <a:gd name="adj1" fmla="val 8962"/>
              <a:gd name="adj2" fmla="val 5000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1262" tIns="15631" rIns="31262" bIns="156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3"/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48" y="5070618"/>
            <a:ext cx="1520110" cy="119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2219" y="5142884"/>
            <a:ext cx="2090784" cy="949156"/>
          </a:xfrm>
          <a:prstGeom prst="rect">
            <a:avLst/>
          </a:prstGeom>
        </p:spPr>
      </p:pic>
      <p:cxnSp>
        <p:nvCxnSpPr>
          <p:cNvPr id="72" name="Straight Connector 71"/>
          <p:cNvCxnSpPr/>
          <p:nvPr/>
        </p:nvCxnSpPr>
        <p:spPr>
          <a:xfrm>
            <a:off x="5048384" y="3804119"/>
            <a:ext cx="0" cy="739375"/>
          </a:xfrm>
          <a:prstGeom prst="line">
            <a:avLst/>
          </a:prstGeom>
          <a:ln w="635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</p:cNvCxnSpPr>
          <p:nvPr/>
        </p:nvCxnSpPr>
        <p:spPr>
          <a:xfrm>
            <a:off x="6839533" y="2819400"/>
            <a:ext cx="0" cy="956203"/>
          </a:xfrm>
          <a:prstGeom prst="straightConnector1">
            <a:avLst/>
          </a:prstGeom>
          <a:ln w="1016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</p:cNvCxnSpPr>
          <p:nvPr/>
        </p:nvCxnSpPr>
        <p:spPr>
          <a:xfrm>
            <a:off x="7084807" y="2715210"/>
            <a:ext cx="454415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</p:cNvCxnSpPr>
          <p:nvPr/>
        </p:nvCxnSpPr>
        <p:spPr>
          <a:xfrm>
            <a:off x="4849465" y="2819400"/>
            <a:ext cx="0" cy="956203"/>
          </a:xfrm>
          <a:prstGeom prst="straightConnector1">
            <a:avLst/>
          </a:prstGeom>
          <a:ln w="1016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/>
              <a:t>ML/AI Example</a:t>
            </a:r>
            <a:r>
              <a:rPr lang="en-US" sz="4000" dirty="0"/>
              <a:t>: </a:t>
            </a:r>
            <a:r>
              <a:rPr lang="en-US" sz="4000" dirty="0" smtClean="0"/>
              <a:t>Heart Failure Early Detection</a:t>
            </a:r>
            <a:endParaRPr lang="en-US" sz="4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7713093"/>
      </p:ext>
    </p:extLst>
  </p:cSld>
  <p:clrMapOvr>
    <a:masterClrMapping/>
  </p:clrMapOvr>
  <p:transition spd="med" advTm="112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8" grpId="0" animBg="1"/>
      <p:bldP spid="61" grpId="0" animBg="1"/>
      <p:bldP spid="63" grpId="0" animBg="1"/>
      <p:bldP spid="64" grpId="0" animBg="1"/>
      <p:bldP spid="66" grpId="0"/>
      <p:bldP spid="68" grpId="0" animBg="1"/>
      <p:bldP spid="6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99853" y="1143000"/>
            <a:ext cx="1148165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lnSpc>
                <a:spcPct val="120000"/>
              </a:lnSpc>
            </a:pPr>
            <a:endParaRPr lang="en-US" sz="2800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1584945"/>
            <a:ext cx="11284061" cy="437317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79531" y="1143000"/>
            <a:ext cx="11501979" cy="4891319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 smtClean="0"/>
              <a:t>Cohort: </a:t>
            </a:r>
            <a:r>
              <a:rPr lang="en-US" sz="3200" dirty="0" err="1"/>
              <a:t>UMich</a:t>
            </a:r>
            <a:r>
              <a:rPr lang="en-US" sz="3200" dirty="0"/>
              <a:t> s</a:t>
            </a:r>
            <a:r>
              <a:rPr lang="en-US" sz="3200" dirty="0" smtClean="0"/>
              <a:t>urgical patients </a:t>
            </a:r>
            <a:r>
              <a:rPr lang="en-US" sz="3200" i="1" dirty="0" smtClean="0"/>
              <a:t>without</a:t>
            </a:r>
            <a:r>
              <a:rPr lang="en-US" sz="3200" dirty="0" smtClean="0"/>
              <a:t> </a:t>
            </a:r>
            <a:r>
              <a:rPr lang="en-US" sz="3200" dirty="0" err="1" smtClean="0"/>
              <a:t>preop</a:t>
            </a:r>
            <a:r>
              <a:rPr lang="en-US" sz="3200" dirty="0" smtClean="0"/>
              <a:t> </a:t>
            </a:r>
            <a:r>
              <a:rPr lang="en-US" sz="3200" dirty="0" err="1" smtClean="0"/>
              <a:t>D</a:t>
            </a:r>
            <a:r>
              <a:rPr lang="en-US" sz="3200" baseline="-25000" dirty="0" err="1" smtClean="0"/>
              <a:t>x</a:t>
            </a:r>
            <a:r>
              <a:rPr lang="en-US" sz="3200" dirty="0" smtClean="0"/>
              <a:t> of HF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/>
              <a:t>“Early HF” cases</a:t>
            </a:r>
            <a:r>
              <a:rPr lang="en-US" sz="2800" dirty="0" smtClean="0"/>
              <a:t>: Developed HF by 2 years postop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/>
              <a:t>“Healthy” controls: </a:t>
            </a:r>
            <a:r>
              <a:rPr lang="en-US" sz="2800" dirty="0" smtClean="0"/>
              <a:t>No HF diagnosed by 2 years postop</a:t>
            </a:r>
            <a:endParaRPr lang="en-US" sz="28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b="1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 smtClean="0"/>
              <a:t>Exclusions via </a:t>
            </a:r>
            <a:r>
              <a:rPr lang="en-US" sz="3200" b="1" i="1" dirty="0" smtClean="0">
                <a:solidFill>
                  <a:srgbClr val="FF0000"/>
                </a:solidFill>
              </a:rPr>
              <a:t>careful</a:t>
            </a:r>
            <a:r>
              <a:rPr lang="en-US" sz="3200" b="1" i="1" dirty="0" smtClean="0"/>
              <a:t> </a:t>
            </a:r>
            <a:r>
              <a:rPr lang="en-US" sz="3200" b="1" dirty="0" smtClean="0"/>
              <a:t>hand review: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/>
              <a:t>Cardiac / HF-related surgery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/>
              <a:t>Acute postop HF as a result of the surgery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 smtClean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 smtClean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 smtClean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2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8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/>
              <a:t>ML/AI Example</a:t>
            </a:r>
            <a:r>
              <a:rPr lang="en-US" sz="4000" dirty="0"/>
              <a:t>: </a:t>
            </a:r>
            <a:r>
              <a:rPr lang="en-US" sz="4000" dirty="0" smtClean="0"/>
              <a:t>Heart Failure Early Detection</a:t>
            </a:r>
            <a:endParaRPr lang="en-US" sz="4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171889"/>
      </p:ext>
    </p:extLst>
  </p:cSld>
  <p:clrMapOvr>
    <a:masterClrMapping/>
  </p:clrMapOvr>
  <p:transition spd="med" advTm="109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>
          <a:xfrm>
            <a:off x="8574804" y="3963580"/>
            <a:ext cx="1862687" cy="4787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Peri-extubation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99853" y="1706895"/>
            <a:ext cx="1148165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lnSpc>
                <a:spcPct val="120000"/>
              </a:lnSpc>
            </a:pPr>
            <a:endParaRPr lang="en-US" sz="2800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2209800"/>
            <a:ext cx="11284061" cy="437317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381000" y="3947160"/>
            <a:ext cx="11685441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1597261" y="3342341"/>
            <a:ext cx="0" cy="197641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68477" y="5311934"/>
            <a:ext cx="18151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Patient arrives to operating room</a:t>
            </a:r>
            <a:endParaRPr lang="en-US" b="1" u="sng" dirty="0"/>
          </a:p>
        </p:txBody>
      </p:sp>
      <p:sp>
        <p:nvSpPr>
          <p:cNvPr id="60" name="Rectangle 59"/>
          <p:cNvSpPr/>
          <p:nvPr/>
        </p:nvSpPr>
        <p:spPr>
          <a:xfrm>
            <a:off x="2405965" y="5311934"/>
            <a:ext cx="24294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Positive </a:t>
            </a:r>
            <a:r>
              <a:rPr lang="en-US" dirty="0" smtClean="0"/>
              <a:t>pressure ventilation</a:t>
            </a:r>
            <a:endParaRPr lang="en-US" b="1" u="sng" dirty="0"/>
          </a:p>
        </p:txBody>
      </p:sp>
      <p:cxnSp>
        <p:nvCxnSpPr>
          <p:cNvPr id="62" name="Straight Connector 61"/>
          <p:cNvCxnSpPr/>
          <p:nvPr/>
        </p:nvCxnSpPr>
        <p:spPr>
          <a:xfrm>
            <a:off x="2667000" y="2794704"/>
            <a:ext cx="0" cy="119801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1688345" y="2355818"/>
            <a:ext cx="3031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Laryngoscopy/intubation</a:t>
            </a:r>
            <a:endParaRPr lang="en-US" b="1" u="sng" dirty="0"/>
          </a:p>
        </p:txBody>
      </p:sp>
      <p:cxnSp>
        <p:nvCxnSpPr>
          <p:cNvPr id="74" name="Straight Connector 73"/>
          <p:cNvCxnSpPr/>
          <p:nvPr/>
        </p:nvCxnSpPr>
        <p:spPr>
          <a:xfrm>
            <a:off x="2964811" y="3247834"/>
            <a:ext cx="0" cy="207092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4544774" y="5027054"/>
            <a:ext cx="21501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Surgical incision</a:t>
            </a:r>
            <a:endParaRPr lang="en-US" b="1" u="sng" dirty="0"/>
          </a:p>
        </p:txBody>
      </p:sp>
      <p:cxnSp>
        <p:nvCxnSpPr>
          <p:cNvPr id="79" name="Straight Connector 78"/>
          <p:cNvCxnSpPr/>
          <p:nvPr/>
        </p:nvCxnSpPr>
        <p:spPr>
          <a:xfrm>
            <a:off x="9753600" y="2727960"/>
            <a:ext cx="0" cy="1188907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9296400" y="2318484"/>
            <a:ext cx="1396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Extubation</a:t>
            </a:r>
            <a:endParaRPr lang="en-US" b="1" u="sng" dirty="0"/>
          </a:p>
        </p:txBody>
      </p:sp>
      <p:cxnSp>
        <p:nvCxnSpPr>
          <p:cNvPr id="82" name="Straight Connector 81"/>
          <p:cNvCxnSpPr/>
          <p:nvPr/>
        </p:nvCxnSpPr>
        <p:spPr>
          <a:xfrm>
            <a:off x="5029200" y="3244557"/>
            <a:ext cx="0" cy="175839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10134601" y="5367823"/>
            <a:ext cx="19469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Transport </a:t>
            </a:r>
            <a:r>
              <a:rPr lang="en-US" dirty="0"/>
              <a:t>from operating room</a:t>
            </a:r>
            <a:endParaRPr lang="en-US" b="1" u="sng" dirty="0"/>
          </a:p>
        </p:txBody>
      </p:sp>
      <p:sp>
        <p:nvSpPr>
          <p:cNvPr id="85" name="Rectangle 84"/>
          <p:cNvSpPr/>
          <p:nvPr/>
        </p:nvSpPr>
        <p:spPr>
          <a:xfrm>
            <a:off x="807105" y="3518124"/>
            <a:ext cx="1560257" cy="4078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Pre-induction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295400" y="3982586"/>
            <a:ext cx="1610858" cy="4210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Peri</a:t>
            </a:r>
            <a:r>
              <a:rPr lang="en-US" sz="1800" dirty="0" smtClean="0">
                <a:solidFill>
                  <a:schemeClr val="tx1"/>
                </a:solidFill>
              </a:rPr>
              <a:t>-induction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905000" y="4424823"/>
            <a:ext cx="1707118" cy="425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Peri</a:t>
            </a:r>
            <a:r>
              <a:rPr lang="en-US" sz="1800" dirty="0" smtClean="0">
                <a:solidFill>
                  <a:schemeClr val="tx1"/>
                </a:solidFill>
              </a:rPr>
              <a:t>-intubation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422212" y="3477584"/>
            <a:ext cx="1409845" cy="425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Pre-incision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243142" y="3977637"/>
            <a:ext cx="1477366" cy="425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Peri</a:t>
            </a:r>
            <a:r>
              <a:rPr lang="en-US" sz="1800" dirty="0" smtClean="0">
                <a:solidFill>
                  <a:schemeClr val="tx1"/>
                </a:solidFill>
              </a:rPr>
              <a:t>-incision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722401" y="3492088"/>
            <a:ext cx="2152330" cy="416061"/>
          </a:xfrm>
          <a:prstGeom prst="rect">
            <a:avLst/>
          </a:prstGeom>
          <a:solidFill>
            <a:srgbClr val="C9A6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Maintenance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841500" y="3492088"/>
            <a:ext cx="1790266" cy="4160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Pre-</a:t>
            </a:r>
            <a:r>
              <a:rPr lang="en-US" sz="1800" dirty="0" err="1" smtClean="0">
                <a:solidFill>
                  <a:schemeClr val="tx1"/>
                </a:solidFill>
              </a:rPr>
              <a:t>extubation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9774516" y="4442345"/>
            <a:ext cx="1810045" cy="4594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Post-</a:t>
            </a:r>
            <a:r>
              <a:rPr lang="en-US" sz="1800" dirty="0" err="1" smtClean="0">
                <a:solidFill>
                  <a:schemeClr val="tx1"/>
                </a:solidFill>
              </a:rPr>
              <a:t>extubation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1882981" y="169095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Intraoperative Timeline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/>
              <a:t>ML/AI Example</a:t>
            </a:r>
            <a:r>
              <a:rPr lang="en-US" sz="4000" dirty="0"/>
              <a:t>: </a:t>
            </a:r>
            <a:r>
              <a:rPr lang="en-US" sz="4000" dirty="0" smtClean="0"/>
              <a:t>Heart Failure Early Detection</a:t>
            </a:r>
            <a:endParaRPr lang="en-US" sz="4000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818169" y="3244557"/>
            <a:ext cx="0" cy="199800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79531" y="989648"/>
            <a:ext cx="11501979" cy="5044671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i="1" dirty="0" smtClean="0"/>
              <a:t>The intraoperative “stress test”….</a:t>
            </a:r>
            <a:endParaRPr lang="en-US" sz="3200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879426"/>
      </p:ext>
    </p:extLst>
  </p:cSld>
  <p:clrMapOvr>
    <a:masterClrMapping/>
  </p:clrMapOvr>
  <p:transition spd="med" advTm="113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" grpId="0" animBg="1"/>
      <p:bldP spid="57" grpId="0"/>
      <p:bldP spid="60" grpId="0"/>
      <p:bldP spid="73" grpId="0"/>
      <p:bldP spid="78" grpId="0"/>
      <p:bldP spid="80" grpId="0"/>
      <p:bldP spid="83" grpId="0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99853" y="1405560"/>
            <a:ext cx="1148165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lnSpc>
                <a:spcPct val="120000"/>
              </a:lnSpc>
            </a:pPr>
            <a:endParaRPr lang="en-US" sz="2800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1847505"/>
            <a:ext cx="11284061" cy="437317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cxnSp>
        <p:nvCxnSpPr>
          <p:cNvPr id="49" name="Straight Arrow Connector 48"/>
          <p:cNvCxnSpPr>
            <a:stCxn id="96" idx="3"/>
          </p:cNvCxnSpPr>
          <p:nvPr/>
        </p:nvCxnSpPr>
        <p:spPr>
          <a:xfrm>
            <a:off x="6746791" y="5356160"/>
            <a:ext cx="2979765" cy="888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218440" y="1609382"/>
            <a:ext cx="1846847" cy="12691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Intraoperative Segments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927075" y="1609382"/>
            <a:ext cx="4075163" cy="22802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u="sng" dirty="0" smtClean="0">
                <a:solidFill>
                  <a:schemeClr val="tx1"/>
                </a:solidFill>
              </a:rPr>
              <a:t>Summarize data from each segment &amp; source:</a:t>
            </a:r>
            <a:endParaRPr lang="en-US" b="1" u="sng" dirty="0">
              <a:solidFill>
                <a:schemeClr val="tx1"/>
              </a:solidFill>
            </a:endParaRPr>
          </a:p>
          <a:p>
            <a:pPr marL="171450" indent="-1714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Minimum</a:t>
            </a:r>
          </a:p>
          <a:p>
            <a:pPr marL="171450" indent="-1714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Median/mean</a:t>
            </a:r>
          </a:p>
          <a:p>
            <a:pPr marL="171450" indent="-1714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Maximum</a:t>
            </a:r>
          </a:p>
          <a:p>
            <a:pPr marL="171450" indent="-17145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tandard </a:t>
            </a:r>
            <a:r>
              <a:rPr lang="en-US" dirty="0">
                <a:solidFill>
                  <a:schemeClr val="tx1"/>
                </a:solidFill>
              </a:rPr>
              <a:t>deviation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(etc.)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590979" y="1629713"/>
            <a:ext cx="4810404" cy="19231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 smtClean="0">
                <a:solidFill>
                  <a:schemeClr val="tx1"/>
                </a:solidFill>
              </a:rPr>
              <a:t>Collect data sources in each segment:</a:t>
            </a:r>
            <a:endParaRPr lang="en-US" b="1" u="sng" dirty="0">
              <a:solidFill>
                <a:schemeClr val="tx1"/>
              </a:solidFill>
            </a:endParaRPr>
          </a:p>
          <a:p>
            <a:pPr marL="171450" indent="-17145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Blood pressure </a:t>
            </a:r>
            <a:r>
              <a:rPr lang="en-US" dirty="0" smtClean="0">
                <a:solidFill>
                  <a:schemeClr val="tx1"/>
                </a:solidFill>
              </a:rPr>
              <a:t>values</a:t>
            </a:r>
            <a:endParaRPr lang="en-US" dirty="0">
              <a:solidFill>
                <a:schemeClr val="tx1"/>
              </a:solidFill>
            </a:endParaRPr>
          </a:p>
          <a:p>
            <a:pPr marL="171450" indent="-17145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Other physiologic values</a:t>
            </a:r>
          </a:p>
          <a:p>
            <a:pPr marL="171450" indent="-17145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Ventilator values</a:t>
            </a:r>
          </a:p>
          <a:p>
            <a:pPr marL="171450" indent="-17145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Input/output fluid values</a:t>
            </a:r>
          </a:p>
          <a:p>
            <a:pPr marL="171450" indent="-17145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Intraoperative </a:t>
            </a:r>
            <a:r>
              <a:rPr lang="en-US" dirty="0" smtClean="0">
                <a:solidFill>
                  <a:schemeClr val="tx1"/>
                </a:solidFill>
              </a:rPr>
              <a:t>medications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28087" y="5175360"/>
            <a:ext cx="1676913" cy="9303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Preoperative Data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075448" y="2485023"/>
            <a:ext cx="515531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5371578" y="4881538"/>
            <a:ext cx="1375213" cy="94924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1,823 Total Features</a:t>
            </a:r>
          </a:p>
        </p:txBody>
      </p:sp>
      <p:sp>
        <p:nvSpPr>
          <p:cNvPr id="97" name="Rectangle 96"/>
          <p:cNvSpPr/>
          <p:nvPr/>
        </p:nvSpPr>
        <p:spPr>
          <a:xfrm>
            <a:off x="7019535" y="4546359"/>
            <a:ext cx="2214113" cy="1372683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Machine </a:t>
            </a:r>
            <a:r>
              <a:rPr lang="en-US" dirty="0">
                <a:solidFill>
                  <a:schemeClr val="tx1"/>
                </a:solidFill>
              </a:rPr>
              <a:t>Learning Model Training</a:t>
            </a:r>
          </a:p>
        </p:txBody>
      </p:sp>
      <p:sp>
        <p:nvSpPr>
          <p:cNvPr id="98" name="Rectangle 97"/>
          <p:cNvSpPr/>
          <p:nvPr/>
        </p:nvSpPr>
        <p:spPr>
          <a:xfrm>
            <a:off x="9724056" y="4578987"/>
            <a:ext cx="2059829" cy="1291878"/>
          </a:xfrm>
          <a:prstGeom prst="rect">
            <a:avLst/>
          </a:prstGeom>
          <a:solidFill>
            <a:srgbClr val="FFB9B9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Final Models</a:t>
            </a:r>
          </a:p>
        </p:txBody>
      </p:sp>
      <p:sp>
        <p:nvSpPr>
          <p:cNvPr id="99" name="Rectangle 98"/>
          <p:cNvSpPr/>
          <p:nvPr/>
        </p:nvSpPr>
        <p:spPr>
          <a:xfrm>
            <a:off x="2507430" y="4546359"/>
            <a:ext cx="2465831" cy="67214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1,195 Intraoperative Features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507430" y="5427146"/>
            <a:ext cx="2461726" cy="67856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628 Preoperative Features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1905000" y="5826211"/>
            <a:ext cx="60243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3197596" y="4194465"/>
            <a:ext cx="0" cy="36280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4956221" y="5509856"/>
            <a:ext cx="406002" cy="20864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4973261" y="4897802"/>
            <a:ext cx="398317" cy="22472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H="1">
            <a:off x="3197596" y="4194465"/>
            <a:ext cx="5259236" cy="0"/>
          </a:xfrm>
          <a:prstGeom prst="straightConnector1">
            <a:avLst/>
          </a:prstGeom>
          <a:ln w="635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8458200" y="3889665"/>
            <a:ext cx="0" cy="304800"/>
          </a:xfrm>
          <a:prstGeom prst="straightConnector1">
            <a:avLst/>
          </a:prstGeom>
          <a:ln w="635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/>
              <a:t>ML/AI Example</a:t>
            </a:r>
            <a:r>
              <a:rPr lang="en-US" sz="4000" dirty="0"/>
              <a:t>: </a:t>
            </a:r>
            <a:r>
              <a:rPr lang="en-US" sz="4000" dirty="0" smtClean="0"/>
              <a:t>Heart Failure Early Detection</a:t>
            </a:r>
            <a:endParaRPr lang="en-US" sz="4000" dirty="0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7401383" y="2493714"/>
            <a:ext cx="525692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806119"/>
      </p:ext>
    </p:extLst>
  </p:cSld>
  <p:clrMapOvr>
    <a:masterClrMapping/>
  </p:clrMapOvr>
  <p:transition spd="med" advTm="607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96" grpId="0" animBg="1"/>
      <p:bldP spid="97" grpId="0" animBg="1"/>
      <p:bldP spid="98" grpId="0" animBg="1"/>
      <p:bldP spid="99" grpId="0" animBg="1"/>
      <p:bldP spid="10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99853" y="1706895"/>
            <a:ext cx="1148165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lnSpc>
                <a:spcPct val="120000"/>
              </a:lnSpc>
            </a:pPr>
            <a:endParaRPr lang="en-US" sz="2800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2148840"/>
            <a:ext cx="11284061" cy="437317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857896" y="3249447"/>
            <a:ext cx="10469907" cy="3205141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Anesthesiologists specialize in preventing the </a:t>
            </a:r>
            <a:r>
              <a:rPr lang="en-US" sz="3200" dirty="0" smtClean="0"/>
              <a:t>      </a:t>
            </a:r>
            <a:r>
              <a:rPr lang="en-US" sz="3200" b="1" i="1" dirty="0" smtClean="0">
                <a:solidFill>
                  <a:srgbClr val="FF0000"/>
                </a:solidFill>
              </a:rPr>
              <a:t>rare </a:t>
            </a:r>
            <a:r>
              <a:rPr lang="en-US" sz="3200" b="1" i="1" dirty="0">
                <a:solidFill>
                  <a:srgbClr val="FF0000"/>
                </a:solidFill>
              </a:rPr>
              <a:t>adverse </a:t>
            </a:r>
            <a:r>
              <a:rPr lang="en-US" sz="3200" dirty="0" smtClean="0">
                <a:solidFill>
                  <a:schemeClr val="tx1"/>
                </a:solidFill>
              </a:rPr>
              <a:t>outcome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For prediction model to be </a:t>
            </a:r>
            <a:r>
              <a:rPr lang="en-US" sz="3200" u="sng" dirty="0"/>
              <a:t>clinically actionable</a:t>
            </a:r>
            <a:r>
              <a:rPr lang="en-US" sz="3200" dirty="0"/>
              <a:t>, baseline prevalence needs to be non-rare, or model needs to be </a:t>
            </a:r>
            <a:r>
              <a:rPr lang="en-US" sz="3200" b="1" i="1" dirty="0">
                <a:solidFill>
                  <a:srgbClr val="FF0000"/>
                </a:solidFill>
              </a:rPr>
              <a:t>nearly perfect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Low Positive Predictive Value</a:t>
            </a:r>
            <a:endParaRPr lang="en-US" sz="4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3985087" y="1425042"/>
            <a:ext cx="7722681" cy="1622957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400" u="sng" dirty="0"/>
              <a:t>             True positive           </a:t>
            </a:r>
            <a:r>
              <a:rPr lang="en-US" sz="4400" u="sng" dirty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400" dirty="0"/>
              <a:t>True positive + false </a:t>
            </a:r>
            <a:r>
              <a:rPr lang="en-US" sz="4400" dirty="0" smtClean="0"/>
              <a:t>positive</a:t>
            </a:r>
            <a:endParaRPr lang="en-US" sz="4400" dirty="0"/>
          </a:p>
        </p:txBody>
      </p:sp>
      <p:sp>
        <p:nvSpPr>
          <p:cNvPr id="12" name="Rectangle 11"/>
          <p:cNvSpPr/>
          <p:nvPr/>
        </p:nvSpPr>
        <p:spPr>
          <a:xfrm>
            <a:off x="1361109" y="1700140"/>
            <a:ext cx="19591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PPV =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406944"/>
      </p:ext>
    </p:extLst>
  </p:cSld>
  <p:clrMapOvr>
    <a:masterClrMapping/>
  </p:clrMapOvr>
  <p:transition spd="med" advTm="54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5427883" y="883351"/>
            <a:ext cx="2265946" cy="2701249"/>
          </a:xfrm>
          <a:prstGeom prst="rect">
            <a:avLst/>
          </a:prstGeom>
          <a:solidFill>
            <a:srgbClr val="FFD9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FF0000"/>
                </a:solidFill>
                <a:latin typeface="Arial" charset="0"/>
              </a:rPr>
              <a:t>New Step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: </a:t>
            </a:r>
            <a:r>
              <a:rPr lang="en-US" sz="2400" dirty="0" smtClean="0">
                <a:latin typeface="Arial" charset="0"/>
              </a:rPr>
              <a:t>Reduce false positives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99472" y="883351"/>
            <a:ext cx="4596932" cy="2701248"/>
          </a:xfrm>
          <a:prstGeom prst="rect">
            <a:avLst/>
          </a:prstGeom>
          <a:solidFill>
            <a:srgbClr val="DFC9E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Arial" charset="0"/>
              </a:rPr>
              <a:t>High-sensitivity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ML screening algorithm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99853" y="1524250"/>
            <a:ext cx="1148165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lnSpc>
                <a:spcPct val="120000"/>
              </a:lnSpc>
            </a:pPr>
            <a:endParaRPr lang="en-US" sz="2800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399701" y="1586867"/>
            <a:ext cx="11284061" cy="437317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sp>
        <p:nvSpPr>
          <p:cNvPr id="58" name="Rectangle 57"/>
          <p:cNvSpPr/>
          <p:nvPr/>
        </p:nvSpPr>
        <p:spPr>
          <a:xfrm>
            <a:off x="894457" y="2491050"/>
            <a:ext cx="4458796" cy="736525"/>
          </a:xfrm>
          <a:prstGeom prst="rect">
            <a:avLst/>
          </a:prstGeom>
          <a:solidFill>
            <a:srgbClr val="C59EE2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262" tIns="15631" rIns="31262" bIns="1563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2880"/>
            <a:r>
              <a:rPr lang="en-US" sz="2600" dirty="0">
                <a:solidFill>
                  <a:schemeClr val="tx1"/>
                </a:solidFill>
              </a:rPr>
              <a:t>Compute probability of HF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8F9E5C11-D822-403E-AAAF-50ED588E598B}"/>
              </a:ext>
            </a:extLst>
          </p:cNvPr>
          <p:cNvSpPr txBox="1">
            <a:spLocks/>
          </p:cNvSpPr>
          <p:nvPr/>
        </p:nvSpPr>
        <p:spPr>
          <a:xfrm>
            <a:off x="399701" y="2747282"/>
            <a:ext cx="11508561" cy="3882118"/>
          </a:xfrm>
          <a:prstGeom prst="rect">
            <a:avLst/>
          </a:prstGeom>
        </p:spPr>
        <p:txBody>
          <a:bodyPr>
            <a:norm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900" baseline="30000" dirty="0">
              <a:cs typeface="Helvetica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867077" y="2476817"/>
            <a:ext cx="3972064" cy="736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262" tIns="15631" rIns="31262" bIns="1563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300" dirty="0">
                <a:solidFill>
                  <a:schemeClr val="tx1"/>
                </a:solidFill>
              </a:rPr>
              <a:t>Anesthesiologist Adjudication</a:t>
            </a:r>
          </a:p>
          <a:p>
            <a:r>
              <a:rPr lang="en-US" sz="2300" dirty="0">
                <a:solidFill>
                  <a:schemeClr val="tx1"/>
                </a:solidFill>
              </a:rPr>
              <a:t>+/- Cardiologist Follow-up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626488" y="3814978"/>
            <a:ext cx="2405899" cy="734485"/>
          </a:xfrm>
          <a:prstGeom prst="rect">
            <a:avLst/>
          </a:prstGeom>
          <a:solidFill>
            <a:srgbClr val="F3E41D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262" tIns="15631" rIns="31262" bIns="156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Intraop</a:t>
            </a:r>
            <a:r>
              <a:rPr lang="en-US" sz="2200" dirty="0">
                <a:solidFill>
                  <a:schemeClr val="tx1"/>
                </a:solidFill>
              </a:rPr>
              <a:t> Period</a:t>
            </a:r>
          </a:p>
        </p:txBody>
      </p:sp>
      <p:sp>
        <p:nvSpPr>
          <p:cNvPr id="64" name="Rectangle 63"/>
          <p:cNvSpPr/>
          <p:nvPr/>
        </p:nvSpPr>
        <p:spPr>
          <a:xfrm>
            <a:off x="799470" y="3807783"/>
            <a:ext cx="2818362" cy="7344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262" tIns="15631" rIns="31262" bIns="156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Preop</a:t>
            </a:r>
            <a:r>
              <a:rPr lang="en-US" sz="2200" dirty="0">
                <a:solidFill>
                  <a:schemeClr val="tx1"/>
                </a:solidFill>
              </a:rPr>
              <a:t> Evaluation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01170" y="3770975"/>
            <a:ext cx="9401176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9555356" y="3343353"/>
            <a:ext cx="2266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Periop</a:t>
            </a:r>
            <a:r>
              <a:rPr lang="en-US" sz="3600" dirty="0"/>
              <a:t> </a:t>
            </a:r>
          </a:p>
          <a:p>
            <a:r>
              <a:rPr lang="en-US" sz="3600" dirty="0"/>
              <a:t>Timeline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816834" y="3802893"/>
            <a:ext cx="0" cy="739375"/>
          </a:xfrm>
          <a:prstGeom prst="line">
            <a:avLst/>
          </a:prstGeom>
          <a:ln w="635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Left Brace 67"/>
          <p:cNvSpPr/>
          <p:nvPr/>
        </p:nvSpPr>
        <p:spPr>
          <a:xfrm rot="16200000">
            <a:off x="1971461" y="3435105"/>
            <a:ext cx="474384" cy="2818361"/>
          </a:xfrm>
          <a:prstGeom prst="leftBrace">
            <a:avLst>
              <a:gd name="adj1" fmla="val 8962"/>
              <a:gd name="adj2" fmla="val 5000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1262" tIns="15631" rIns="31262" bIns="156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3"/>
          </a:p>
        </p:txBody>
      </p:sp>
      <p:sp>
        <p:nvSpPr>
          <p:cNvPr id="69" name="Left Brace 68"/>
          <p:cNvSpPr/>
          <p:nvPr/>
        </p:nvSpPr>
        <p:spPr>
          <a:xfrm rot="16200000">
            <a:off x="4615978" y="3665067"/>
            <a:ext cx="474384" cy="2358436"/>
          </a:xfrm>
          <a:prstGeom prst="leftBrace">
            <a:avLst>
              <a:gd name="adj1" fmla="val 8962"/>
              <a:gd name="adj2" fmla="val 5000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31262" tIns="15631" rIns="31262" bIns="156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3"/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96" y="5081477"/>
            <a:ext cx="1520110" cy="119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1667" y="5153743"/>
            <a:ext cx="2090784" cy="949156"/>
          </a:xfrm>
          <a:prstGeom prst="rect">
            <a:avLst/>
          </a:prstGeom>
        </p:spPr>
      </p:pic>
      <p:cxnSp>
        <p:nvCxnSpPr>
          <p:cNvPr id="72" name="Straight Connector 71"/>
          <p:cNvCxnSpPr/>
          <p:nvPr/>
        </p:nvCxnSpPr>
        <p:spPr>
          <a:xfrm>
            <a:off x="3617832" y="3814978"/>
            <a:ext cx="0" cy="739375"/>
          </a:xfrm>
          <a:prstGeom prst="line">
            <a:avLst/>
          </a:prstGeom>
          <a:ln w="635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</p:cNvCxnSpPr>
          <p:nvPr/>
        </p:nvCxnSpPr>
        <p:spPr>
          <a:xfrm>
            <a:off x="5103745" y="2839529"/>
            <a:ext cx="0" cy="956203"/>
          </a:xfrm>
          <a:prstGeom prst="straightConnector1">
            <a:avLst/>
          </a:prstGeom>
          <a:ln w="1016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</p:cNvCxnSpPr>
          <p:nvPr/>
        </p:nvCxnSpPr>
        <p:spPr>
          <a:xfrm>
            <a:off x="5353253" y="2828798"/>
            <a:ext cx="2513824" cy="8141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</p:cNvCxnSpPr>
          <p:nvPr/>
        </p:nvCxnSpPr>
        <p:spPr>
          <a:xfrm>
            <a:off x="3113677" y="2839529"/>
            <a:ext cx="0" cy="956203"/>
          </a:xfrm>
          <a:prstGeom prst="straightConnector1">
            <a:avLst/>
          </a:prstGeom>
          <a:ln w="1016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/>
              <a:t>ML/AI Example</a:t>
            </a:r>
            <a:r>
              <a:rPr lang="en-US" sz="4000" dirty="0"/>
              <a:t>: </a:t>
            </a:r>
            <a:r>
              <a:rPr lang="en-US" sz="4000" dirty="0" smtClean="0"/>
              <a:t>Heart Failure Early Detection</a:t>
            </a:r>
            <a:endParaRPr lang="en-US" sz="4000" dirty="0"/>
          </a:p>
        </p:txBody>
      </p:sp>
      <p:sp>
        <p:nvSpPr>
          <p:cNvPr id="27" name="Rectangle 26"/>
          <p:cNvSpPr/>
          <p:nvPr/>
        </p:nvSpPr>
        <p:spPr>
          <a:xfrm>
            <a:off x="5551784" y="2056935"/>
            <a:ext cx="1912486" cy="1428697"/>
          </a:xfrm>
          <a:prstGeom prst="rect">
            <a:avLst/>
          </a:prstGeom>
          <a:solidFill>
            <a:srgbClr val="FF9393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262" tIns="15631" rIns="31262" bIns="156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Confirmatory Testing</a:t>
            </a:r>
          </a:p>
          <a:p>
            <a:pPr algn="ctr"/>
            <a:r>
              <a:rPr lang="en-US" sz="2100" dirty="0">
                <a:solidFill>
                  <a:schemeClr val="tx1"/>
                </a:solidFill>
              </a:rPr>
              <a:t>(NT-</a:t>
            </a:r>
            <a:r>
              <a:rPr lang="en-US" sz="2100" dirty="0" err="1">
                <a:solidFill>
                  <a:schemeClr val="tx1"/>
                </a:solidFill>
              </a:rPr>
              <a:t>proBNP</a:t>
            </a:r>
            <a:r>
              <a:rPr lang="en-US" sz="2100" dirty="0">
                <a:solidFill>
                  <a:schemeClr val="tx1"/>
                </a:solidFill>
              </a:rPr>
              <a:t>, TEE)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6065059"/>
      </p:ext>
    </p:extLst>
  </p:cSld>
  <p:clrMapOvr>
    <a:masterClrMapping/>
  </p:clrMapOvr>
  <p:transition spd="med" advTm="62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2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 fontScale="625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6450" b="1" dirty="0"/>
              <a:t>ML/AI Example</a:t>
            </a:r>
            <a:r>
              <a:rPr lang="en-US" sz="6450" dirty="0"/>
              <a:t>: Anesthesia CPT Classification</a:t>
            </a:r>
            <a:endParaRPr lang="en-US" sz="66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99853" y="1706895"/>
            <a:ext cx="1148165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lnSpc>
                <a:spcPct val="120000"/>
              </a:lnSpc>
            </a:pPr>
            <a:endParaRPr lang="en-US" sz="2800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2148840"/>
            <a:ext cx="11284061" cy="437317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86" y="1470623"/>
            <a:ext cx="5334000" cy="3895437"/>
          </a:xfrm>
          <a:prstGeom prst="rect">
            <a:avLst/>
          </a:prstGeom>
        </p:spPr>
      </p:pic>
      <p:pic>
        <p:nvPicPr>
          <p:cNvPr id="1026" name="Picture 2" descr="Image result for anesthesia cp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76091"/>
            <a:ext cx="8654327" cy="450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9310" y="6044277"/>
            <a:ext cx="9611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/>
              <a:t>Burns ML, Mathis MR, Vandervest J, Tan X, Lu B, Colquhoun DA, Shah N, Kheterpal S, Saager L: Classification of Current Procedural Terminology Codes from Electronic Health Record Data Using Machine Learning. Anesthesiology 2020; 132:738–49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03887"/>
      </p:ext>
    </p:extLst>
  </p:cSld>
  <p:clrMapOvr>
    <a:masterClrMapping/>
  </p:clrMapOvr>
  <p:transition spd="med" advTm="29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79531" y="1066800"/>
            <a:ext cx="11284061" cy="5531415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/>
              <a:t>Goal: </a:t>
            </a:r>
            <a:r>
              <a:rPr lang="en-US" sz="3200" dirty="0"/>
              <a:t>Improve </a:t>
            </a:r>
            <a:r>
              <a:rPr lang="en-US" sz="3200" dirty="0" smtClean="0"/>
              <a:t>anesthesia billing tasks </a:t>
            </a:r>
            <a:r>
              <a:rPr lang="en-US" sz="3200" dirty="0"/>
              <a:t>dependent on </a:t>
            </a:r>
            <a:r>
              <a:rPr lang="en-US" sz="3200" b="1" i="1" dirty="0">
                <a:solidFill>
                  <a:srgbClr val="FF0000"/>
                </a:solidFill>
              </a:rPr>
              <a:t>timely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i="1" dirty="0">
                <a:solidFill>
                  <a:srgbClr val="FF0000"/>
                </a:solidFill>
              </a:rPr>
              <a:t>classification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of CPT codes </a:t>
            </a:r>
            <a:endParaRPr lang="en-US" sz="32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200" dirty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/>
              <a:t>Anesthesiology procedure billing expensive &amp; time-consuming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>
                <a:sym typeface="Wingdings" panose="05000000000000000000" pitchFamily="2" charset="2"/>
              </a:rPr>
              <a:t>Largely dependent on reading free-text within anesthesia records</a:t>
            </a:r>
            <a:endParaRPr lang="en-US" sz="2800" dirty="0">
              <a:sym typeface="Wingdings" panose="05000000000000000000" pitchFamily="2" charset="2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</a:pPr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 fontScale="625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6450" b="1" dirty="0"/>
              <a:t>ML/AI Example</a:t>
            </a:r>
            <a:r>
              <a:rPr lang="en-US" sz="6450" dirty="0"/>
              <a:t>: Anesthesia CPT Classification</a:t>
            </a:r>
            <a:endParaRPr lang="en-US" sz="6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608746"/>
      </p:ext>
    </p:extLst>
  </p:cSld>
  <p:clrMapOvr>
    <a:masterClrMapping/>
  </p:clrMapOvr>
  <p:transition spd="med" advTm="329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99853" y="1706895"/>
            <a:ext cx="1148165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lnSpc>
                <a:spcPct val="120000"/>
              </a:lnSpc>
            </a:pPr>
            <a:endParaRPr lang="en-US" sz="2800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2148840"/>
            <a:ext cx="11284061" cy="437317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 fontScale="625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6450" b="1" dirty="0"/>
              <a:t>ML/AI Example</a:t>
            </a:r>
            <a:r>
              <a:rPr lang="en-US" sz="6450" dirty="0"/>
              <a:t>: Anesthesia CPT Classification</a:t>
            </a:r>
            <a:endParaRPr lang="en-US" sz="6600" dirty="0"/>
          </a:p>
        </p:txBody>
      </p:sp>
      <p:pic>
        <p:nvPicPr>
          <p:cNvPr id="6" name="Content Placeholder 3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52670"/>
            <a:ext cx="8051800" cy="46719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1032443"/>
            <a:ext cx="4120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0" dirty="0" smtClean="0">
                <a:solidFill>
                  <a:srgbClr val="FF0000"/>
                </a:solidFill>
              </a:rPr>
              <a:t>Death by </a:t>
            </a:r>
            <a:r>
              <a:rPr lang="en-US" sz="2800" b="1" kern="0" dirty="0" err="1" smtClean="0">
                <a:solidFill>
                  <a:srgbClr val="FF0000"/>
                </a:solidFill>
              </a:rPr>
              <a:t>mis</a:t>
            </a:r>
            <a:r>
              <a:rPr lang="en-US" sz="2800" b="1" kern="0" dirty="0" smtClean="0">
                <a:solidFill>
                  <a:srgbClr val="FF0000"/>
                </a:solidFill>
              </a:rPr>
              <a:t>-spelling: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15215"/>
      </p:ext>
    </p:extLst>
  </p:cSld>
  <p:clrMapOvr>
    <a:masterClrMapping/>
  </p:clrMapOvr>
  <p:transition spd="med" advTm="24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99853" y="1706895"/>
            <a:ext cx="1148165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lnSpc>
                <a:spcPct val="120000"/>
              </a:lnSpc>
            </a:pPr>
            <a:endParaRPr lang="en-US" sz="2800" b="1" i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79531" y="1219200"/>
            <a:ext cx="11284061" cy="5379015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 smtClean="0"/>
              <a:t>Dataset</a:t>
            </a:r>
            <a:r>
              <a:rPr lang="en-US" sz="3200" b="1" dirty="0"/>
              <a:t>: </a:t>
            </a:r>
            <a:r>
              <a:rPr lang="en-US" sz="3200" dirty="0" smtClean="0"/>
              <a:t>Info commonly </a:t>
            </a:r>
            <a:r>
              <a:rPr lang="en-US" sz="3200" dirty="0"/>
              <a:t>available </a:t>
            </a:r>
            <a:r>
              <a:rPr lang="en-US" sz="3200" dirty="0" smtClean="0"/>
              <a:t>at end </a:t>
            </a:r>
            <a:r>
              <a:rPr lang="en-US" sz="3200" dirty="0"/>
              <a:t>of surgery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3048000"/>
            <a:ext cx="4693975" cy="25135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342900" indent="-342900" defTabSz="41275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Demographics</a:t>
            </a:r>
          </a:p>
          <a:p>
            <a:pPr marL="342900" indent="-342900" defTabSz="41275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Comorbidities</a:t>
            </a:r>
            <a:endParaRPr lang="en-US" sz="3200" dirty="0"/>
          </a:p>
          <a:p>
            <a:pPr marL="342900" indent="-342900" defTabSz="41275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Vitals</a:t>
            </a:r>
          </a:p>
          <a:p>
            <a:pPr marL="342900" indent="-342900" defTabSz="41275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ASA Status</a:t>
            </a:r>
            <a:endParaRPr lang="en-US" sz="32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342900" indent="-342900" defTabSz="41275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Procedure Duration</a:t>
            </a:r>
            <a:endParaRPr lang="en-US" sz="32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6490" y="3211211"/>
            <a:ext cx="3500122" cy="10361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457200" indent="-457200" algn="ctr" defTabSz="41275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Procedure text</a:t>
            </a:r>
          </a:p>
          <a:p>
            <a:pPr marL="457200" indent="-457200" algn="ctr" defTabSz="41275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0749" y="2382820"/>
            <a:ext cx="2209800" cy="543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Structured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34399" y="2382819"/>
            <a:ext cx="2743200" cy="543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</a:rPr>
              <a:t>Uns</a:t>
            </a:r>
            <a:r>
              <a:rPr lang="en-US" sz="3200" b="1" dirty="0">
                <a:solidFill>
                  <a:srgbClr val="FF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tructured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512" y="4046007"/>
            <a:ext cx="1202935" cy="137284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 fontScale="625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6450" b="1" dirty="0"/>
              <a:t>ML/AI Example</a:t>
            </a:r>
            <a:r>
              <a:rPr lang="en-US" sz="6450" dirty="0"/>
              <a:t>: Anesthesia CPT Classification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8539406" y="4197687"/>
            <a:ext cx="32382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Natural Language Processing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20883"/>
      </p:ext>
    </p:extLst>
  </p:cSld>
  <p:clrMapOvr>
    <a:masterClrMapping/>
  </p:clrMapOvr>
  <p:transition spd="med" advTm="37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381000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Overview</a:t>
            </a:r>
            <a:endParaRPr lang="en-US" sz="40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1371600"/>
            <a:ext cx="11284061" cy="515041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dirty="0"/>
              <a:t>Set the stage for clinician conversations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dirty="0" smtClean="0"/>
              <a:t>Near-future </a:t>
            </a:r>
            <a:r>
              <a:rPr lang="en-US" sz="4000" b="1" i="1" dirty="0">
                <a:solidFill>
                  <a:srgbClr val="FF0000"/>
                </a:solidFill>
              </a:rPr>
              <a:t>examples of ML/AI </a:t>
            </a:r>
            <a:r>
              <a:rPr lang="en-US" sz="4000" dirty="0"/>
              <a:t>that </a:t>
            </a:r>
            <a:r>
              <a:rPr lang="en-US" sz="4000" dirty="0">
                <a:solidFill>
                  <a:schemeClr val="tx1"/>
                </a:solidFill>
              </a:rPr>
              <a:t>anesthesiologists might conceivably use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b="1" i="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dirty="0"/>
              <a:t>ML/AI </a:t>
            </a:r>
            <a:r>
              <a:rPr lang="en-US" sz="4000" b="1" i="1" dirty="0">
                <a:solidFill>
                  <a:srgbClr val="FF0000"/>
                </a:solidFill>
              </a:rPr>
              <a:t>logistical, social, and ethical </a:t>
            </a:r>
            <a:r>
              <a:rPr lang="en-US" sz="4000" dirty="0"/>
              <a:t>dilemmas &amp; </a:t>
            </a:r>
            <a:r>
              <a:rPr lang="en-US" sz="4000" dirty="0" smtClean="0"/>
              <a:t>what to do about them</a:t>
            </a:r>
            <a:endParaRPr lang="en-US" sz="40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2591326"/>
      </p:ext>
    </p:extLst>
  </p:cSld>
  <p:clrMapOvr>
    <a:masterClrMapping/>
  </p:clrMapOvr>
  <p:transition spd="med" advTm="105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857896" y="1219200"/>
            <a:ext cx="10476207" cy="4876800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/>
              <a:t>In an </a:t>
            </a:r>
            <a:r>
              <a:rPr lang="en-US" sz="3200" u="sng" dirty="0"/>
              <a:t>external dataset </a:t>
            </a:r>
            <a:r>
              <a:rPr lang="en-US" sz="3200" dirty="0"/>
              <a:t>(hospital unseen by ML algorithm), classification accuracy for </a:t>
            </a:r>
            <a:r>
              <a:rPr lang="en-US" sz="3200" i="1" dirty="0"/>
              <a:t>very high confidence cases  </a:t>
            </a:r>
            <a:r>
              <a:rPr lang="en-US" sz="3200" dirty="0"/>
              <a:t>was </a:t>
            </a:r>
            <a:r>
              <a:rPr lang="en-US" sz="3200" b="1" i="1" dirty="0">
                <a:solidFill>
                  <a:srgbClr val="FF0000"/>
                </a:solidFill>
              </a:rPr>
              <a:t>95-97%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4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u="sng" dirty="0" smtClean="0"/>
              <a:t>Median CPT </a:t>
            </a:r>
            <a:r>
              <a:rPr lang="en-US" sz="3200" u="sng" dirty="0"/>
              <a:t>processing times</a:t>
            </a:r>
            <a:r>
              <a:rPr lang="en-US" sz="3200" dirty="0"/>
              <a:t>: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Billing specialist: </a:t>
            </a:r>
            <a:r>
              <a:rPr lang="en-US" sz="3200" b="1" dirty="0" smtClean="0">
                <a:solidFill>
                  <a:srgbClr val="FF0000"/>
                </a:solidFill>
              </a:rPr>
              <a:t>33 </a:t>
            </a:r>
            <a:r>
              <a:rPr lang="en-US" sz="3200" b="1" dirty="0">
                <a:solidFill>
                  <a:srgbClr val="FF0000"/>
                </a:solidFill>
              </a:rPr>
              <a:t>days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ML </a:t>
            </a:r>
            <a:r>
              <a:rPr lang="en-US" sz="3200" dirty="0" smtClean="0"/>
              <a:t>algorithm (for the CPT portion): </a:t>
            </a:r>
            <a:r>
              <a:rPr lang="en-US" sz="3200" b="1" i="1" dirty="0">
                <a:solidFill>
                  <a:srgbClr val="FF0000"/>
                </a:solidFill>
              </a:rPr>
              <a:t>1.09 seconds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2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 smtClean="0"/>
              <a:t>Time to revisit a ML implementation strategy… </a:t>
            </a:r>
            <a:endParaRPr lang="en-US" sz="3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 fontScale="625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6450" b="1" dirty="0"/>
              <a:t>ML/AI Example</a:t>
            </a:r>
            <a:r>
              <a:rPr lang="en-US" sz="6450" dirty="0"/>
              <a:t>: Anesthesia CPT Classification</a:t>
            </a:r>
            <a:endParaRPr lang="en-US" sz="6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7632981"/>
      </p:ext>
    </p:extLst>
  </p:cSld>
  <p:clrMapOvr>
    <a:masterClrMapping/>
  </p:clrMapOvr>
  <p:transition spd="med" advTm="75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1089383"/>
            <a:ext cx="11457611" cy="5159017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i="1" dirty="0">
                <a:solidFill>
                  <a:schemeClr val="tx1"/>
                </a:solidFill>
              </a:rPr>
              <a:t>Not:</a:t>
            </a: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400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750" y="1658847"/>
            <a:ext cx="8572500" cy="1747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1034" y="3768559"/>
            <a:ext cx="6117432" cy="174783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518825" y="3768559"/>
            <a:ext cx="7153275" cy="1751564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542099" y="3733800"/>
            <a:ext cx="7135301" cy="1773898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494864" y="367364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i="1" dirty="0" smtClean="0"/>
              <a:t>…revisiting a ML implementation strategy:</a:t>
            </a:r>
            <a:endParaRPr lang="en-US" sz="4000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45325"/>
      </p:ext>
    </p:extLst>
  </p:cSld>
  <p:clrMapOvr>
    <a:masterClrMapping/>
  </p:clrMapOvr>
  <p:transition spd="med" advTm="24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61246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Role of humans vs. machine learners…</a:t>
            </a:r>
            <a:endParaRPr lang="en-US" sz="4000" dirty="0"/>
          </a:p>
        </p:txBody>
      </p:sp>
      <p:pic>
        <p:nvPicPr>
          <p:cNvPr id="1028" name="Picture 4" descr="Percentage case inclusion as a function of confidence parameter. This graph shows the percentage of cases included for model current procedural terminology (CPT) classification (y axis) for a given cutoff of confidence parameter (x axis) for the support vector machine model. The Train/Test and Holdout data set accuracies are plotted. High (≥ 1.6), Medium (1.6 &gt; confidence parameter ≥ 1.2), and Low (&lt; 1.2) areas are labeled above the figure. Confidence parameter is a derived measure of relative probability between best-fit and second best-fit CPT classification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23" y="1066800"/>
            <a:ext cx="5811188" cy="395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ccuracy of current procedural terminology (CPT) code assignment as a function of confidence parameter. This graph shows the percentage accuracy of model CPT classification (y axis) for a given cutoff of confidence parameter (x axis) for the support vector machine model. The Train/Test and Holdout data set accuracies are plotted for both the first assigned CPT code (top 1 CPT code) and top three assigned CPT codes (top 3 CPT codes). High (≥ 1.6), Medium (1.6 &gt; confidence parameter ≥ 1.2), and Low (&lt; 1.2) areas are labeled above the figure. Confidence parameter is a derived measure of relative probability between best-fit and second-best-fit CPT classifications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5818318" cy="395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5375382"/>
            <a:ext cx="1009650" cy="1098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5603" y="1638301"/>
            <a:ext cx="1009650" cy="1098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600" y="5334000"/>
            <a:ext cx="1162050" cy="118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7545" y="3240402"/>
            <a:ext cx="1162050" cy="1181100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 rot="5400000">
            <a:off x="2043533" y="3017200"/>
            <a:ext cx="446832" cy="4152902"/>
          </a:xfrm>
          <a:prstGeom prst="rightBrace">
            <a:avLst>
              <a:gd name="adj1" fmla="val 8333"/>
              <a:gd name="adj2" fmla="val 50734"/>
            </a:avLst>
          </a:prstGeom>
          <a:ln w="444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fontAlgn="auto" latinLnBrk="1" hangingPunct="0">
              <a:spcBef>
                <a:spcPts val="0"/>
              </a:spcBef>
              <a:spcAft>
                <a:spcPts val="0"/>
              </a:spcAft>
            </a:pPr>
            <a:endParaRPr lang="en-US" sz="900"/>
          </a:p>
        </p:txBody>
      </p:sp>
      <p:sp>
        <p:nvSpPr>
          <p:cNvPr id="13" name="Right Brace 12"/>
          <p:cNvSpPr/>
          <p:nvPr/>
        </p:nvSpPr>
        <p:spPr>
          <a:xfrm rot="5400000">
            <a:off x="4691484" y="4598351"/>
            <a:ext cx="446832" cy="990600"/>
          </a:xfrm>
          <a:prstGeom prst="rightBrace">
            <a:avLst>
              <a:gd name="adj1" fmla="val 8333"/>
              <a:gd name="adj2" fmla="val 50734"/>
            </a:avLst>
          </a:prstGeom>
          <a:ln w="444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fontAlgn="auto" latinLnBrk="1" hangingPunct="0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 rot="10800000">
            <a:off x="9906000" y="1371600"/>
            <a:ext cx="446832" cy="1365036"/>
          </a:xfrm>
          <a:prstGeom prst="rightBrace">
            <a:avLst>
              <a:gd name="adj1" fmla="val 8333"/>
              <a:gd name="adj2" fmla="val 50734"/>
            </a:avLst>
          </a:prstGeom>
          <a:ln w="444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fontAlgn="auto" latinLnBrk="1" hangingPunct="0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15" name="Right Brace 14"/>
          <p:cNvSpPr/>
          <p:nvPr/>
        </p:nvSpPr>
        <p:spPr>
          <a:xfrm rot="10800000">
            <a:off x="9888236" y="2736636"/>
            <a:ext cx="446832" cy="1835364"/>
          </a:xfrm>
          <a:prstGeom prst="rightBrace">
            <a:avLst>
              <a:gd name="adj1" fmla="val 8333"/>
              <a:gd name="adj2" fmla="val 50734"/>
            </a:avLst>
          </a:prstGeom>
          <a:ln w="444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fontAlgn="auto" latinLnBrk="1" hangingPunct="0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424071"/>
      </p:ext>
    </p:extLst>
  </p:cSld>
  <p:clrMapOvr>
    <a:masterClrMapping/>
  </p:clrMapOvr>
  <p:transition spd="med" advTm="154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99853" y="1706895"/>
            <a:ext cx="1148165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>
              <a:lnSpc>
                <a:spcPct val="120000"/>
              </a:lnSpc>
            </a:pPr>
            <a:endParaRPr lang="en-US" sz="2800" b="1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2148840"/>
            <a:ext cx="11284061" cy="437317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00" dirty="0"/>
          </a:p>
        </p:txBody>
      </p:sp>
      <p:pic>
        <p:nvPicPr>
          <p:cNvPr id="2050" name="Picture 2" descr="Image result for propofol vi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233" y="1248760"/>
            <a:ext cx="3442497" cy="344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31" y="2058741"/>
            <a:ext cx="6318422" cy="2567681"/>
          </a:xfrm>
          <a:prstGeom prst="rect">
            <a:avLst/>
          </a:prstGeom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124" y="2808947"/>
            <a:ext cx="3237386" cy="323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 fontScale="925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ML/AI example: </a:t>
            </a:r>
            <a:r>
              <a:rPr lang="en-US" sz="4000" dirty="0" smtClean="0"/>
              <a:t>Post-induction hypotension prediction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368428" y="5968123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/>
              <a:t>Kendale S, Kulkarni P, Rosenberg AD, Wang J: Supervised Machine-learning Predictive Analytics for Prediction of </a:t>
            </a:r>
            <a:r>
              <a:rPr lang="en-US" sz="1200" dirty="0" err="1"/>
              <a:t>Postinduction</a:t>
            </a:r>
            <a:r>
              <a:rPr lang="en-US" sz="1200" dirty="0"/>
              <a:t> Hypotension. Anesthesiology 2018; 129:675–88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53343"/>
      </p:ext>
    </p:extLst>
  </p:cSld>
  <p:clrMapOvr>
    <a:masterClrMapping/>
  </p:clrMapOvr>
  <p:transition spd="med" advTm="28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79531" y="1143000"/>
            <a:ext cx="11501979" cy="5455215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/>
              <a:t>Goal: </a:t>
            </a:r>
            <a:r>
              <a:rPr lang="en-US" sz="3200" dirty="0"/>
              <a:t>Use </a:t>
            </a:r>
            <a:r>
              <a:rPr lang="en-US" sz="3200" dirty="0" smtClean="0"/>
              <a:t>data </a:t>
            </a:r>
            <a:r>
              <a:rPr lang="en-US" sz="3200" dirty="0"/>
              <a:t>available </a:t>
            </a:r>
            <a:r>
              <a:rPr lang="en-US" sz="3200" b="1" i="1" dirty="0">
                <a:solidFill>
                  <a:srgbClr val="FF0000"/>
                </a:solidFill>
              </a:rPr>
              <a:t>prior to induction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to predict likelihood </a:t>
            </a:r>
            <a:r>
              <a:rPr lang="en-US" sz="3200" dirty="0" smtClean="0"/>
              <a:t>of post-induction hypotension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2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/>
              <a:t>Dataset: </a:t>
            </a:r>
            <a:r>
              <a:rPr lang="en-US" sz="3200" dirty="0"/>
              <a:t>NYU surgical patients &gt;12 years old</a:t>
            </a:r>
            <a:endParaRPr lang="en-US" sz="3200" b="1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774656" y="4540830"/>
            <a:ext cx="3394606" cy="1774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342900" indent="-342900" defTabSz="41275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Demographics</a:t>
            </a:r>
          </a:p>
          <a:p>
            <a:pPr marL="342900" indent="-342900" defTabSz="41275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Comorbidities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Home Meds</a:t>
            </a:r>
          </a:p>
          <a:p>
            <a:pPr defTabSz="412750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752600" y="3361786"/>
            <a:ext cx="2687541" cy="9130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Medical History</a:t>
            </a:r>
          </a:p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1" dirty="0"/>
              <a:t>Data</a:t>
            </a:r>
            <a:endParaRPr lang="en-US" sz="2800" b="1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599" y="3325733"/>
            <a:ext cx="2587153" cy="9130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Perioperative Data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64387" y="4556415"/>
            <a:ext cx="4725802" cy="13439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ASA Status</a:t>
            </a:r>
          </a:p>
          <a:p>
            <a:pPr marL="342900" indent="-342900" defTabSz="41275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Intraoperative Meds</a:t>
            </a:r>
          </a:p>
          <a:p>
            <a:pPr marL="342900" indent="-342900" defTabSz="41275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Intraoperative Physiologic</a:t>
            </a:r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188" y="3232027"/>
            <a:ext cx="1172588" cy="11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 result for medical history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01" y="3347608"/>
            <a:ext cx="963132" cy="104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 fontScale="925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ML/AI example: </a:t>
            </a:r>
            <a:r>
              <a:rPr lang="en-US" sz="4000" dirty="0" smtClean="0"/>
              <a:t>Post-induction hypotension prediction</a:t>
            </a:r>
            <a:endParaRPr lang="en-US" sz="4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109172"/>
      </p:ext>
    </p:extLst>
  </p:cSld>
  <p:clrMapOvr>
    <a:masterClrMapping/>
  </p:clrMapOvr>
  <p:transition spd="med" advTm="49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4" grpId="0"/>
      <p:bldP spid="17" grpId="0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79531" y="1219200"/>
            <a:ext cx="11304383" cy="5448301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dirty="0"/>
              <a:t>In a </a:t>
            </a:r>
            <a:r>
              <a:rPr lang="en-US" sz="3200" u="sng" dirty="0"/>
              <a:t>test dataset</a:t>
            </a:r>
            <a:r>
              <a:rPr lang="en-US" sz="3200" dirty="0"/>
              <a:t>, the </a:t>
            </a:r>
            <a:r>
              <a:rPr lang="en-US" sz="3200" dirty="0" smtClean="0"/>
              <a:t>best prediction </a:t>
            </a:r>
            <a:r>
              <a:rPr lang="en-US" sz="3200" dirty="0"/>
              <a:t>model yielded </a:t>
            </a:r>
            <a:r>
              <a:rPr lang="en-US" sz="3200" dirty="0" smtClean="0"/>
              <a:t>modest </a:t>
            </a:r>
            <a:r>
              <a:rPr lang="en-US" sz="3200" dirty="0"/>
              <a:t>performance 10 minutes prior to induction:</a:t>
            </a:r>
          </a:p>
          <a:p>
            <a:pPr lvl="3">
              <a:lnSpc>
                <a:spcPct val="110000"/>
              </a:lnSpc>
              <a:spcBef>
                <a:spcPts val="0"/>
              </a:spcBef>
            </a:pPr>
            <a:endParaRPr lang="en-US" sz="1200" dirty="0" smtClean="0"/>
          </a:p>
          <a:p>
            <a:pPr marL="1270000" lvl="2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b="1" dirty="0" smtClean="0">
                <a:solidFill>
                  <a:srgbClr val="FF0000"/>
                </a:solidFill>
              </a:rPr>
              <a:t>	AUC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</a:rPr>
              <a:t>0.74 </a:t>
            </a:r>
            <a:r>
              <a:rPr lang="en-US" sz="3000" dirty="0" smtClean="0">
                <a:solidFill>
                  <a:schemeClr val="tx1"/>
                </a:solidFill>
              </a:rPr>
              <a:t>(95% CI 0.72-0.77)</a:t>
            </a:r>
          </a:p>
          <a:p>
            <a:pPr marL="1270000" lvl="2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dirty="0" smtClean="0"/>
              <a:t>…so what do we do with this information?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 fontScale="925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ML/AI example: </a:t>
            </a:r>
            <a:r>
              <a:rPr lang="en-US" sz="4000" dirty="0" smtClean="0"/>
              <a:t>Post-induction hypotension prediction</a:t>
            </a:r>
            <a:endParaRPr lang="en-US" sz="4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520831"/>
      </p:ext>
    </p:extLst>
  </p:cSld>
  <p:clrMapOvr>
    <a:masterClrMapping/>
  </p:clrMapOvr>
  <p:transition spd="med" advTm="30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424" y="1752600"/>
            <a:ext cx="9995870" cy="41241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 rot="1943995">
            <a:off x="585728" y="1894767"/>
            <a:ext cx="4288372" cy="2279073"/>
          </a:xfrm>
          <a:prstGeom prst="ellipse">
            <a:avLst/>
          </a:prstGeom>
          <a:noFill/>
          <a:ln w="63500" cap="flat">
            <a:solidFill>
              <a:srgbClr val="FF00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endParaRPr lang="en-US" sz="25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Quantifying Clinical Judgment</a:t>
            </a:r>
            <a:endParaRPr lang="en-US" sz="4000" dirty="0"/>
          </a:p>
        </p:txBody>
      </p:sp>
      <p:sp>
        <p:nvSpPr>
          <p:cNvPr id="9" name="Oval 8"/>
          <p:cNvSpPr/>
          <p:nvPr/>
        </p:nvSpPr>
        <p:spPr>
          <a:xfrm rot="1943995">
            <a:off x="3893023" y="1787553"/>
            <a:ext cx="4288372" cy="2279073"/>
          </a:xfrm>
          <a:prstGeom prst="ellipse">
            <a:avLst/>
          </a:prstGeom>
          <a:noFill/>
          <a:ln w="63500" cap="flat">
            <a:solidFill>
              <a:srgbClr val="FF00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endParaRPr lang="en-US" sz="25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7125732"/>
      </p:ext>
    </p:extLst>
  </p:cSld>
  <p:clrMapOvr>
    <a:masterClrMapping/>
  </p:clrMapOvr>
  <p:transition spd="med" advTm="624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857896" y="1427804"/>
            <a:ext cx="10469907" cy="2503715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74yo male with carotid disease, severe pulmonary disease, chronic kidney disease 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colectomy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b="1" i="1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06" y="3424448"/>
            <a:ext cx="4990941" cy="202821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954487" y="4973447"/>
            <a:ext cx="5199157" cy="1124042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 smtClean="0"/>
              <a:t>Post-induction </a:t>
            </a:r>
            <a:r>
              <a:rPr lang="en-US" sz="3200" dirty="0"/>
              <a:t>Hypotension probability: </a:t>
            </a:r>
            <a:r>
              <a:rPr lang="en-US" sz="3200" b="1" i="1" dirty="0">
                <a:solidFill>
                  <a:srgbClr val="FF0000"/>
                </a:solidFill>
              </a:rPr>
              <a:t>98%</a:t>
            </a:r>
          </a:p>
        </p:txBody>
      </p:sp>
      <p:sp>
        <p:nvSpPr>
          <p:cNvPr id="6" name="Right Brace 5"/>
          <p:cNvSpPr/>
          <p:nvPr/>
        </p:nvSpPr>
        <p:spPr>
          <a:xfrm rot="5400000">
            <a:off x="6136476" y="-1335878"/>
            <a:ext cx="604847" cy="8458203"/>
          </a:xfrm>
          <a:prstGeom prst="rightBrace">
            <a:avLst>
              <a:gd name="adj1" fmla="val 8333"/>
              <a:gd name="adj2" fmla="val 30958"/>
            </a:avLst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fontAlgn="auto" latinLnBrk="1" hangingPunct="0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54487" y="3287954"/>
            <a:ext cx="4942115" cy="740212"/>
          </a:xfrm>
          <a:prstGeom prst="rect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ML Prediction algorithm</a:t>
            </a:r>
            <a:endParaRPr lang="en-US" sz="32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8103482" y="4028166"/>
            <a:ext cx="0" cy="848634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Quantifying Clinical Judgment</a:t>
            </a:r>
            <a:endParaRPr lang="en-US" sz="4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988657"/>
      </p:ext>
    </p:extLst>
  </p:cSld>
  <p:clrMapOvr>
    <a:masterClrMapping/>
  </p:clrMapOvr>
  <p:transition spd="med" advTm="421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Quantifying Clinical Judgment</a:t>
            </a:r>
            <a:endParaRPr lang="en-US" sz="4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914400" y="1218595"/>
            <a:ext cx="10469907" cy="2503715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74yo male with carotid disease, severe pulmonary disease, chronic kidney disease 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colectomy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 smtClean="0"/>
              <a:t>Post-induction </a:t>
            </a:r>
            <a:r>
              <a:rPr lang="en-US" sz="3200" dirty="0"/>
              <a:t>Hypotension probability: </a:t>
            </a:r>
            <a:r>
              <a:rPr lang="en-US" sz="3200" b="1" i="1" dirty="0">
                <a:solidFill>
                  <a:srgbClr val="FF0000"/>
                </a:solidFill>
              </a:rPr>
              <a:t>98%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b="1" i="1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76337"/>
      </p:ext>
    </p:extLst>
  </p:cSld>
  <p:clrMapOvr>
    <a:masterClrMapping/>
  </p:clrMapOvr>
  <p:transition spd="med" advTm="242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71790" y="3258860"/>
          <a:ext cx="2569308" cy="25916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9308">
                  <a:extLst>
                    <a:ext uri="{9D8B030D-6E8A-4147-A177-3AD203B41FA5}">
                      <a16:colId xmlns:a16="http://schemas.microsoft.com/office/drawing/2014/main" val="2045792258"/>
                    </a:ext>
                  </a:extLst>
                </a:gridCol>
              </a:tblGrid>
              <a:tr h="74428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Action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021478"/>
                  </a:ext>
                </a:extLst>
              </a:tr>
              <a:tr h="57694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Do Nothing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289150"/>
                  </a:ext>
                </a:extLst>
              </a:tr>
              <a:tr h="63521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Fluid</a:t>
                      </a:r>
                      <a:r>
                        <a:rPr lang="en-US" sz="2400" b="1" baseline="0" dirty="0" smtClean="0"/>
                        <a:t> Bolus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498956"/>
                  </a:ext>
                </a:extLst>
              </a:tr>
              <a:tr h="63521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Vasopressor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682128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841098" y="4003698"/>
          <a:ext cx="7383672" cy="18419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9414">
                  <a:extLst>
                    <a:ext uri="{9D8B030D-6E8A-4147-A177-3AD203B41FA5}">
                      <a16:colId xmlns:a16="http://schemas.microsoft.com/office/drawing/2014/main" val="2711433042"/>
                    </a:ext>
                  </a:extLst>
                </a:gridCol>
                <a:gridCol w="2764972">
                  <a:extLst>
                    <a:ext uri="{9D8B030D-6E8A-4147-A177-3AD203B41FA5}">
                      <a16:colId xmlns:a16="http://schemas.microsoft.com/office/drawing/2014/main" val="1063043033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404113838"/>
                    </a:ext>
                  </a:extLst>
                </a:gridCol>
              </a:tblGrid>
              <a:tr h="573724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1%</a:t>
                      </a:r>
                      <a:endParaRPr lang="en-US" sz="23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3395805627"/>
                  </a:ext>
                </a:extLst>
              </a:tr>
              <a:tr h="631372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0.5%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20%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2555218806"/>
                  </a:ext>
                </a:extLst>
              </a:tr>
              <a:tr h="636815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0.5%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20%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40854355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841098" y="3258860"/>
          <a:ext cx="7383672" cy="744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0300">
                  <a:extLst>
                    <a:ext uri="{9D8B030D-6E8A-4147-A177-3AD203B41FA5}">
                      <a16:colId xmlns:a16="http://schemas.microsoft.com/office/drawing/2014/main" val="32875164"/>
                    </a:ext>
                  </a:extLst>
                </a:gridCol>
                <a:gridCol w="2754086">
                  <a:extLst>
                    <a:ext uri="{9D8B030D-6E8A-4147-A177-3AD203B41FA5}">
                      <a16:colId xmlns:a16="http://schemas.microsoft.com/office/drawing/2014/main" val="3934233521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88111613"/>
                    </a:ext>
                  </a:extLst>
                </a:gridCol>
              </a:tblGrid>
              <a:tr h="744838"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 Stroke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</a:t>
                      </a:r>
                      <a:r>
                        <a:rPr lang="en-US" sz="2300" b="1" baseline="0" dirty="0" smtClean="0"/>
                        <a:t> </a:t>
                      </a:r>
                    </a:p>
                    <a:p>
                      <a:r>
                        <a:rPr lang="en-US" sz="2300" b="1" dirty="0" err="1" smtClean="0"/>
                        <a:t>Pulm</a:t>
                      </a:r>
                      <a:r>
                        <a:rPr lang="en-US" sz="2300" b="1" dirty="0" smtClean="0"/>
                        <a:t> Complication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</a:t>
                      </a:r>
                      <a:r>
                        <a:rPr lang="en-US" sz="2300" b="1" baseline="0" dirty="0" smtClean="0"/>
                        <a:t> </a:t>
                      </a:r>
                    </a:p>
                    <a:p>
                      <a:r>
                        <a:rPr lang="en-US" sz="2300" b="1" baseline="0" dirty="0" smtClean="0"/>
                        <a:t>AKI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071571"/>
                  </a:ext>
                </a:extLst>
              </a:tr>
            </a:tbl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Quantifying Clinical Judgment</a:t>
            </a:r>
            <a:endParaRPr lang="en-US" sz="4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914400" y="1218595"/>
            <a:ext cx="10469907" cy="2503715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74yo </a:t>
            </a:r>
            <a:r>
              <a:rPr lang="en-US" sz="3200" dirty="0" smtClean="0"/>
              <a:t>male </a:t>
            </a:r>
            <a:r>
              <a:rPr lang="en-US" sz="3200" dirty="0"/>
              <a:t>with carotid </a:t>
            </a:r>
            <a:r>
              <a:rPr lang="en-US" sz="3200" dirty="0" smtClean="0"/>
              <a:t>disease, </a:t>
            </a:r>
            <a:r>
              <a:rPr lang="en-US" sz="3200" dirty="0"/>
              <a:t>severe </a:t>
            </a:r>
            <a:r>
              <a:rPr lang="en-US" sz="3200" dirty="0" smtClean="0"/>
              <a:t>pulmonary disease, chronic kidney disease </a:t>
            </a:r>
            <a:r>
              <a:rPr lang="en-US" sz="3200" dirty="0" smtClean="0">
                <a:sym typeface="Wingdings" panose="05000000000000000000" pitchFamily="2" charset="2"/>
              </a:rPr>
              <a:t></a:t>
            </a:r>
            <a:r>
              <a:rPr lang="en-US" sz="3200" dirty="0" smtClean="0"/>
              <a:t> </a:t>
            </a:r>
            <a:r>
              <a:rPr lang="en-US" sz="3200" dirty="0"/>
              <a:t>colectomy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 smtClean="0"/>
              <a:t>Post-induction </a:t>
            </a:r>
            <a:r>
              <a:rPr lang="en-US" sz="3200" dirty="0"/>
              <a:t>Hypotension probability: </a:t>
            </a:r>
            <a:r>
              <a:rPr lang="en-US" sz="3200" b="1" i="1" dirty="0">
                <a:solidFill>
                  <a:srgbClr val="FF0000"/>
                </a:solidFill>
              </a:rPr>
              <a:t>98%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b="1" i="1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2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152400" y="4554692"/>
            <a:ext cx="10363200" cy="15723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86253"/>
      </p:ext>
    </p:extLst>
  </p:cSld>
  <p:clrMapOvr>
    <a:masterClrMapping/>
  </p:clrMapOvr>
  <p:transition spd="med" advTm="19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381000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Overview</a:t>
            </a:r>
            <a:endParaRPr lang="en-US" sz="40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1371600"/>
            <a:ext cx="11284061" cy="515041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b="1" dirty="0" smtClean="0"/>
              <a:t>Set the stage for clinician conversations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</a:rPr>
              <a:t>Near-future </a:t>
            </a:r>
            <a:r>
              <a:rPr lang="en-US" sz="4000" b="1" i="1" dirty="0">
                <a:solidFill>
                  <a:schemeClr val="bg1">
                    <a:lumMod val="65000"/>
                  </a:schemeClr>
                </a:solidFill>
              </a:rPr>
              <a:t>examples of ML/AI </a:t>
            </a: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that anesthesiologists might conceivably use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b="1" i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ML/AI </a:t>
            </a:r>
            <a:r>
              <a:rPr lang="en-US" sz="4000" b="1" i="1" dirty="0">
                <a:solidFill>
                  <a:schemeClr val="bg1">
                    <a:lumMod val="65000"/>
                  </a:schemeClr>
                </a:solidFill>
              </a:rPr>
              <a:t>logistical, social, and ethical </a:t>
            </a: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dilemmas &amp; what to do about them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71604"/>
      </p:ext>
    </p:extLst>
  </p:cSld>
  <p:clrMapOvr>
    <a:masterClrMapping/>
  </p:clrMapOvr>
  <p:transition spd="med" advTm="25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71790" y="3258860"/>
          <a:ext cx="2569308" cy="25916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9308">
                  <a:extLst>
                    <a:ext uri="{9D8B030D-6E8A-4147-A177-3AD203B41FA5}">
                      <a16:colId xmlns:a16="http://schemas.microsoft.com/office/drawing/2014/main" val="2045792258"/>
                    </a:ext>
                  </a:extLst>
                </a:gridCol>
              </a:tblGrid>
              <a:tr h="74428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Action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021478"/>
                  </a:ext>
                </a:extLst>
              </a:tr>
              <a:tr h="57694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Do Nothing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289150"/>
                  </a:ext>
                </a:extLst>
              </a:tr>
              <a:tr h="63521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Fluid</a:t>
                      </a:r>
                      <a:r>
                        <a:rPr lang="en-US" sz="2400" b="1" baseline="0" dirty="0" smtClean="0"/>
                        <a:t> Bolus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498956"/>
                  </a:ext>
                </a:extLst>
              </a:tr>
              <a:tr h="63521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Vasopressor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682128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841098" y="4003698"/>
          <a:ext cx="7383672" cy="18419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9414">
                  <a:extLst>
                    <a:ext uri="{9D8B030D-6E8A-4147-A177-3AD203B41FA5}">
                      <a16:colId xmlns:a16="http://schemas.microsoft.com/office/drawing/2014/main" val="2711433042"/>
                    </a:ext>
                  </a:extLst>
                </a:gridCol>
                <a:gridCol w="2764972">
                  <a:extLst>
                    <a:ext uri="{9D8B030D-6E8A-4147-A177-3AD203B41FA5}">
                      <a16:colId xmlns:a16="http://schemas.microsoft.com/office/drawing/2014/main" val="1063043033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404113838"/>
                    </a:ext>
                  </a:extLst>
                </a:gridCol>
              </a:tblGrid>
              <a:tr h="573724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1%</a:t>
                      </a:r>
                      <a:endParaRPr lang="en-US" sz="23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3395805627"/>
                  </a:ext>
                </a:extLst>
              </a:tr>
              <a:tr h="631372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0.5%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20%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2555218806"/>
                  </a:ext>
                </a:extLst>
              </a:tr>
              <a:tr h="636815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0.5%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20%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40854355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841098" y="3258860"/>
          <a:ext cx="7383672" cy="744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0300">
                  <a:extLst>
                    <a:ext uri="{9D8B030D-6E8A-4147-A177-3AD203B41FA5}">
                      <a16:colId xmlns:a16="http://schemas.microsoft.com/office/drawing/2014/main" val="32875164"/>
                    </a:ext>
                  </a:extLst>
                </a:gridCol>
                <a:gridCol w="2754086">
                  <a:extLst>
                    <a:ext uri="{9D8B030D-6E8A-4147-A177-3AD203B41FA5}">
                      <a16:colId xmlns:a16="http://schemas.microsoft.com/office/drawing/2014/main" val="3934233521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88111613"/>
                    </a:ext>
                  </a:extLst>
                </a:gridCol>
              </a:tblGrid>
              <a:tr h="744838"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 Stroke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</a:t>
                      </a:r>
                      <a:r>
                        <a:rPr lang="en-US" sz="2300" b="1" baseline="0" dirty="0" smtClean="0"/>
                        <a:t> </a:t>
                      </a:r>
                    </a:p>
                    <a:p>
                      <a:r>
                        <a:rPr lang="en-US" sz="2300" b="1" dirty="0" err="1" smtClean="0"/>
                        <a:t>Pulm</a:t>
                      </a:r>
                      <a:r>
                        <a:rPr lang="en-US" sz="2300" b="1" dirty="0" smtClean="0"/>
                        <a:t> Complication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</a:t>
                      </a:r>
                      <a:r>
                        <a:rPr lang="en-US" sz="2300" b="1" baseline="0" dirty="0" smtClean="0"/>
                        <a:t> </a:t>
                      </a:r>
                    </a:p>
                    <a:p>
                      <a:r>
                        <a:rPr lang="en-US" sz="2300" b="1" baseline="0" dirty="0" smtClean="0"/>
                        <a:t>AKI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071571"/>
                  </a:ext>
                </a:extLst>
              </a:tr>
            </a:tbl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Quantifying Clinical Judgment</a:t>
            </a:r>
            <a:endParaRPr lang="en-US" sz="4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914400" y="1218595"/>
            <a:ext cx="10469907" cy="2503715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74yo male with carotid disease, severe pulmonary disease, chronic kidney disease 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colectomy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 smtClean="0"/>
              <a:t>Post-induction </a:t>
            </a:r>
            <a:r>
              <a:rPr lang="en-US" sz="3200" dirty="0"/>
              <a:t>Hypotension probability: </a:t>
            </a:r>
            <a:r>
              <a:rPr lang="en-US" sz="3200" b="1" i="1" dirty="0">
                <a:solidFill>
                  <a:srgbClr val="FF0000"/>
                </a:solidFill>
              </a:rPr>
              <a:t>98%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b="1" i="1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2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152400" y="5181600"/>
            <a:ext cx="10363200" cy="9453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39408"/>
      </p:ext>
    </p:extLst>
  </p:cSld>
  <p:clrMapOvr>
    <a:masterClrMapping/>
  </p:clrMapOvr>
  <p:transition spd="med" advTm="278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71790" y="3258860"/>
          <a:ext cx="2569308" cy="25916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9308">
                  <a:extLst>
                    <a:ext uri="{9D8B030D-6E8A-4147-A177-3AD203B41FA5}">
                      <a16:colId xmlns:a16="http://schemas.microsoft.com/office/drawing/2014/main" val="2045792258"/>
                    </a:ext>
                  </a:extLst>
                </a:gridCol>
              </a:tblGrid>
              <a:tr h="74428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Action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021478"/>
                  </a:ext>
                </a:extLst>
              </a:tr>
              <a:tr h="57694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Do Nothing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289150"/>
                  </a:ext>
                </a:extLst>
              </a:tr>
              <a:tr h="63521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Fluid</a:t>
                      </a:r>
                      <a:r>
                        <a:rPr lang="en-US" sz="2400" b="1" baseline="0" dirty="0" smtClean="0"/>
                        <a:t> Bolus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498956"/>
                  </a:ext>
                </a:extLst>
              </a:tr>
              <a:tr h="63521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Vasopressor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682128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841098" y="4003698"/>
          <a:ext cx="7383672" cy="18419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9414">
                  <a:extLst>
                    <a:ext uri="{9D8B030D-6E8A-4147-A177-3AD203B41FA5}">
                      <a16:colId xmlns:a16="http://schemas.microsoft.com/office/drawing/2014/main" val="2711433042"/>
                    </a:ext>
                  </a:extLst>
                </a:gridCol>
                <a:gridCol w="2764972">
                  <a:extLst>
                    <a:ext uri="{9D8B030D-6E8A-4147-A177-3AD203B41FA5}">
                      <a16:colId xmlns:a16="http://schemas.microsoft.com/office/drawing/2014/main" val="1063043033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404113838"/>
                    </a:ext>
                  </a:extLst>
                </a:gridCol>
              </a:tblGrid>
              <a:tr h="573724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1%</a:t>
                      </a:r>
                      <a:endParaRPr lang="en-US" sz="23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3395805627"/>
                  </a:ext>
                </a:extLst>
              </a:tr>
              <a:tr h="631372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0.5%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20%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2555218806"/>
                  </a:ext>
                </a:extLst>
              </a:tr>
              <a:tr h="636815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0.5%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20%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40854355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841098" y="3258860"/>
          <a:ext cx="7383672" cy="744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0300">
                  <a:extLst>
                    <a:ext uri="{9D8B030D-6E8A-4147-A177-3AD203B41FA5}">
                      <a16:colId xmlns:a16="http://schemas.microsoft.com/office/drawing/2014/main" val="32875164"/>
                    </a:ext>
                  </a:extLst>
                </a:gridCol>
                <a:gridCol w="2754086">
                  <a:extLst>
                    <a:ext uri="{9D8B030D-6E8A-4147-A177-3AD203B41FA5}">
                      <a16:colId xmlns:a16="http://schemas.microsoft.com/office/drawing/2014/main" val="3934233521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88111613"/>
                    </a:ext>
                  </a:extLst>
                </a:gridCol>
              </a:tblGrid>
              <a:tr h="744838"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 Stroke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</a:t>
                      </a:r>
                      <a:r>
                        <a:rPr lang="en-US" sz="2300" b="1" baseline="0" dirty="0" smtClean="0"/>
                        <a:t> </a:t>
                      </a:r>
                    </a:p>
                    <a:p>
                      <a:r>
                        <a:rPr lang="en-US" sz="2300" b="1" dirty="0" err="1" smtClean="0"/>
                        <a:t>Pulm</a:t>
                      </a:r>
                      <a:r>
                        <a:rPr lang="en-US" sz="2300" b="1" dirty="0" smtClean="0"/>
                        <a:t> Complication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</a:t>
                      </a:r>
                      <a:r>
                        <a:rPr lang="en-US" sz="2300" b="1" baseline="0" dirty="0" smtClean="0"/>
                        <a:t> </a:t>
                      </a:r>
                    </a:p>
                    <a:p>
                      <a:r>
                        <a:rPr lang="en-US" sz="2300" b="1" baseline="0" dirty="0" smtClean="0"/>
                        <a:t>AKI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071571"/>
                  </a:ext>
                </a:extLst>
              </a:tr>
            </a:tbl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Quantifying Clinical Judgment</a:t>
            </a:r>
            <a:endParaRPr lang="en-US" sz="4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914400" y="1218595"/>
            <a:ext cx="10469907" cy="2503715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74yo male with carotid disease, severe pulmonary disease, chronic kidney disease </a:t>
            </a:r>
            <a:r>
              <a:rPr lang="en-US" sz="3200" dirty="0">
                <a:sym typeface="Wingdings" panose="05000000000000000000" pitchFamily="2" charset="2"/>
              </a:rPr>
              <a:t></a:t>
            </a:r>
            <a:r>
              <a:rPr lang="en-US" sz="3200" dirty="0"/>
              <a:t> colectomy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 smtClean="0"/>
              <a:t>Post-induction </a:t>
            </a:r>
            <a:r>
              <a:rPr lang="en-US" sz="3200" dirty="0"/>
              <a:t>Hypotension probability: </a:t>
            </a:r>
            <a:r>
              <a:rPr lang="en-US" sz="3200" b="1" i="1" dirty="0">
                <a:solidFill>
                  <a:srgbClr val="FF0000"/>
                </a:solidFill>
              </a:rPr>
              <a:t>98%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b="1" i="1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68660"/>
      </p:ext>
    </p:extLst>
  </p:cSld>
  <p:clrMapOvr>
    <a:masterClrMapping/>
  </p:clrMapOvr>
  <p:transition spd="med" advTm="366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464447"/>
              </p:ext>
            </p:extLst>
          </p:nvPr>
        </p:nvGraphicFramePr>
        <p:xfrm>
          <a:off x="271790" y="3258860"/>
          <a:ext cx="2569308" cy="25916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9308">
                  <a:extLst>
                    <a:ext uri="{9D8B030D-6E8A-4147-A177-3AD203B41FA5}">
                      <a16:colId xmlns:a16="http://schemas.microsoft.com/office/drawing/2014/main" val="2045792258"/>
                    </a:ext>
                  </a:extLst>
                </a:gridCol>
              </a:tblGrid>
              <a:tr h="74428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Action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021478"/>
                  </a:ext>
                </a:extLst>
              </a:tr>
              <a:tr h="57694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Do Nothing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289150"/>
                  </a:ext>
                </a:extLst>
              </a:tr>
              <a:tr h="63521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Fluid</a:t>
                      </a:r>
                      <a:r>
                        <a:rPr lang="en-US" sz="2400" b="1" baseline="0" dirty="0" smtClean="0"/>
                        <a:t> Bolus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498956"/>
                  </a:ext>
                </a:extLst>
              </a:tr>
              <a:tr h="63521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Vasopressor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68212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2621334" y="3159395"/>
            <a:ext cx="7772400" cy="992954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841098" y="4003698"/>
          <a:ext cx="7383672" cy="18419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9414">
                  <a:extLst>
                    <a:ext uri="{9D8B030D-6E8A-4147-A177-3AD203B41FA5}">
                      <a16:colId xmlns:a16="http://schemas.microsoft.com/office/drawing/2014/main" val="2711433042"/>
                    </a:ext>
                  </a:extLst>
                </a:gridCol>
                <a:gridCol w="2764972">
                  <a:extLst>
                    <a:ext uri="{9D8B030D-6E8A-4147-A177-3AD203B41FA5}">
                      <a16:colId xmlns:a16="http://schemas.microsoft.com/office/drawing/2014/main" val="1063043033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404113838"/>
                    </a:ext>
                  </a:extLst>
                </a:gridCol>
              </a:tblGrid>
              <a:tr h="573724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1%</a:t>
                      </a:r>
                      <a:endParaRPr lang="en-US" sz="23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3395805627"/>
                  </a:ext>
                </a:extLst>
              </a:tr>
              <a:tr h="631372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0.5%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20%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2555218806"/>
                  </a:ext>
                </a:extLst>
              </a:tr>
              <a:tr h="636815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0.5%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20%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40854355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841098" y="3258860"/>
          <a:ext cx="7383672" cy="744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0300">
                  <a:extLst>
                    <a:ext uri="{9D8B030D-6E8A-4147-A177-3AD203B41FA5}">
                      <a16:colId xmlns:a16="http://schemas.microsoft.com/office/drawing/2014/main" val="32875164"/>
                    </a:ext>
                  </a:extLst>
                </a:gridCol>
                <a:gridCol w="2754086">
                  <a:extLst>
                    <a:ext uri="{9D8B030D-6E8A-4147-A177-3AD203B41FA5}">
                      <a16:colId xmlns:a16="http://schemas.microsoft.com/office/drawing/2014/main" val="3934233521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88111613"/>
                    </a:ext>
                  </a:extLst>
                </a:gridCol>
              </a:tblGrid>
              <a:tr h="744838"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 Stroke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</a:t>
                      </a:r>
                      <a:r>
                        <a:rPr lang="en-US" sz="2300" b="1" baseline="0" dirty="0" smtClean="0"/>
                        <a:t> </a:t>
                      </a:r>
                    </a:p>
                    <a:p>
                      <a:r>
                        <a:rPr lang="en-US" sz="2300" b="1" dirty="0" err="1" smtClean="0"/>
                        <a:t>Pulm</a:t>
                      </a:r>
                      <a:r>
                        <a:rPr lang="en-US" sz="2300" b="1" dirty="0" smtClean="0"/>
                        <a:t> Complication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</a:t>
                      </a:r>
                      <a:r>
                        <a:rPr lang="en-US" sz="2300" b="1" baseline="0" dirty="0" smtClean="0"/>
                        <a:t> </a:t>
                      </a:r>
                    </a:p>
                    <a:p>
                      <a:r>
                        <a:rPr lang="en-US" sz="2300" b="1" baseline="0" dirty="0" smtClean="0"/>
                        <a:t>AKI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071571"/>
                  </a:ext>
                </a:extLst>
              </a:tr>
            </a:tbl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Quantifying Clinical Judgment</a:t>
            </a:r>
            <a:endParaRPr lang="en-US" sz="4000" dirty="0"/>
          </a:p>
        </p:txBody>
      </p:sp>
      <p:sp>
        <p:nvSpPr>
          <p:cNvPr id="9" name="Right Brace 8"/>
          <p:cNvSpPr/>
          <p:nvPr/>
        </p:nvSpPr>
        <p:spPr>
          <a:xfrm rot="16200000">
            <a:off x="6289065" y="-813863"/>
            <a:ext cx="487742" cy="7383675"/>
          </a:xfrm>
          <a:prstGeom prst="rightBrace">
            <a:avLst>
              <a:gd name="adj1" fmla="val 8333"/>
              <a:gd name="adj2" fmla="val 57197"/>
            </a:avLst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fontAlgn="auto" latinLnBrk="1" hangingPunct="0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4800" y="980510"/>
            <a:ext cx="5867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Judgment</a:t>
            </a:r>
            <a:r>
              <a:rPr lang="en-US" sz="3200" dirty="0" smtClean="0"/>
              <a:t> to be made…    …what matters the most? …and by </a:t>
            </a:r>
            <a:r>
              <a:rPr lang="en-US" sz="3200" b="1" i="1" dirty="0" smtClean="0">
                <a:solidFill>
                  <a:srgbClr val="FF0000"/>
                </a:solidFill>
              </a:rPr>
              <a:t>how much more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15134"/>
      </p:ext>
    </p:extLst>
  </p:cSld>
  <p:clrMapOvr>
    <a:masterClrMapping/>
  </p:clrMapOvr>
  <p:transition spd="med" advTm="40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64235" y="2221851"/>
            <a:ext cx="7383945" cy="9541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t>Judgments</a:t>
            </a:r>
            <a:r>
              <a:rPr lang="en-US" sz="2800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t> for Clinician Action = “Policy”</a:t>
            </a:r>
            <a:endParaRPr lang="en-US" sz="28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128393"/>
              </p:ext>
            </p:extLst>
          </p:nvPr>
        </p:nvGraphicFramePr>
        <p:xfrm>
          <a:off x="271790" y="3258860"/>
          <a:ext cx="2569308" cy="25916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9308">
                  <a:extLst>
                    <a:ext uri="{9D8B030D-6E8A-4147-A177-3AD203B41FA5}">
                      <a16:colId xmlns:a16="http://schemas.microsoft.com/office/drawing/2014/main" val="2045792258"/>
                    </a:ext>
                  </a:extLst>
                </a:gridCol>
              </a:tblGrid>
              <a:tr h="74428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Action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021478"/>
                  </a:ext>
                </a:extLst>
              </a:tr>
              <a:tr h="57694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Do Nothing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289150"/>
                  </a:ext>
                </a:extLst>
              </a:tr>
              <a:tr h="63521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Fluid</a:t>
                      </a:r>
                      <a:r>
                        <a:rPr lang="en-US" sz="2400" b="1" baseline="0" dirty="0" smtClean="0"/>
                        <a:t> Bolus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498956"/>
                  </a:ext>
                </a:extLst>
              </a:tr>
              <a:tr h="63521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Vasopressor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682128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09206"/>
              </p:ext>
            </p:extLst>
          </p:nvPr>
        </p:nvGraphicFramePr>
        <p:xfrm>
          <a:off x="2841098" y="4003698"/>
          <a:ext cx="7383672" cy="18419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9414">
                  <a:extLst>
                    <a:ext uri="{9D8B030D-6E8A-4147-A177-3AD203B41FA5}">
                      <a16:colId xmlns:a16="http://schemas.microsoft.com/office/drawing/2014/main" val="2711433042"/>
                    </a:ext>
                  </a:extLst>
                </a:gridCol>
                <a:gridCol w="2764972">
                  <a:extLst>
                    <a:ext uri="{9D8B030D-6E8A-4147-A177-3AD203B41FA5}">
                      <a16:colId xmlns:a16="http://schemas.microsoft.com/office/drawing/2014/main" val="1063043033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404113838"/>
                    </a:ext>
                  </a:extLst>
                </a:gridCol>
              </a:tblGrid>
              <a:tr h="573724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1%</a:t>
                      </a:r>
                      <a:endParaRPr lang="en-US" sz="23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3395805627"/>
                  </a:ext>
                </a:extLst>
              </a:tr>
              <a:tr h="631372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0.5%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20%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2555218806"/>
                  </a:ext>
                </a:extLst>
              </a:tr>
              <a:tr h="636815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0.5%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20%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40854355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412397"/>
              </p:ext>
            </p:extLst>
          </p:nvPr>
        </p:nvGraphicFramePr>
        <p:xfrm>
          <a:off x="2841098" y="3258860"/>
          <a:ext cx="7383672" cy="744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0300">
                  <a:extLst>
                    <a:ext uri="{9D8B030D-6E8A-4147-A177-3AD203B41FA5}">
                      <a16:colId xmlns:a16="http://schemas.microsoft.com/office/drawing/2014/main" val="32875164"/>
                    </a:ext>
                  </a:extLst>
                </a:gridCol>
                <a:gridCol w="2754086">
                  <a:extLst>
                    <a:ext uri="{9D8B030D-6E8A-4147-A177-3AD203B41FA5}">
                      <a16:colId xmlns:a16="http://schemas.microsoft.com/office/drawing/2014/main" val="3934233521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88111613"/>
                    </a:ext>
                  </a:extLst>
                </a:gridCol>
              </a:tblGrid>
              <a:tr h="744838"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 Stroke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</a:t>
                      </a:r>
                      <a:r>
                        <a:rPr lang="en-US" sz="2300" b="1" baseline="0" dirty="0" smtClean="0"/>
                        <a:t> </a:t>
                      </a:r>
                    </a:p>
                    <a:p>
                      <a:r>
                        <a:rPr lang="en-US" sz="2300" b="1" dirty="0" err="1" smtClean="0"/>
                        <a:t>Pulm</a:t>
                      </a:r>
                      <a:r>
                        <a:rPr lang="en-US" sz="2300" b="1" dirty="0" smtClean="0"/>
                        <a:t> Complication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</a:t>
                      </a:r>
                      <a:r>
                        <a:rPr lang="en-US" sz="2300" b="1" baseline="0" dirty="0" smtClean="0"/>
                        <a:t> </a:t>
                      </a:r>
                    </a:p>
                    <a:p>
                      <a:r>
                        <a:rPr lang="en-US" sz="2300" b="1" baseline="0" dirty="0" smtClean="0"/>
                        <a:t>AKI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071571"/>
                  </a:ext>
                </a:extLst>
              </a:tr>
            </a:tbl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Quantifying Clinical Judgment</a:t>
            </a:r>
            <a:endParaRPr lang="en-US" sz="4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04231"/>
      </p:ext>
    </p:extLst>
  </p:cSld>
  <p:clrMapOvr>
    <a:masterClrMapping/>
  </p:clrMapOvr>
  <p:transition spd="med" advTm="165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64235" y="2221851"/>
            <a:ext cx="7383945" cy="9541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t>Judgments</a:t>
            </a:r>
            <a:r>
              <a:rPr lang="en-US" sz="2800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t> for Clinician Action = “Policy”</a:t>
            </a:r>
            <a:endParaRPr lang="en-US" sz="28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16654"/>
              </p:ext>
            </p:extLst>
          </p:nvPr>
        </p:nvGraphicFramePr>
        <p:xfrm>
          <a:off x="2864235" y="1284493"/>
          <a:ext cx="7383945" cy="15900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9731">
                  <a:extLst>
                    <a:ext uri="{9D8B030D-6E8A-4147-A177-3AD203B41FA5}">
                      <a16:colId xmlns:a16="http://schemas.microsoft.com/office/drawing/2014/main" val="1297857225"/>
                    </a:ext>
                  </a:extLst>
                </a:gridCol>
                <a:gridCol w="2718262">
                  <a:extLst>
                    <a:ext uri="{9D8B030D-6E8A-4147-A177-3AD203B41FA5}">
                      <a16:colId xmlns:a16="http://schemas.microsoft.com/office/drawing/2014/main" val="448457560"/>
                    </a:ext>
                  </a:extLst>
                </a:gridCol>
                <a:gridCol w="2485952">
                  <a:extLst>
                    <a:ext uri="{9D8B030D-6E8A-4147-A177-3AD203B41FA5}">
                      <a16:colId xmlns:a16="http://schemas.microsoft.com/office/drawing/2014/main" val="613751838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Burden of </a:t>
                      </a:r>
                    </a:p>
                    <a:p>
                      <a:pPr algn="ctr"/>
                      <a:r>
                        <a:rPr lang="en-US" sz="2400" b="1" dirty="0" smtClean="0"/>
                        <a:t>Stroke:</a:t>
                      </a:r>
                      <a:endParaRPr lang="en-US" sz="2400" b="1" dirty="0"/>
                    </a:p>
                  </a:txBody>
                  <a:tcPr marL="45720" marR="45720" marT="22860" marB="22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Burden of</a:t>
                      </a:r>
                    </a:p>
                    <a:p>
                      <a:pPr algn="ctr"/>
                      <a:r>
                        <a:rPr lang="en-US" sz="2400" b="1" dirty="0" err="1" smtClean="0"/>
                        <a:t>Pulm</a:t>
                      </a:r>
                      <a:r>
                        <a:rPr lang="en-US" sz="2400" b="1" dirty="0" smtClean="0"/>
                        <a:t> Comp:</a:t>
                      </a:r>
                      <a:endParaRPr lang="en-US" sz="2400" b="1" dirty="0"/>
                    </a:p>
                  </a:txBody>
                  <a:tcPr marL="45720" marR="45720" marT="22860" marB="22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Burden of</a:t>
                      </a:r>
                    </a:p>
                    <a:p>
                      <a:pPr algn="ctr"/>
                      <a:r>
                        <a:rPr lang="en-US" sz="2400" b="1" dirty="0" smtClean="0"/>
                        <a:t>AKI:</a:t>
                      </a:r>
                      <a:endParaRPr lang="en-US" sz="2400" b="1" dirty="0"/>
                    </a:p>
                  </a:txBody>
                  <a:tcPr marL="45720" marR="45720" marT="22860" marB="22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5828334"/>
                  </a:ext>
                </a:extLst>
              </a:tr>
              <a:tr h="599478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en-US" sz="24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marT="22860" marB="22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4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marT="22860" marB="22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4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marT="22860" marB="22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385658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71790" y="3258860"/>
          <a:ext cx="2569308" cy="25916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9308">
                  <a:extLst>
                    <a:ext uri="{9D8B030D-6E8A-4147-A177-3AD203B41FA5}">
                      <a16:colId xmlns:a16="http://schemas.microsoft.com/office/drawing/2014/main" val="2045792258"/>
                    </a:ext>
                  </a:extLst>
                </a:gridCol>
              </a:tblGrid>
              <a:tr h="74428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Action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021478"/>
                  </a:ext>
                </a:extLst>
              </a:tr>
              <a:tr h="57694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Do Nothing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289150"/>
                  </a:ext>
                </a:extLst>
              </a:tr>
              <a:tr h="63521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Fluid</a:t>
                      </a:r>
                      <a:r>
                        <a:rPr lang="en-US" sz="2400" b="1" baseline="0" dirty="0" smtClean="0"/>
                        <a:t> Bolus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498956"/>
                  </a:ext>
                </a:extLst>
              </a:tr>
              <a:tr h="63521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Vasopressor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682128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841098" y="4003698"/>
          <a:ext cx="7383672" cy="18419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9414">
                  <a:extLst>
                    <a:ext uri="{9D8B030D-6E8A-4147-A177-3AD203B41FA5}">
                      <a16:colId xmlns:a16="http://schemas.microsoft.com/office/drawing/2014/main" val="2711433042"/>
                    </a:ext>
                  </a:extLst>
                </a:gridCol>
                <a:gridCol w="2764972">
                  <a:extLst>
                    <a:ext uri="{9D8B030D-6E8A-4147-A177-3AD203B41FA5}">
                      <a16:colId xmlns:a16="http://schemas.microsoft.com/office/drawing/2014/main" val="1063043033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404113838"/>
                    </a:ext>
                  </a:extLst>
                </a:gridCol>
              </a:tblGrid>
              <a:tr h="573724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1%</a:t>
                      </a:r>
                      <a:endParaRPr lang="en-US" sz="23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3395805627"/>
                  </a:ext>
                </a:extLst>
              </a:tr>
              <a:tr h="631372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0.5%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20%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2555218806"/>
                  </a:ext>
                </a:extLst>
              </a:tr>
              <a:tr h="636815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0.5%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20%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40854355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841098" y="3258860"/>
          <a:ext cx="7383672" cy="744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0300">
                  <a:extLst>
                    <a:ext uri="{9D8B030D-6E8A-4147-A177-3AD203B41FA5}">
                      <a16:colId xmlns:a16="http://schemas.microsoft.com/office/drawing/2014/main" val="32875164"/>
                    </a:ext>
                  </a:extLst>
                </a:gridCol>
                <a:gridCol w="2754086">
                  <a:extLst>
                    <a:ext uri="{9D8B030D-6E8A-4147-A177-3AD203B41FA5}">
                      <a16:colId xmlns:a16="http://schemas.microsoft.com/office/drawing/2014/main" val="3934233521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88111613"/>
                    </a:ext>
                  </a:extLst>
                </a:gridCol>
              </a:tblGrid>
              <a:tr h="744838"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 Stroke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</a:t>
                      </a:r>
                      <a:r>
                        <a:rPr lang="en-US" sz="2300" b="1" baseline="0" dirty="0" smtClean="0"/>
                        <a:t> </a:t>
                      </a:r>
                    </a:p>
                    <a:p>
                      <a:r>
                        <a:rPr lang="en-US" sz="2300" b="1" dirty="0" err="1" smtClean="0"/>
                        <a:t>Pulm</a:t>
                      </a:r>
                      <a:r>
                        <a:rPr lang="en-US" sz="2300" b="1" dirty="0" smtClean="0"/>
                        <a:t> Complication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</a:t>
                      </a:r>
                      <a:r>
                        <a:rPr lang="en-US" sz="2300" b="1" baseline="0" dirty="0" smtClean="0"/>
                        <a:t> </a:t>
                      </a:r>
                    </a:p>
                    <a:p>
                      <a:r>
                        <a:rPr lang="en-US" sz="2300" b="1" baseline="0" dirty="0" smtClean="0"/>
                        <a:t>AKI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071571"/>
                  </a:ext>
                </a:extLst>
              </a:tr>
            </a:tbl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Quantifying Clinical Judgment</a:t>
            </a:r>
            <a:endParaRPr lang="en-US" sz="4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63468"/>
      </p:ext>
    </p:extLst>
  </p:cSld>
  <p:clrMapOvr>
    <a:masterClrMapping/>
  </p:clrMapOvr>
  <p:transition spd="med" advTm="213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64235" y="2221851"/>
            <a:ext cx="7383945" cy="9541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t>Judgments</a:t>
            </a:r>
            <a:r>
              <a:rPr lang="en-US" sz="2800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t> for Clinician Action = “Policy”</a:t>
            </a:r>
            <a:endParaRPr lang="en-US" sz="28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355996"/>
              </p:ext>
            </p:extLst>
          </p:nvPr>
        </p:nvGraphicFramePr>
        <p:xfrm>
          <a:off x="2864235" y="1284493"/>
          <a:ext cx="7383945" cy="15900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9731">
                  <a:extLst>
                    <a:ext uri="{9D8B030D-6E8A-4147-A177-3AD203B41FA5}">
                      <a16:colId xmlns:a16="http://schemas.microsoft.com/office/drawing/2014/main" val="1297857225"/>
                    </a:ext>
                  </a:extLst>
                </a:gridCol>
                <a:gridCol w="2718262">
                  <a:extLst>
                    <a:ext uri="{9D8B030D-6E8A-4147-A177-3AD203B41FA5}">
                      <a16:colId xmlns:a16="http://schemas.microsoft.com/office/drawing/2014/main" val="448457560"/>
                    </a:ext>
                  </a:extLst>
                </a:gridCol>
                <a:gridCol w="2485952">
                  <a:extLst>
                    <a:ext uri="{9D8B030D-6E8A-4147-A177-3AD203B41FA5}">
                      <a16:colId xmlns:a16="http://schemas.microsoft.com/office/drawing/2014/main" val="613751838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Burden of </a:t>
                      </a:r>
                    </a:p>
                    <a:p>
                      <a:pPr algn="ctr"/>
                      <a:r>
                        <a:rPr lang="en-US" sz="2400" b="1" dirty="0" smtClean="0"/>
                        <a:t>Stroke:</a:t>
                      </a:r>
                      <a:endParaRPr lang="en-US" sz="2400" b="1" dirty="0"/>
                    </a:p>
                  </a:txBody>
                  <a:tcPr marL="45720" marR="45720" marT="22860" marB="22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Burden of</a:t>
                      </a:r>
                    </a:p>
                    <a:p>
                      <a:pPr algn="ctr"/>
                      <a:r>
                        <a:rPr lang="en-US" sz="2400" b="1" dirty="0" err="1" smtClean="0"/>
                        <a:t>Pulm</a:t>
                      </a:r>
                      <a:r>
                        <a:rPr lang="en-US" sz="2400" b="1" dirty="0" smtClean="0"/>
                        <a:t> Comp:</a:t>
                      </a:r>
                      <a:endParaRPr lang="en-US" sz="2400" b="1" dirty="0"/>
                    </a:p>
                  </a:txBody>
                  <a:tcPr marL="45720" marR="45720" marT="22860" marB="22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Burden of</a:t>
                      </a:r>
                    </a:p>
                    <a:p>
                      <a:pPr algn="ctr"/>
                      <a:r>
                        <a:rPr lang="en-US" sz="2400" b="1" dirty="0" smtClean="0"/>
                        <a:t>AKI:</a:t>
                      </a:r>
                      <a:endParaRPr lang="en-US" sz="2400" b="1" dirty="0"/>
                    </a:p>
                  </a:txBody>
                  <a:tcPr marL="45720" marR="45720" marT="22860" marB="22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5828334"/>
                  </a:ext>
                </a:extLst>
              </a:tr>
              <a:tr h="599478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en-US" sz="24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marT="22860" marB="22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4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marT="22860" marB="22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4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marT="22860" marB="228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385658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71790" y="3258860"/>
          <a:ext cx="2569308" cy="25916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9308">
                  <a:extLst>
                    <a:ext uri="{9D8B030D-6E8A-4147-A177-3AD203B41FA5}">
                      <a16:colId xmlns:a16="http://schemas.microsoft.com/office/drawing/2014/main" val="2045792258"/>
                    </a:ext>
                  </a:extLst>
                </a:gridCol>
              </a:tblGrid>
              <a:tr h="744285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Action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021478"/>
                  </a:ext>
                </a:extLst>
              </a:tr>
              <a:tr h="57694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Do Nothing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289150"/>
                  </a:ext>
                </a:extLst>
              </a:tr>
              <a:tr h="63521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Fluid</a:t>
                      </a:r>
                      <a:r>
                        <a:rPr lang="en-US" sz="2400" b="1" baseline="0" dirty="0" smtClean="0"/>
                        <a:t> Bolus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498956"/>
                  </a:ext>
                </a:extLst>
              </a:tr>
              <a:tr h="63521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Vasopressor</a:t>
                      </a:r>
                      <a:endParaRPr lang="en-US" sz="2400" b="1" dirty="0"/>
                    </a:p>
                  </a:txBody>
                  <a:tcPr marL="45720" marR="45720" marT="22860" marB="2286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682128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965315"/>
              </p:ext>
            </p:extLst>
          </p:nvPr>
        </p:nvGraphicFramePr>
        <p:xfrm>
          <a:off x="2841098" y="4003698"/>
          <a:ext cx="7383672" cy="18419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9414">
                  <a:extLst>
                    <a:ext uri="{9D8B030D-6E8A-4147-A177-3AD203B41FA5}">
                      <a16:colId xmlns:a16="http://schemas.microsoft.com/office/drawing/2014/main" val="2711433042"/>
                    </a:ext>
                  </a:extLst>
                </a:gridCol>
                <a:gridCol w="2764972">
                  <a:extLst>
                    <a:ext uri="{9D8B030D-6E8A-4147-A177-3AD203B41FA5}">
                      <a16:colId xmlns:a16="http://schemas.microsoft.com/office/drawing/2014/main" val="1063043033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404113838"/>
                    </a:ext>
                  </a:extLst>
                </a:gridCol>
              </a:tblGrid>
              <a:tr h="573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smtClean="0"/>
                        <a:t>1%    </a:t>
                      </a:r>
                      <a:r>
                        <a:rPr lang="en-US" sz="2300" b="1" i="1" dirty="0" smtClean="0">
                          <a:solidFill>
                            <a:srgbClr val="FF0000"/>
                          </a:solidFill>
                        </a:rPr>
                        <a:t>* 100</a:t>
                      </a:r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smtClean="0"/>
                        <a:t>10%   </a:t>
                      </a:r>
                      <a:r>
                        <a:rPr lang="en-US" sz="2300" b="1" i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sz="2300" b="1" i="1" baseline="0" dirty="0" smtClean="0">
                          <a:solidFill>
                            <a:srgbClr val="FF0000"/>
                          </a:solidFill>
                        </a:rPr>
                        <a:t> 2</a:t>
                      </a:r>
                      <a:endParaRPr lang="en-US" sz="2300" b="1" i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10%  </a:t>
                      </a:r>
                      <a:r>
                        <a:rPr lang="en-US" sz="2300" b="1" i="1" dirty="0" smtClean="0">
                          <a:solidFill>
                            <a:srgbClr val="FF0000"/>
                          </a:solidFill>
                        </a:rPr>
                        <a:t>* 1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3395805627"/>
                  </a:ext>
                </a:extLst>
              </a:tr>
              <a:tr h="631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smtClean="0"/>
                        <a:t>0.5% </a:t>
                      </a:r>
                      <a:r>
                        <a:rPr lang="en-US" sz="2300" b="1" i="1" dirty="0" smtClean="0">
                          <a:solidFill>
                            <a:srgbClr val="FF0000"/>
                          </a:solidFill>
                        </a:rPr>
                        <a:t>* 100</a:t>
                      </a:r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smtClean="0"/>
                        <a:t>20%</a:t>
                      </a:r>
                      <a:r>
                        <a:rPr lang="en-US" sz="2300" b="1" i="1" baseline="0" dirty="0" smtClean="0">
                          <a:solidFill>
                            <a:srgbClr val="FF0000"/>
                          </a:solidFill>
                        </a:rPr>
                        <a:t>   *</a:t>
                      </a:r>
                      <a:r>
                        <a:rPr lang="en-US" sz="2300" b="1" i="1" dirty="0" smtClean="0">
                          <a:solidFill>
                            <a:srgbClr val="FF0000"/>
                          </a:solidFill>
                        </a:rPr>
                        <a:t> 2</a:t>
                      </a:r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5%    </a:t>
                      </a:r>
                      <a:r>
                        <a:rPr lang="en-US" sz="2300" b="1" i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sz="2300" b="1" i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300" b="1" i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2555218806"/>
                  </a:ext>
                </a:extLst>
              </a:tr>
              <a:tr h="6368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smtClean="0"/>
                        <a:t>0.5%</a:t>
                      </a:r>
                      <a:r>
                        <a:rPr lang="en-US" sz="2300" b="1" i="1" baseline="0" dirty="0" smtClean="0">
                          <a:solidFill>
                            <a:srgbClr val="FF0000"/>
                          </a:solidFill>
                        </a:rPr>
                        <a:t> * </a:t>
                      </a:r>
                      <a:r>
                        <a:rPr lang="en-US" sz="2300" b="1" i="1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dirty="0" smtClean="0"/>
                        <a:t>10%</a:t>
                      </a:r>
                      <a:r>
                        <a:rPr lang="en-US" sz="2300" b="1" i="1" baseline="0" dirty="0" smtClean="0">
                          <a:solidFill>
                            <a:srgbClr val="FF0000"/>
                          </a:solidFill>
                        </a:rPr>
                        <a:t>   *</a:t>
                      </a:r>
                      <a:r>
                        <a:rPr lang="en-US" sz="2300" b="1" i="1" dirty="0" smtClean="0">
                          <a:solidFill>
                            <a:srgbClr val="FF0000"/>
                          </a:solidFill>
                        </a:rPr>
                        <a:t> 2</a:t>
                      </a:r>
                    </a:p>
                  </a:txBody>
                  <a:tcPr marL="43799" marR="43799" marT="21899" marB="21899" anchor="ctr"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20%  </a:t>
                      </a:r>
                      <a:r>
                        <a:rPr lang="en-US" sz="2300" b="1" i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sz="2300" b="1" i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300" b="1" i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300" dirty="0"/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40854355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841098" y="3258860"/>
          <a:ext cx="7383672" cy="7448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0300">
                  <a:extLst>
                    <a:ext uri="{9D8B030D-6E8A-4147-A177-3AD203B41FA5}">
                      <a16:colId xmlns:a16="http://schemas.microsoft.com/office/drawing/2014/main" val="32875164"/>
                    </a:ext>
                  </a:extLst>
                </a:gridCol>
                <a:gridCol w="2754086">
                  <a:extLst>
                    <a:ext uri="{9D8B030D-6E8A-4147-A177-3AD203B41FA5}">
                      <a16:colId xmlns:a16="http://schemas.microsoft.com/office/drawing/2014/main" val="3934233521"/>
                    </a:ext>
                  </a:extLst>
                </a:gridCol>
                <a:gridCol w="2449286">
                  <a:extLst>
                    <a:ext uri="{9D8B030D-6E8A-4147-A177-3AD203B41FA5}">
                      <a16:colId xmlns:a16="http://schemas.microsoft.com/office/drawing/2014/main" val="388111613"/>
                    </a:ext>
                  </a:extLst>
                </a:gridCol>
              </a:tblGrid>
              <a:tr h="744838"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 Stroke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</a:t>
                      </a:r>
                      <a:r>
                        <a:rPr lang="en-US" sz="2300" b="1" baseline="0" dirty="0" smtClean="0"/>
                        <a:t> </a:t>
                      </a:r>
                    </a:p>
                    <a:p>
                      <a:r>
                        <a:rPr lang="en-US" sz="2300" b="1" dirty="0" err="1" smtClean="0"/>
                        <a:t>Pulm</a:t>
                      </a:r>
                      <a:r>
                        <a:rPr lang="en-US" sz="2300" b="1" dirty="0" smtClean="0"/>
                        <a:t> Complication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 smtClean="0"/>
                        <a:t>Outcome:</a:t>
                      </a:r>
                      <a:r>
                        <a:rPr lang="en-US" sz="2300" b="1" baseline="0" dirty="0" smtClean="0"/>
                        <a:t> </a:t>
                      </a:r>
                    </a:p>
                    <a:p>
                      <a:r>
                        <a:rPr lang="en-US" sz="2300" b="1" baseline="0" dirty="0" smtClean="0"/>
                        <a:t>AKI</a:t>
                      </a:r>
                      <a:endParaRPr lang="en-US" sz="2300" b="1" dirty="0"/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07157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432448"/>
              </p:ext>
            </p:extLst>
          </p:nvPr>
        </p:nvGraphicFramePr>
        <p:xfrm>
          <a:off x="10428174" y="3258860"/>
          <a:ext cx="1574391" cy="26050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4391">
                  <a:extLst>
                    <a:ext uri="{9D8B030D-6E8A-4147-A177-3AD203B41FA5}">
                      <a16:colId xmlns:a16="http://schemas.microsoft.com/office/drawing/2014/main" val="110900461"/>
                    </a:ext>
                  </a:extLst>
                </a:gridCol>
              </a:tblGrid>
              <a:tr h="744838">
                <a:tc>
                  <a:txBody>
                    <a:bodyPr/>
                    <a:lstStyle/>
                    <a:p>
                      <a:r>
                        <a:rPr lang="en-US" sz="2300" b="1" i="0" dirty="0" smtClean="0">
                          <a:solidFill>
                            <a:schemeClr val="tx1"/>
                          </a:solidFill>
                        </a:rPr>
                        <a:t>Expected Burden</a:t>
                      </a:r>
                      <a:endParaRPr lang="en-US" sz="23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43799" marR="43799" marT="21899" marB="2189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09435"/>
                  </a:ext>
                </a:extLst>
              </a:tr>
              <a:tr h="533074">
                <a:tc>
                  <a:txBody>
                    <a:bodyPr/>
                    <a:lstStyle/>
                    <a:p>
                      <a:r>
                        <a:rPr lang="en-US" sz="2300" b="1" i="1" dirty="0" smtClean="0">
                          <a:solidFill>
                            <a:srgbClr val="FF0000"/>
                          </a:solidFill>
                        </a:rPr>
                        <a:t>1.30</a:t>
                      </a:r>
                      <a:endParaRPr lang="en-US" sz="23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1882318852"/>
                  </a:ext>
                </a:extLst>
              </a:tr>
              <a:tr h="660727">
                <a:tc>
                  <a:txBody>
                    <a:bodyPr/>
                    <a:lstStyle/>
                    <a:p>
                      <a:r>
                        <a:rPr lang="en-US" sz="2300" b="1" i="1" dirty="0" smtClean="0">
                          <a:solidFill>
                            <a:srgbClr val="FF0000"/>
                          </a:solidFill>
                        </a:rPr>
                        <a:t>0.95</a:t>
                      </a:r>
                      <a:endParaRPr lang="en-US" sz="23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605422882"/>
                  </a:ext>
                </a:extLst>
              </a:tr>
              <a:tr h="666422">
                <a:tc>
                  <a:txBody>
                    <a:bodyPr/>
                    <a:lstStyle/>
                    <a:p>
                      <a:r>
                        <a:rPr lang="en-US" sz="2300" b="1" i="1" dirty="0" smtClean="0">
                          <a:solidFill>
                            <a:srgbClr val="FF0000"/>
                          </a:solidFill>
                        </a:rPr>
                        <a:t>0.90</a:t>
                      </a:r>
                      <a:endParaRPr lang="en-US" sz="23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43799" marR="43799" marT="21899" marB="21899" anchor="ctr"/>
                </a:tc>
                <a:extLst>
                  <a:ext uri="{0D108BD9-81ED-4DB2-BD59-A6C34878D82A}">
                    <a16:rowId xmlns:a16="http://schemas.microsoft.com/office/drawing/2014/main" val="1556084578"/>
                  </a:ext>
                </a:extLst>
              </a:tr>
            </a:tbl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Quantifying Clinical Judgment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607157" y="2702040"/>
            <a:ext cx="11043724" cy="1343958"/>
          </a:xfrm>
          <a:prstGeom prst="rect">
            <a:avLst/>
          </a:prstGeom>
          <a:solidFill>
            <a:srgbClr val="FFFF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Who decides this?</a:t>
            </a:r>
          </a:p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1129" y="5328316"/>
            <a:ext cx="11955781" cy="436017"/>
          </a:xfrm>
          <a:prstGeom prst="rect">
            <a:avLst/>
          </a:prstGeom>
          <a:noFill/>
          <a:ln w="50800" cap="flat">
            <a:solidFill>
              <a:srgbClr val="FF00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endParaRPr lang="en-US" sz="25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5" name="Right Brace 14"/>
          <p:cNvSpPr/>
          <p:nvPr/>
        </p:nvSpPr>
        <p:spPr>
          <a:xfrm rot="5400000">
            <a:off x="6156930" y="153407"/>
            <a:ext cx="487742" cy="5638801"/>
          </a:xfrm>
          <a:prstGeom prst="rightBrace">
            <a:avLst>
              <a:gd name="adj1" fmla="val 8333"/>
              <a:gd name="adj2" fmla="val 57197"/>
            </a:avLst>
          </a:prstGeom>
          <a:ln w="444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fontAlgn="auto" latinLnBrk="1" hangingPunct="0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968666"/>
      </p:ext>
    </p:extLst>
  </p:cSld>
  <p:clrMapOvr>
    <a:masterClrMapping/>
  </p:clrMapOvr>
  <p:transition spd="med" advTm="69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424" y="2234589"/>
            <a:ext cx="9995870" cy="412417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 rot="1943995">
            <a:off x="585728" y="2376756"/>
            <a:ext cx="4288372" cy="2279073"/>
          </a:xfrm>
          <a:prstGeom prst="ellipse">
            <a:avLst/>
          </a:prstGeom>
          <a:noFill/>
          <a:ln w="63500" cap="flat">
            <a:solidFill>
              <a:srgbClr val="FF00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endParaRPr lang="en-US" sz="25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Oval 16"/>
          <p:cNvSpPr/>
          <p:nvPr/>
        </p:nvSpPr>
        <p:spPr>
          <a:xfrm rot="1943995">
            <a:off x="3893023" y="2269542"/>
            <a:ext cx="4288372" cy="2279073"/>
          </a:xfrm>
          <a:prstGeom prst="ellipse">
            <a:avLst/>
          </a:prstGeom>
          <a:noFill/>
          <a:ln w="63500" cap="flat">
            <a:solidFill>
              <a:srgbClr val="FF00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endParaRPr lang="en-US" sz="25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9124" y="1308267"/>
            <a:ext cx="2944676" cy="78996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sym typeface="Helvetica Light"/>
              </a:rPr>
              <a:t>ML prediction: </a:t>
            </a:r>
          </a:p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Hypotension </a:t>
            </a:r>
            <a:r>
              <a:rPr lang="en-US" sz="2400" b="1" i="1" dirty="0">
                <a:solidFill>
                  <a:srgbClr val="FF0000"/>
                </a:solidFill>
                <a:sym typeface="Helvetica Light"/>
              </a:rPr>
              <a:t>98%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Quantifying Clinical Judgment</a:t>
            </a:r>
            <a:endParaRPr lang="en-US" sz="4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1191552"/>
      </p:ext>
    </p:extLst>
  </p:cSld>
  <p:clrMapOvr>
    <a:masterClrMapping/>
  </p:clrMapOvr>
  <p:transition spd="med" advTm="116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424" y="2234589"/>
            <a:ext cx="9995870" cy="412417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 rot="1943995">
            <a:off x="585728" y="2376756"/>
            <a:ext cx="4288372" cy="2279073"/>
          </a:xfrm>
          <a:prstGeom prst="ellipse">
            <a:avLst/>
          </a:prstGeom>
          <a:noFill/>
          <a:ln w="63500" cap="flat">
            <a:solidFill>
              <a:srgbClr val="FF00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endParaRPr lang="en-US" sz="25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7" name="Oval 16"/>
          <p:cNvSpPr/>
          <p:nvPr/>
        </p:nvSpPr>
        <p:spPr>
          <a:xfrm rot="1943995">
            <a:off x="3893023" y="2269542"/>
            <a:ext cx="4288372" cy="2279073"/>
          </a:xfrm>
          <a:prstGeom prst="ellipse">
            <a:avLst/>
          </a:prstGeom>
          <a:noFill/>
          <a:ln w="63500" cap="flat">
            <a:solidFill>
              <a:srgbClr val="FF00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endParaRPr lang="en-US" sz="25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583963" y="1063257"/>
          <a:ext cx="4181531" cy="5132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6801">
                  <a:extLst>
                    <a:ext uri="{9D8B030D-6E8A-4147-A177-3AD203B41FA5}">
                      <a16:colId xmlns:a16="http://schemas.microsoft.com/office/drawing/2014/main" val="1297857225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448457560"/>
                    </a:ext>
                  </a:extLst>
                </a:gridCol>
                <a:gridCol w="1209730">
                  <a:extLst>
                    <a:ext uri="{9D8B030D-6E8A-4147-A177-3AD203B41FA5}">
                      <a16:colId xmlns:a16="http://schemas.microsoft.com/office/drawing/2014/main" val="613751838"/>
                    </a:ext>
                  </a:extLst>
                </a:gridCol>
              </a:tblGrid>
              <a:tr h="330363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Burden of Stroke</a:t>
                      </a:r>
                      <a:endParaRPr lang="en-US" sz="1600" b="0" dirty="0"/>
                    </a:p>
                  </a:txBody>
                  <a:tcPr marL="25564" marR="25564" marT="12782" marB="1278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Burden of </a:t>
                      </a:r>
                    </a:p>
                    <a:p>
                      <a:r>
                        <a:rPr lang="en-US" sz="1600" b="0" dirty="0" err="1" smtClean="0"/>
                        <a:t>Pulm</a:t>
                      </a:r>
                      <a:r>
                        <a:rPr lang="en-US" sz="1600" b="0" dirty="0" smtClean="0"/>
                        <a:t> Complication</a:t>
                      </a:r>
                      <a:endParaRPr lang="en-US" sz="1600" b="0" dirty="0"/>
                    </a:p>
                  </a:txBody>
                  <a:tcPr marL="25564" marR="25564" marT="12782" marB="1278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Burden of</a:t>
                      </a:r>
                    </a:p>
                    <a:p>
                      <a:r>
                        <a:rPr lang="en-US" sz="1600" b="0" dirty="0" smtClean="0"/>
                        <a:t>AKI</a:t>
                      </a:r>
                      <a:endParaRPr lang="en-US" sz="1600" b="0" dirty="0"/>
                    </a:p>
                  </a:txBody>
                  <a:tcPr marL="25564" marR="25564" marT="12782" marB="1278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582833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365782" y="1586641"/>
          <a:ext cx="5399713" cy="12958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208">
                  <a:extLst>
                    <a:ext uri="{9D8B030D-6E8A-4147-A177-3AD203B41FA5}">
                      <a16:colId xmlns:a16="http://schemas.microsoft.com/office/drawing/2014/main" val="2045792258"/>
                    </a:ext>
                  </a:extLst>
                </a:gridCol>
                <a:gridCol w="1024610">
                  <a:extLst>
                    <a:ext uri="{9D8B030D-6E8A-4147-A177-3AD203B41FA5}">
                      <a16:colId xmlns:a16="http://schemas.microsoft.com/office/drawing/2014/main" val="2252366536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925655292"/>
                    </a:ext>
                  </a:extLst>
                </a:gridCol>
                <a:gridCol w="1249895">
                  <a:extLst>
                    <a:ext uri="{9D8B030D-6E8A-4147-A177-3AD203B41FA5}">
                      <a16:colId xmlns:a16="http://schemas.microsoft.com/office/drawing/2014/main" val="2166819589"/>
                    </a:ext>
                  </a:extLst>
                </a:gridCol>
              </a:tblGrid>
              <a:tr h="32397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Action</a:t>
                      </a:r>
                      <a:endParaRPr lang="en-US" sz="1600" b="1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Outcome: Stroke</a:t>
                      </a:r>
                      <a:endParaRPr lang="en-US" sz="1600" b="1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Outcome: </a:t>
                      </a:r>
                    </a:p>
                    <a:p>
                      <a:r>
                        <a:rPr lang="en-US" sz="1600" b="1" dirty="0" err="1" smtClean="0"/>
                        <a:t>Pulm</a:t>
                      </a:r>
                      <a:r>
                        <a:rPr lang="en-US" sz="1600" b="1" dirty="0" smtClean="0"/>
                        <a:t> Complication</a:t>
                      </a:r>
                      <a:endParaRPr lang="en-US" sz="1600" b="1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Outcome:</a:t>
                      </a:r>
                    </a:p>
                    <a:p>
                      <a:r>
                        <a:rPr lang="en-US" sz="1600" b="1" dirty="0" smtClean="0"/>
                        <a:t>AKI</a:t>
                      </a:r>
                      <a:endParaRPr lang="en-US" sz="1600" b="1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021478"/>
                  </a:ext>
                </a:extLst>
              </a:tr>
              <a:tr h="2223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Do Nothing</a:t>
                      </a:r>
                      <a:endParaRPr lang="en-US" sz="1600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289150"/>
                  </a:ext>
                </a:extLst>
              </a:tr>
              <a:tr h="2223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Fluid</a:t>
                      </a:r>
                      <a:r>
                        <a:rPr lang="en-US" sz="1600" baseline="0" dirty="0" smtClean="0"/>
                        <a:t> Bolus</a:t>
                      </a:r>
                      <a:endParaRPr lang="en-US" sz="1600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498956"/>
                  </a:ext>
                </a:extLst>
              </a:tr>
              <a:tr h="2223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Vasopressor</a:t>
                      </a:r>
                      <a:endParaRPr lang="en-US" sz="1600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9173" marR="19173" marT="9587" marB="9587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68212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89124" y="1308267"/>
            <a:ext cx="2944676" cy="78996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sym typeface="Helvetica Light"/>
              </a:rPr>
              <a:t>ML prediction: </a:t>
            </a:r>
          </a:p>
          <a:p>
            <a:pPr algn="ctr" defTabSz="41275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Hypotension </a:t>
            </a:r>
            <a:r>
              <a:rPr lang="en-US" sz="2400" b="1" i="1" dirty="0">
                <a:solidFill>
                  <a:srgbClr val="FF0000"/>
                </a:solidFill>
                <a:sym typeface="Helvetica Light"/>
              </a:rPr>
              <a:t>98%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Quantifying Clinical Judgment</a:t>
            </a:r>
            <a:endParaRPr lang="en-US" sz="4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0321"/>
      </p:ext>
    </p:extLst>
  </p:cSld>
  <p:clrMapOvr>
    <a:masterClrMapping/>
  </p:clrMapOvr>
  <p:transition spd="med" advTm="57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424" y="2234589"/>
            <a:ext cx="9995870" cy="41241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Quantifying Clinical Judgment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6348878" y="1679275"/>
            <a:ext cx="4994910" cy="1323439"/>
          </a:xfrm>
          <a:prstGeom prst="rect">
            <a:avLst/>
          </a:prstGeom>
          <a:solidFill>
            <a:srgbClr val="FF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Predict the </a:t>
            </a:r>
            <a:r>
              <a:rPr lang="en-US" b="1" i="1" dirty="0" smtClean="0">
                <a:solidFill>
                  <a:srgbClr val="FF0000"/>
                </a:solidFill>
              </a:rPr>
              <a:t>Action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(to infer judgment) rather than </a:t>
            </a:r>
            <a:r>
              <a:rPr lang="en-US" b="1" dirty="0" smtClean="0">
                <a:solidFill>
                  <a:srgbClr val="FF0000"/>
                </a:solidFill>
              </a:rPr>
              <a:t>predict the </a:t>
            </a:r>
            <a:r>
              <a:rPr lang="en-US" b="1" i="1" dirty="0" smtClean="0">
                <a:solidFill>
                  <a:srgbClr val="FF0000"/>
                </a:solidFill>
              </a:rPr>
              <a:t>Outcome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</a:p>
          <a:p>
            <a:pPr algn="ctr"/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(Caveat: propagates our own biases)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7010400" y="3031160"/>
            <a:ext cx="533400" cy="715274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9753600" y="3004534"/>
            <a:ext cx="609600" cy="728653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440208"/>
      </p:ext>
    </p:extLst>
  </p:cSld>
  <p:clrMapOvr>
    <a:masterClrMapping/>
  </p:clrMapOvr>
  <p:transition spd="med" advTm="387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Dilemma: </a:t>
            </a:r>
            <a:r>
              <a:rPr lang="en-US" sz="4000" dirty="0" smtClean="0"/>
              <a:t>Quantifying Clinical Judgment</a:t>
            </a:r>
            <a:endParaRPr lang="en-US" sz="4000" dirty="0"/>
          </a:p>
        </p:txBody>
      </p:sp>
      <p:pic>
        <p:nvPicPr>
          <p:cNvPr id="1026" name="Picture 2" descr="Amazon reportedly scraps AI recruiting tool that was biased against wom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44" y="2130426"/>
            <a:ext cx="582506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 discreetly abandoned gender-biased AI-based recruiting to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57150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44698"/>
      </p:ext>
    </p:extLst>
  </p:cSld>
  <p:clrMapOvr>
    <a:masterClrMapping/>
  </p:clrMapOvr>
  <p:transition spd="med" advTm="287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381000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dirty="0" smtClean="0"/>
              <a:t>…</a:t>
            </a:r>
            <a:r>
              <a:rPr lang="en-US" sz="4000" i="1" dirty="0" smtClean="0"/>
              <a:t>first, clarify what you’re talking about: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4808781" y="1066800"/>
            <a:ext cx="302614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 smtClean="0"/>
              <a:t>Types of AI</a:t>
            </a:r>
            <a:endParaRPr lang="en-US" sz="42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04065" y="1922905"/>
          <a:ext cx="11576912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4228">
                  <a:extLst>
                    <a:ext uri="{9D8B030D-6E8A-4147-A177-3AD203B41FA5}">
                      <a16:colId xmlns:a16="http://schemas.microsoft.com/office/drawing/2014/main" val="3808776699"/>
                    </a:ext>
                  </a:extLst>
                </a:gridCol>
                <a:gridCol w="2894228">
                  <a:extLst>
                    <a:ext uri="{9D8B030D-6E8A-4147-A177-3AD203B41FA5}">
                      <a16:colId xmlns:a16="http://schemas.microsoft.com/office/drawing/2014/main" val="4091352200"/>
                    </a:ext>
                  </a:extLst>
                </a:gridCol>
                <a:gridCol w="2894228">
                  <a:extLst>
                    <a:ext uri="{9D8B030D-6E8A-4147-A177-3AD203B41FA5}">
                      <a16:colId xmlns:a16="http://schemas.microsoft.com/office/drawing/2014/main" val="2784118747"/>
                    </a:ext>
                  </a:extLst>
                </a:gridCol>
                <a:gridCol w="2894228">
                  <a:extLst>
                    <a:ext uri="{9D8B030D-6E8A-4147-A177-3AD203B41FA5}">
                      <a16:colId xmlns:a16="http://schemas.microsoft.com/office/drawing/2014/main" val="3040419800"/>
                    </a:ext>
                  </a:extLst>
                </a:gridCol>
              </a:tblGrid>
              <a:tr h="598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Reactive AI</a:t>
                      </a:r>
                      <a:endParaRPr lang="en-US" sz="2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Limited Memory</a:t>
                      </a:r>
                      <a:endParaRPr lang="en-US" sz="2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Theory of Mind</a:t>
                      </a:r>
                      <a:endParaRPr lang="en-US" sz="2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Self-aware</a:t>
                      </a:r>
                      <a:endParaRPr lang="en-US" sz="2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513564"/>
                  </a:ext>
                </a:extLst>
              </a:tr>
              <a:tr h="222134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smtClean="0"/>
                        <a:t>Has no memory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smtClean="0"/>
                        <a:t>Task-specific</a:t>
                      </a:r>
                      <a:endParaRPr lang="en-US" sz="2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smtClean="0"/>
                        <a:t>Past experiences inform future</a:t>
                      </a:r>
                      <a:r>
                        <a:rPr lang="en-US" sz="2200" baseline="0" dirty="0" smtClean="0"/>
                        <a:t> decisions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baseline="0" dirty="0" smtClean="0"/>
                        <a:t>Vulnerable to outliers or new situations</a:t>
                      </a:r>
                      <a:endParaRPr lang="en-US" sz="2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smtClean="0"/>
                        <a:t>Understands human reasoning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smtClean="0"/>
                        <a:t>Learns</a:t>
                      </a:r>
                      <a:r>
                        <a:rPr lang="en-US" sz="2200" baseline="0" dirty="0" smtClean="0"/>
                        <a:t> with fewer examples, since understands motives / intent</a:t>
                      </a:r>
                      <a:endParaRPr lang="en-US" sz="2200" dirty="0" smtClean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smtClean="0"/>
                        <a:t>Human-level</a:t>
                      </a:r>
                      <a:r>
                        <a:rPr lang="en-US" sz="2200" baseline="0" dirty="0" smtClean="0"/>
                        <a:t> intelligence that can bypass our own intelligence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7317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419600"/>
            <a:ext cx="2286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17" y="4362450"/>
            <a:ext cx="2400300" cy="240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70" y="4859746"/>
            <a:ext cx="1646330" cy="1646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195" y="4824471"/>
            <a:ext cx="1681605" cy="16816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6834" y="4694858"/>
            <a:ext cx="1821851" cy="18218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3276600" y="1838238"/>
            <a:ext cx="2915921" cy="4595336"/>
          </a:xfrm>
          <a:prstGeom prst="rect">
            <a:avLst/>
          </a:prstGeom>
          <a:noFill/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6227599"/>
      </p:ext>
    </p:extLst>
  </p:cSld>
  <p:clrMapOvr>
    <a:masterClrMapping/>
  </p:clrMapOvr>
  <p:transition spd="med" advTm="1726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07" y="2667000"/>
            <a:ext cx="6858000" cy="351218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754998" y="1513554"/>
            <a:ext cx="1118533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Take-Home Points</a:t>
            </a:r>
            <a:endParaRPr lang="en-US" sz="4000" dirty="0"/>
          </a:p>
        </p:txBody>
      </p:sp>
      <p:pic>
        <p:nvPicPr>
          <p:cNvPr id="6148" name="Picture 4" descr="Artificial Intelligence Triggers Fast, Lifesaving Care for COVID-19 Patie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98" y="3013391"/>
            <a:ext cx="423333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1219200"/>
            <a:ext cx="11284061" cy="530281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tx1"/>
                </a:solidFill>
              </a:rPr>
              <a:t>Machine learning for perioperative care is </a:t>
            </a:r>
            <a:r>
              <a:rPr lang="en-US" sz="4000" b="1" i="1" dirty="0" smtClean="0">
                <a:solidFill>
                  <a:srgbClr val="FF0000"/>
                </a:solidFill>
              </a:rPr>
              <a:t>conceptually feasible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01058"/>
      </p:ext>
    </p:extLst>
  </p:cSld>
  <p:clrMapOvr>
    <a:masterClrMapping/>
  </p:clrMapOvr>
  <p:transition spd="med" advTm="8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754998" y="1513554"/>
            <a:ext cx="1118533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1219200"/>
            <a:ext cx="11284061" cy="530281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tx1"/>
                </a:solidFill>
              </a:rPr>
              <a:t>Next </a:t>
            </a:r>
            <a:r>
              <a:rPr lang="en-US" sz="4000" dirty="0">
                <a:solidFill>
                  <a:schemeClr val="tx1"/>
                </a:solidFill>
              </a:rPr>
              <a:t>steps are to </a:t>
            </a:r>
            <a:r>
              <a:rPr lang="en-US" sz="4000" b="1" i="1" dirty="0" smtClean="0">
                <a:solidFill>
                  <a:srgbClr val="FF0000"/>
                </a:solidFill>
              </a:rPr>
              <a:t>build clinician trust </a:t>
            </a:r>
            <a:r>
              <a:rPr lang="en-US" sz="4000" dirty="0" smtClean="0">
                <a:solidFill>
                  <a:schemeClr val="tx1"/>
                </a:solidFill>
              </a:rPr>
              <a:t>that </a:t>
            </a:r>
            <a:r>
              <a:rPr lang="en-US" sz="4000" dirty="0">
                <a:solidFill>
                  <a:schemeClr val="tx1"/>
                </a:solidFill>
              </a:rPr>
              <a:t>ML </a:t>
            </a:r>
            <a:r>
              <a:rPr lang="en-US" sz="4000" dirty="0" smtClean="0">
                <a:solidFill>
                  <a:schemeClr val="tx1"/>
                </a:solidFill>
              </a:rPr>
              <a:t>algorithms </a:t>
            </a:r>
            <a:r>
              <a:rPr lang="en-US" sz="4000" dirty="0">
                <a:solidFill>
                  <a:schemeClr val="tx1"/>
                </a:solidFill>
              </a:rPr>
              <a:t>are </a:t>
            </a:r>
            <a:r>
              <a:rPr lang="en-US" sz="4000" i="1" dirty="0">
                <a:solidFill>
                  <a:schemeClr val="tx1"/>
                </a:solidFill>
              </a:rPr>
              <a:t>generalizable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i="1" dirty="0">
                <a:solidFill>
                  <a:schemeClr val="tx1"/>
                </a:solidFill>
              </a:rPr>
              <a:t>safe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i="1" dirty="0" smtClean="0">
                <a:solidFill>
                  <a:schemeClr val="tx1"/>
                </a:solidFill>
              </a:rPr>
              <a:t>aware of bias</a:t>
            </a:r>
            <a:r>
              <a:rPr lang="en-US" sz="4000" dirty="0" smtClean="0">
                <a:solidFill>
                  <a:schemeClr val="tx1"/>
                </a:solidFill>
              </a:rPr>
              <a:t>, </a:t>
            </a:r>
            <a:r>
              <a:rPr lang="en-US" sz="4000" dirty="0">
                <a:solidFill>
                  <a:schemeClr val="tx1"/>
                </a:solidFill>
              </a:rPr>
              <a:t>and </a:t>
            </a:r>
            <a:r>
              <a:rPr lang="en-US" sz="4000" i="1" dirty="0">
                <a:solidFill>
                  <a:schemeClr val="tx1"/>
                </a:solidFill>
              </a:rPr>
              <a:t>clinically actionable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dirty="0" smtClean="0"/>
              <a:t>Take-Home Points</a:t>
            </a:r>
            <a:endParaRPr lang="en-US" sz="4000" dirty="0"/>
          </a:p>
        </p:txBody>
      </p:sp>
      <p:pic>
        <p:nvPicPr>
          <p:cNvPr id="5" name="Picture 2" descr="The Social Dilemma title c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2246"/>
            <a:ext cx="5132239" cy="256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5 Ways Machine learning is Redefining Healthca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99" y="3476399"/>
            <a:ext cx="5183934" cy="25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3080"/>
      </p:ext>
    </p:extLst>
  </p:cSld>
  <p:clrMapOvr>
    <a:masterClrMapping/>
  </p:clrMapOvr>
  <p:transition spd="med" advTm="100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754998" y="1513554"/>
            <a:ext cx="1118533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1219200"/>
            <a:ext cx="11688669" cy="5302814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Promote literacy </a:t>
            </a:r>
            <a:r>
              <a:rPr lang="en-US" sz="3200" dirty="0" smtClean="0">
                <a:solidFill>
                  <a:schemeClr val="tx1"/>
                </a:solidFill>
              </a:rPr>
              <a:t>in AI/ML methods/interpretation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 Focus on the </a:t>
            </a:r>
            <a:r>
              <a:rPr lang="en-US" sz="3200" b="1" dirty="0" smtClean="0">
                <a:solidFill>
                  <a:srgbClr val="FF0000"/>
                </a:solidFill>
              </a:rPr>
              <a:t>right problems </a:t>
            </a:r>
            <a:r>
              <a:rPr lang="en-US" sz="3200" dirty="0" smtClean="0">
                <a:solidFill>
                  <a:schemeClr val="tx1"/>
                </a:solidFill>
              </a:rPr>
              <a:t>for AI/ML to solve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 Seek the right AI/ML model </a:t>
            </a:r>
            <a:r>
              <a:rPr lang="en-US" sz="3200" b="1" dirty="0" smtClean="0">
                <a:solidFill>
                  <a:srgbClr val="FF0000"/>
                </a:solidFill>
              </a:rPr>
              <a:t>inputs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 Value </a:t>
            </a:r>
            <a:r>
              <a:rPr lang="en-US" sz="3200" b="1" dirty="0" smtClean="0">
                <a:solidFill>
                  <a:srgbClr val="FF0000"/>
                </a:solidFill>
              </a:rPr>
              <a:t>transparency</a:t>
            </a:r>
            <a:r>
              <a:rPr lang="en-US" sz="3200" dirty="0" smtClean="0">
                <a:solidFill>
                  <a:schemeClr val="tx1"/>
                </a:solidFill>
              </a:rPr>
              <a:t> and </a:t>
            </a:r>
            <a:r>
              <a:rPr lang="en-US" sz="3200" b="1" dirty="0" err="1" smtClean="0">
                <a:solidFill>
                  <a:srgbClr val="FF0000"/>
                </a:solidFill>
              </a:rPr>
              <a:t>actionability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b="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Learn your biases </a:t>
            </a:r>
            <a:r>
              <a:rPr lang="en-US" sz="3200" dirty="0" smtClean="0">
                <a:solidFill>
                  <a:schemeClr val="tx1"/>
                </a:solidFill>
              </a:rPr>
              <a:t>…(and how they impact a ML model)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503331" y="241848"/>
            <a:ext cx="11578179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b="1" i="1" dirty="0" smtClean="0"/>
              <a:t>What you can do today</a:t>
            </a:r>
            <a:endParaRPr lang="en-US" sz="4000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0670093"/>
      </p:ext>
    </p:extLst>
  </p:cSld>
  <p:clrMapOvr>
    <a:masterClrMapping/>
  </p:clrMapOvr>
  <p:transition spd="med" advTm="146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754998" y="1513554"/>
            <a:ext cx="11185337" cy="3148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396A84-CC14-4A9A-BD2B-19C7460083C7}"/>
              </a:ext>
            </a:extLst>
          </p:cNvPr>
          <p:cNvSpPr txBox="1">
            <a:spLocks/>
          </p:cNvSpPr>
          <p:nvPr/>
        </p:nvSpPr>
        <p:spPr>
          <a:xfrm>
            <a:off x="273968" y="691608"/>
            <a:ext cx="11688669" cy="818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endParaRPr lang="en-US" sz="44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202B71-A181-4D92-BC8F-380644AFE97B}"/>
              </a:ext>
            </a:extLst>
          </p:cNvPr>
          <p:cNvSpPr txBox="1">
            <a:spLocks/>
          </p:cNvSpPr>
          <p:nvPr/>
        </p:nvSpPr>
        <p:spPr>
          <a:xfrm>
            <a:off x="754999" y="579580"/>
            <a:ext cx="10751202" cy="818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400" dirty="0"/>
              <a:t>Thank you</a:t>
            </a:r>
            <a:endParaRPr lang="en-US" sz="4400" u="sng" dirty="0"/>
          </a:p>
        </p:txBody>
      </p:sp>
      <p:sp>
        <p:nvSpPr>
          <p:cNvPr id="7" name="Rectangle 6"/>
          <p:cNvSpPr/>
          <p:nvPr/>
        </p:nvSpPr>
        <p:spPr>
          <a:xfrm>
            <a:off x="457200" y="1621865"/>
            <a:ext cx="103894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References</a:t>
            </a:r>
          </a:p>
          <a:p>
            <a:endParaRPr lang="en-US" sz="1200" b="1" dirty="0" smtClean="0"/>
          </a:p>
          <a:p>
            <a:pPr marL="228600" lvl="0" indent="-228600">
              <a:buAutoNum type="arabicPeriod"/>
            </a:pPr>
            <a:r>
              <a:rPr lang="en-US" sz="1200" dirty="0" err="1" smtClean="0"/>
              <a:t>Hatib</a:t>
            </a:r>
            <a:r>
              <a:rPr lang="en-US" sz="1200" dirty="0" smtClean="0"/>
              <a:t> </a:t>
            </a:r>
            <a:r>
              <a:rPr lang="en-US" sz="1200" dirty="0"/>
              <a:t>F, Jian Z, </a:t>
            </a:r>
            <a:r>
              <a:rPr lang="en-US" sz="1200" dirty="0" err="1"/>
              <a:t>Buddi</a:t>
            </a:r>
            <a:r>
              <a:rPr lang="en-US" sz="1200" dirty="0"/>
              <a:t> S, Lee C, </a:t>
            </a:r>
            <a:r>
              <a:rPr lang="en-US" sz="1200" dirty="0" err="1"/>
              <a:t>Settels</a:t>
            </a:r>
            <a:r>
              <a:rPr lang="en-US" sz="1200" dirty="0"/>
              <a:t> J, </a:t>
            </a:r>
            <a:r>
              <a:rPr lang="en-US" sz="1200" dirty="0" err="1"/>
              <a:t>Sibert</a:t>
            </a:r>
            <a:r>
              <a:rPr lang="en-US" sz="1200" dirty="0"/>
              <a:t> K, Rinehart J, Cannesson M: Machine-learning Algorithm to Predict Hypotension Based on High-fidelity Arterial Pressure Waveform Analysis. Anesthesiology 2018; 129:663–74 </a:t>
            </a:r>
          </a:p>
          <a:p>
            <a:pPr marL="228600" lvl="0" indent="-228600">
              <a:buAutoNum type="arabicPeriod"/>
            </a:pPr>
            <a:r>
              <a:rPr lang="en-US" sz="1200" dirty="0" err="1" smtClean="0"/>
              <a:t>Wijnberge</a:t>
            </a:r>
            <a:r>
              <a:rPr lang="en-US" sz="1200" dirty="0" smtClean="0"/>
              <a:t> </a:t>
            </a:r>
            <a:r>
              <a:rPr lang="en-US" sz="1200" dirty="0"/>
              <a:t>M, </a:t>
            </a:r>
            <a:r>
              <a:rPr lang="en-US" sz="1200" dirty="0" err="1"/>
              <a:t>Geerts</a:t>
            </a:r>
            <a:r>
              <a:rPr lang="en-US" sz="1200" dirty="0"/>
              <a:t> BF, </a:t>
            </a:r>
            <a:r>
              <a:rPr lang="en-US" sz="1200" dirty="0" err="1"/>
              <a:t>Hol</a:t>
            </a:r>
            <a:r>
              <a:rPr lang="en-US" sz="1200" dirty="0"/>
              <a:t> L, </a:t>
            </a:r>
            <a:r>
              <a:rPr lang="en-US" sz="1200" dirty="0" err="1"/>
              <a:t>Lemmers</a:t>
            </a:r>
            <a:r>
              <a:rPr lang="en-US" sz="1200" dirty="0"/>
              <a:t> N, Mulder MP, Berge P, Schenk J, </a:t>
            </a:r>
            <a:r>
              <a:rPr lang="en-US" sz="1200" dirty="0" err="1"/>
              <a:t>Terwindt</a:t>
            </a:r>
            <a:r>
              <a:rPr lang="en-US" sz="1200" dirty="0"/>
              <a:t> LE, Hollmann MW, </a:t>
            </a:r>
            <a:r>
              <a:rPr lang="en-US" sz="1200" dirty="0" err="1"/>
              <a:t>Vlaar</a:t>
            </a:r>
            <a:r>
              <a:rPr lang="en-US" sz="1200" dirty="0"/>
              <a:t> AP, Others: Effect of a machine learning--derived early warning system for intraoperative hypotension vs standard care on depth and duration of intraoperative hypotension during elective </a:t>
            </a:r>
            <a:r>
              <a:rPr lang="en-US" sz="1200" dirty="0" err="1"/>
              <a:t>noncardiac</a:t>
            </a:r>
            <a:r>
              <a:rPr lang="en-US" sz="1200" dirty="0"/>
              <a:t> surgery: the HYPE randomized clinical trial. JAMA 2020; </a:t>
            </a:r>
            <a:r>
              <a:rPr lang="en-US" sz="1200" dirty="0" smtClean="0"/>
              <a:t>323:1052–60</a:t>
            </a:r>
          </a:p>
          <a:p>
            <a:pPr marL="228600" lvl="0" indent="-228600">
              <a:buAutoNum type="arabicPeriod"/>
            </a:pPr>
            <a:r>
              <a:rPr lang="en-US" sz="1200" dirty="0" err="1" smtClean="0"/>
              <a:t>Maheshwari</a:t>
            </a:r>
            <a:r>
              <a:rPr lang="en-US" sz="1200" dirty="0" smtClean="0"/>
              <a:t> </a:t>
            </a:r>
            <a:r>
              <a:rPr lang="en-US" sz="1200" dirty="0"/>
              <a:t>K, Shimada T, Yang D, Khanna S, </a:t>
            </a:r>
            <a:r>
              <a:rPr lang="en-US" sz="1200" dirty="0" err="1"/>
              <a:t>Cywinski</a:t>
            </a:r>
            <a:r>
              <a:rPr lang="en-US" sz="1200" dirty="0"/>
              <a:t> JB, </a:t>
            </a:r>
            <a:r>
              <a:rPr lang="en-US" sz="1200" dirty="0" err="1"/>
              <a:t>Irefin</a:t>
            </a:r>
            <a:r>
              <a:rPr lang="en-US" sz="1200" dirty="0"/>
              <a:t> SA, </a:t>
            </a:r>
            <a:r>
              <a:rPr lang="en-US" sz="1200" dirty="0" err="1"/>
              <a:t>Ayad</a:t>
            </a:r>
            <a:r>
              <a:rPr lang="en-US" sz="1200" dirty="0"/>
              <a:t> S, </a:t>
            </a:r>
            <a:r>
              <a:rPr lang="en-US" sz="1200" dirty="0" err="1"/>
              <a:t>Turan</a:t>
            </a:r>
            <a:r>
              <a:rPr lang="en-US" sz="1200" dirty="0"/>
              <a:t> A, </a:t>
            </a:r>
            <a:r>
              <a:rPr lang="en-US" sz="1200" dirty="0" err="1"/>
              <a:t>Ruetzler</a:t>
            </a:r>
            <a:r>
              <a:rPr lang="en-US" sz="1200" dirty="0"/>
              <a:t> K, </a:t>
            </a:r>
            <a:r>
              <a:rPr lang="en-US" sz="1200" dirty="0" err="1"/>
              <a:t>Qiu</a:t>
            </a:r>
            <a:r>
              <a:rPr lang="en-US" sz="1200" dirty="0"/>
              <a:t> Y, Saha P, </a:t>
            </a:r>
            <a:r>
              <a:rPr lang="en-US" sz="1200" dirty="0" err="1"/>
              <a:t>Mascha</a:t>
            </a:r>
            <a:r>
              <a:rPr lang="en-US" sz="1200" dirty="0"/>
              <a:t> EJ, Sessler DI. Hypotension Prediction Index for Prevention of Hypotension during Moderate- to High-risk </a:t>
            </a:r>
            <a:r>
              <a:rPr lang="en-US" sz="1200" dirty="0" err="1"/>
              <a:t>Noncardiac</a:t>
            </a:r>
            <a:r>
              <a:rPr lang="en-US" sz="1200" dirty="0"/>
              <a:t> Surgery: A Pilot Randomized Trial. Anesthesiology; Online ahead of Print, September 22, </a:t>
            </a:r>
            <a:r>
              <a:rPr lang="en-US" sz="1200" dirty="0" smtClean="0"/>
              <a:t>2020.</a:t>
            </a:r>
          </a:p>
          <a:p>
            <a:pPr marL="228600" lvl="0" indent="-228600">
              <a:buAutoNum type="arabicPeriod"/>
            </a:pPr>
            <a:r>
              <a:rPr lang="en-US" sz="1200" dirty="0" err="1" smtClean="0"/>
              <a:t>Gerke</a:t>
            </a:r>
            <a:r>
              <a:rPr lang="en-US" sz="1200" dirty="0" smtClean="0"/>
              <a:t> </a:t>
            </a:r>
            <a:r>
              <a:rPr lang="en-US" sz="1200" dirty="0"/>
              <a:t>S, </a:t>
            </a:r>
            <a:r>
              <a:rPr lang="en-US" sz="1200" dirty="0" err="1"/>
              <a:t>Babic</a:t>
            </a:r>
            <a:r>
              <a:rPr lang="en-US" sz="1200" dirty="0"/>
              <a:t> B, </a:t>
            </a:r>
            <a:r>
              <a:rPr lang="en-US" sz="1200" dirty="0" err="1"/>
              <a:t>Evgeniou</a:t>
            </a:r>
            <a:r>
              <a:rPr lang="en-US" sz="1200" dirty="0"/>
              <a:t> T, Cohen IG: The need for a system view to regulate artificial intelligence/machine learning-based software as medical device. NPJ Digit Med 2020; </a:t>
            </a:r>
            <a:r>
              <a:rPr lang="en-US" sz="1200" dirty="0" smtClean="0"/>
              <a:t>3:53</a:t>
            </a:r>
          </a:p>
          <a:p>
            <a:pPr marL="228600" lvl="0" indent="-228600">
              <a:buAutoNum type="arabicPeriod"/>
            </a:pPr>
            <a:r>
              <a:rPr lang="en-US" sz="1200" dirty="0" smtClean="0"/>
              <a:t>Singh </a:t>
            </a:r>
            <a:r>
              <a:rPr lang="en-US" sz="1200" dirty="0"/>
              <a:t>K, Valley TS, Tang S, Li BY, Kamran F, Sjoding MW, Wiens J, </a:t>
            </a:r>
            <a:r>
              <a:rPr lang="en-US" sz="1200" dirty="0" err="1"/>
              <a:t>Otles</a:t>
            </a:r>
            <a:r>
              <a:rPr lang="en-US" sz="1200" dirty="0"/>
              <a:t> E, Donnelly JP, Wei MY, McBride JP, Cao J, </a:t>
            </a:r>
            <a:r>
              <a:rPr lang="en-US" sz="1200" dirty="0" err="1"/>
              <a:t>Penoza</a:t>
            </a:r>
            <a:r>
              <a:rPr lang="en-US" sz="1200" dirty="0"/>
              <a:t> C, Ayanian JZ, Nallamothu BK: Validating a Widely Implemented Deterioration Index Model Among Hospitalized COVID-19 Patients. </a:t>
            </a:r>
            <a:r>
              <a:rPr lang="en-US" sz="1200" dirty="0" err="1"/>
              <a:t>medRxiv</a:t>
            </a:r>
            <a:r>
              <a:rPr lang="en-US" sz="1200" dirty="0"/>
              <a:t> 2020 </a:t>
            </a:r>
            <a:r>
              <a:rPr lang="en-US" sz="1200" dirty="0" smtClean="0"/>
              <a:t>doi:10.1101/2020.04.24.20079012</a:t>
            </a:r>
          </a:p>
          <a:p>
            <a:pPr marL="228600" lvl="0" indent="-228600">
              <a:buAutoNum type="arabicPeriod"/>
            </a:pPr>
            <a:r>
              <a:rPr lang="en-US" sz="1200" dirty="0" smtClean="0"/>
              <a:t>Mathis </a:t>
            </a:r>
            <a:r>
              <a:rPr lang="en-US" sz="1200" dirty="0"/>
              <a:t>MR, Engoren MC, Joo H, Maile MD, Aaronson KD, Burns ML, Sjoding MW, Douville NJ, Janda AM, Hu Y, Najarian K, Kheterpal S: Early Detection of Heart Failure With Reduced Ejection Fraction Using Perioperative Data Among </a:t>
            </a:r>
            <a:r>
              <a:rPr lang="en-US" sz="1200" dirty="0" err="1"/>
              <a:t>Noncardiac</a:t>
            </a:r>
            <a:r>
              <a:rPr lang="en-US" sz="1200" dirty="0"/>
              <a:t> Surgical Patients: A Machine-Learning Approach. </a:t>
            </a:r>
            <a:r>
              <a:rPr lang="en-US" sz="1200" dirty="0" err="1"/>
              <a:t>Anesth</a:t>
            </a:r>
            <a:r>
              <a:rPr lang="en-US" sz="1200" dirty="0"/>
              <a:t> </a:t>
            </a:r>
            <a:r>
              <a:rPr lang="en-US" sz="1200" dirty="0" err="1"/>
              <a:t>Analg</a:t>
            </a:r>
            <a:r>
              <a:rPr lang="en-US" sz="1200" dirty="0"/>
              <a:t> 2020; </a:t>
            </a:r>
            <a:r>
              <a:rPr lang="en-US" sz="1200" dirty="0" smtClean="0"/>
              <a:t>130:1188–200</a:t>
            </a:r>
          </a:p>
          <a:p>
            <a:pPr marL="228600" lvl="0" indent="-228600">
              <a:buAutoNum type="arabicPeriod"/>
            </a:pPr>
            <a:r>
              <a:rPr lang="en-US" sz="1200" dirty="0" smtClean="0"/>
              <a:t>Burns </a:t>
            </a:r>
            <a:r>
              <a:rPr lang="en-US" sz="1200" dirty="0"/>
              <a:t>ML, Mathis MR, Vandervest J, Tan X, Lu B, Colquhoun DA, Shah N, Kheterpal S, Saager L: Classification of Current Procedural Terminology Codes from Electronic Health Record Data Using Machine Learning. Anesthesiology 2020; </a:t>
            </a:r>
            <a:r>
              <a:rPr lang="en-US" sz="1200" dirty="0" smtClean="0"/>
              <a:t>132:738–49</a:t>
            </a:r>
          </a:p>
          <a:p>
            <a:pPr marL="228600" lvl="0" indent="-228600">
              <a:buAutoNum type="arabicPeriod"/>
            </a:pPr>
            <a:r>
              <a:rPr lang="en-US" sz="1200" dirty="0" smtClean="0"/>
              <a:t>Kendale </a:t>
            </a:r>
            <a:r>
              <a:rPr lang="en-US" sz="1200" dirty="0"/>
              <a:t>S, Kulkarni P, Rosenberg AD, Wang J: Supervised Machine-learning Predictive Analytics for Prediction of </a:t>
            </a:r>
            <a:r>
              <a:rPr lang="en-US" sz="1200" dirty="0" err="1"/>
              <a:t>Postinduction</a:t>
            </a:r>
            <a:r>
              <a:rPr lang="en-US" sz="1200" dirty="0"/>
              <a:t> Hypotension. Anesthesiology 2018; 129:675–88</a:t>
            </a:r>
          </a:p>
          <a:p>
            <a:pPr marL="228600" indent="-228600">
              <a:buAutoNum type="arabicPeriod"/>
            </a:pPr>
            <a:endParaRPr lang="en-US" sz="1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33993"/>
      </p:ext>
    </p:extLst>
  </p:cSld>
  <p:clrMapOvr>
    <a:masterClrMapping/>
  </p:clrMapOvr>
  <p:transition spd="med" advTm="25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423390-621C-4AED-9E1D-1A56271E8452}"/>
              </a:ext>
            </a:extLst>
          </p:cNvPr>
          <p:cNvSpPr txBox="1">
            <a:spLocks/>
          </p:cNvSpPr>
          <p:nvPr/>
        </p:nvSpPr>
        <p:spPr>
          <a:xfrm>
            <a:off x="503331" y="838200"/>
            <a:ext cx="11457611" cy="5159017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i="1" dirty="0">
                <a:solidFill>
                  <a:schemeClr val="tx1"/>
                </a:solidFill>
              </a:rPr>
              <a:t>Not:</a:t>
            </a: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400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</a:rPr>
              <a:t>“Fundamental Theorem” of Biomedical Informatics </a:t>
            </a:r>
            <a:r>
              <a:rPr lang="en-US" sz="2800" baseline="30000" dirty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750" y="1407664"/>
            <a:ext cx="8572500" cy="1747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1034" y="3517376"/>
            <a:ext cx="6117432" cy="174783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518825" y="3517376"/>
            <a:ext cx="7153275" cy="1751564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542099" y="3482617"/>
            <a:ext cx="7135301" cy="1773898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9DC7021-CC89-4A1C-8141-E0AC8CB2FF85}"/>
              </a:ext>
            </a:extLst>
          </p:cNvPr>
          <p:cNvSpPr txBox="1"/>
          <p:nvPr/>
        </p:nvSpPr>
        <p:spPr>
          <a:xfrm>
            <a:off x="199573" y="6271816"/>
            <a:ext cx="11792851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>
            <a:spAutoFit/>
          </a:bodyPr>
          <a:lstStyle/>
          <a:p>
            <a:pPr marL="228600" indent="-228600" defTabSz="412750" fontAlgn="auto" hangingPunct="0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000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Friedman, CP. A “Fundamental Theorem” of Biomedical Informatics. </a:t>
            </a:r>
            <a:r>
              <a:rPr lang="en-US" sz="1000" i="1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Journal of the American Medical Informatics Association. </a:t>
            </a:r>
            <a:r>
              <a:rPr lang="en-US" sz="1000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2009;16(2):169-170.</a:t>
            </a:r>
            <a:endParaRPr lang="en-US" sz="1000" i="1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494864" y="367364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i="1" dirty="0" smtClean="0"/>
              <a:t>…and then clarify what is the goal:</a:t>
            </a:r>
            <a:endParaRPr lang="en-US" sz="4000" i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495737"/>
      </p:ext>
    </p:extLst>
  </p:cSld>
  <p:clrMapOvr>
    <a:masterClrMapping/>
  </p:clrMapOvr>
  <p:transition spd="med" advTm="33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494864" y="367364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 fontScale="925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i="1" dirty="0" smtClean="0"/>
              <a:t>…highlight strengths, weaknesses, and opportunities:</a:t>
            </a:r>
            <a:endParaRPr lang="en-US" sz="4000" i="1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D3DF4CC-68A3-4242-A295-4DA01E626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262307"/>
              </p:ext>
            </p:extLst>
          </p:nvPr>
        </p:nvGraphicFramePr>
        <p:xfrm>
          <a:off x="762000" y="1630578"/>
          <a:ext cx="10972800" cy="408442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777050493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18350578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989085405"/>
                    </a:ext>
                  </a:extLst>
                </a:gridCol>
              </a:tblGrid>
              <a:tr h="1050798"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 marL="45720" marR="45720" marT="22860" marB="228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Machine Learners</a:t>
                      </a:r>
                    </a:p>
                  </a:txBody>
                  <a:tcPr marL="45720" marR="45720" marT="22860" marB="228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</a:rPr>
                        <a:t>Humans</a:t>
                      </a:r>
                    </a:p>
                  </a:txBody>
                  <a:tcPr marL="45720" marR="45720" marT="22860" marB="228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000980"/>
                  </a:ext>
                </a:extLst>
              </a:tr>
              <a:tr h="1516812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/>
                        <a:t>Superpower</a:t>
                      </a:r>
                      <a:endParaRPr lang="en-US" sz="3000" b="1" dirty="0"/>
                    </a:p>
                  </a:txBody>
                  <a:tcPr marL="45720" marR="45720" marT="22860" marB="228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Rapid, </a:t>
                      </a:r>
                      <a:r>
                        <a:rPr lang="en-US" sz="3000" dirty="0" smtClean="0"/>
                        <a:t>“unbiased”, </a:t>
                      </a:r>
                      <a:r>
                        <a:rPr lang="en-US" sz="3000" dirty="0"/>
                        <a:t>accurate predictions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Understand implications of clinical decisions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2665018775"/>
                  </a:ext>
                </a:extLst>
              </a:tr>
              <a:tr h="1516812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/>
                        <a:t>Fatal Flaw</a:t>
                      </a:r>
                      <a:endParaRPr lang="en-US" sz="3000" b="1" dirty="0"/>
                    </a:p>
                  </a:txBody>
                  <a:tcPr marL="45720" marR="45720" marT="22860" marB="228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aseline="0" dirty="0"/>
                        <a:t>Lack transparency</a:t>
                      </a:r>
                    </a:p>
                    <a:p>
                      <a:pPr algn="ctr"/>
                      <a:r>
                        <a:rPr lang="en-US" sz="3000" baseline="0" dirty="0"/>
                        <a:t>Lack clinical judgment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/>
                        <a:t>High cost, slow</a:t>
                      </a:r>
                    </a:p>
                    <a:p>
                      <a:pPr algn="ctr"/>
                      <a:endParaRPr lang="en-US" sz="3000" dirty="0"/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2482009254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09755"/>
      </p:ext>
    </p:extLst>
  </p:cSld>
  <p:clrMapOvr>
    <a:masterClrMapping/>
  </p:clrMapOvr>
  <p:transition spd="med" advTm="67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C079393-C2F8-494D-ADF0-57772E79A71F}"/>
              </a:ext>
            </a:extLst>
          </p:cNvPr>
          <p:cNvSpPr txBox="1">
            <a:spLocks/>
          </p:cNvSpPr>
          <p:nvPr/>
        </p:nvSpPr>
        <p:spPr>
          <a:xfrm>
            <a:off x="494864" y="367364"/>
            <a:ext cx="11378381" cy="67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l" hangingPunct="1"/>
            <a:r>
              <a:rPr lang="en-US" sz="4000" i="1" dirty="0" smtClean="0"/>
              <a:t>… motivate why clinicians should care:</a:t>
            </a:r>
            <a:endParaRPr lang="en-US" sz="4000" i="1" dirty="0"/>
          </a:p>
        </p:txBody>
      </p:sp>
      <p:pic>
        <p:nvPicPr>
          <p:cNvPr id="2052" name="Picture 4" descr="The Only Constant is CHANGE! – Felicia Journe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97536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71784"/>
      </p:ext>
    </p:extLst>
  </p:cSld>
  <p:clrMapOvr>
    <a:masterClrMapping/>
  </p:clrMapOvr>
  <p:transition spd="med" advTm="61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2|2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3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6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7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44.1|87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|9.8|37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1|9|11.7|6.7|4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2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6|43.5|35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7|21.1|5|2.7|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25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3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15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31.2|9|21.6|20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3.2|5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7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1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3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.7|15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2|41.6|15.3|1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48.4|3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22|30.1"/>
</p:tagLst>
</file>

<file path=ppt/theme/theme1.xml><?xml version="1.0" encoding="utf-8"?>
<a:theme xmlns:a="http://schemas.openxmlformats.org/drawingml/2006/main" name="CC_st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C_st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C_std 1">
        <a:dk1>
          <a:srgbClr val="061844"/>
        </a:dk1>
        <a:lt1>
          <a:srgbClr val="FFFFFF"/>
        </a:lt1>
        <a:dk2>
          <a:srgbClr val="474747"/>
        </a:dk2>
        <a:lt2>
          <a:srgbClr val="80A7A5"/>
        </a:lt2>
        <a:accent1>
          <a:srgbClr val="0768A9"/>
        </a:accent1>
        <a:accent2>
          <a:srgbClr val="6EBB1F"/>
        </a:accent2>
        <a:accent3>
          <a:srgbClr val="B1B1B1"/>
        </a:accent3>
        <a:accent4>
          <a:srgbClr val="DADADA"/>
        </a:accent4>
        <a:accent5>
          <a:srgbClr val="AAB9D1"/>
        </a:accent5>
        <a:accent6>
          <a:srgbClr val="63A91B"/>
        </a:accent6>
        <a:hlink>
          <a:srgbClr val="EE014C"/>
        </a:hlink>
        <a:folHlink>
          <a:srgbClr val="FFD1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_std 2">
        <a:dk1>
          <a:srgbClr val="000000"/>
        </a:dk1>
        <a:lt1>
          <a:srgbClr val="FFFFFF"/>
        </a:lt1>
        <a:dk2>
          <a:srgbClr val="B7D30B"/>
        </a:dk2>
        <a:lt2>
          <a:srgbClr val="084887"/>
        </a:lt2>
        <a:accent1>
          <a:srgbClr val="646464"/>
        </a:accent1>
        <a:accent2>
          <a:srgbClr val="2B85BB"/>
        </a:accent2>
        <a:accent3>
          <a:srgbClr val="FFFFFF"/>
        </a:accent3>
        <a:accent4>
          <a:srgbClr val="000000"/>
        </a:accent4>
        <a:accent5>
          <a:srgbClr val="B8B8B8"/>
        </a:accent5>
        <a:accent6>
          <a:srgbClr val="2678A9"/>
        </a:accent6>
        <a:hlink>
          <a:srgbClr val="FFD600"/>
        </a:hlink>
        <a:folHlink>
          <a:srgbClr val="A7AC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_std 3">
        <a:dk1>
          <a:srgbClr val="000000"/>
        </a:dk1>
        <a:lt1>
          <a:srgbClr val="000000"/>
        </a:lt1>
        <a:dk2>
          <a:srgbClr val="FFFFFF"/>
        </a:dk2>
        <a:lt2>
          <a:srgbClr val="9B9C70"/>
        </a:lt2>
        <a:accent1>
          <a:srgbClr val="FFA616"/>
        </a:accent1>
        <a:accent2>
          <a:srgbClr val="666666"/>
        </a:accent2>
        <a:accent3>
          <a:srgbClr val="AAAAAA"/>
        </a:accent3>
        <a:accent4>
          <a:srgbClr val="000000"/>
        </a:accent4>
        <a:accent5>
          <a:srgbClr val="FFD0AB"/>
        </a:accent5>
        <a:accent6>
          <a:srgbClr val="5C5C5C"/>
        </a:accent6>
        <a:hlink>
          <a:srgbClr val="BD3826"/>
        </a:hlink>
        <a:folHlink>
          <a:srgbClr val="4563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474747"/>
      </a:dk1>
      <a:lt1>
        <a:srgbClr val="FFFFFF"/>
      </a:lt1>
      <a:dk2>
        <a:srgbClr val="80A7A5"/>
      </a:dk2>
      <a:lt2>
        <a:srgbClr val="061844"/>
      </a:lt2>
      <a:accent1>
        <a:srgbClr val="0768A9"/>
      </a:accent1>
      <a:accent2>
        <a:srgbClr val="6EBB1F"/>
      </a:accent2>
      <a:accent3>
        <a:srgbClr val="FFFFFF"/>
      </a:accent3>
      <a:accent4>
        <a:srgbClr val="3B3B3B"/>
      </a:accent4>
      <a:accent5>
        <a:srgbClr val="AAB9D1"/>
      </a:accent5>
      <a:accent6>
        <a:srgbClr val="63A91B"/>
      </a:accent6>
      <a:hlink>
        <a:srgbClr val="EE014C"/>
      </a:hlink>
      <a:folHlink>
        <a:srgbClr val="FFD1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474747"/>
      </a:dk1>
      <a:lt1>
        <a:srgbClr val="FFFFFF"/>
      </a:lt1>
      <a:dk2>
        <a:srgbClr val="80A7A5"/>
      </a:dk2>
      <a:lt2>
        <a:srgbClr val="061844"/>
      </a:lt2>
      <a:accent1>
        <a:srgbClr val="0768A9"/>
      </a:accent1>
      <a:accent2>
        <a:srgbClr val="6EBB1F"/>
      </a:accent2>
      <a:accent3>
        <a:srgbClr val="FFFFFF"/>
      </a:accent3>
      <a:accent4>
        <a:srgbClr val="3B3B3B"/>
      </a:accent4>
      <a:accent5>
        <a:srgbClr val="AAB9D1"/>
      </a:accent5>
      <a:accent6>
        <a:srgbClr val="63A91B"/>
      </a:accent6>
      <a:hlink>
        <a:srgbClr val="EE014C"/>
      </a:hlink>
      <a:folHlink>
        <a:srgbClr val="FFD1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CC_std</Template>
  <TotalTime>0</TotalTime>
  <Words>2776</Words>
  <Application>Microsoft Office PowerPoint</Application>
  <PresentationFormat>Widescreen</PresentationFormat>
  <Paragraphs>564</Paragraphs>
  <Slides>63</Slides>
  <Notes>63</Notes>
  <HiddenSlides>0</HiddenSlides>
  <MMClips>63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ＭＳ Ｐゴシック</vt:lpstr>
      <vt:lpstr>Arial</vt:lpstr>
      <vt:lpstr>Calibri</vt:lpstr>
      <vt:lpstr>Helvetica</vt:lpstr>
      <vt:lpstr>Helvetica Light</vt:lpstr>
      <vt:lpstr>Wingdings</vt:lpstr>
      <vt:lpstr>CC_std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2011-12-11T03:43:08Z</dcterms:created>
  <dcterms:modified xsi:type="dcterms:W3CDTF">2020-10-20T02:11:04Z</dcterms:modified>
</cp:coreProperties>
</file>