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57" r:id="rId2"/>
    <p:sldId id="322" r:id="rId3"/>
    <p:sldId id="258" r:id="rId4"/>
    <p:sldId id="296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95" r:id="rId13"/>
    <p:sldId id="317" r:id="rId14"/>
    <p:sldId id="298" r:id="rId15"/>
    <p:sldId id="299" r:id="rId16"/>
    <p:sldId id="318" r:id="rId17"/>
    <p:sldId id="297" r:id="rId18"/>
    <p:sldId id="269" r:id="rId19"/>
    <p:sldId id="270" r:id="rId20"/>
    <p:sldId id="319" r:id="rId21"/>
    <p:sldId id="300" r:id="rId22"/>
    <p:sldId id="274" r:id="rId23"/>
    <p:sldId id="275" r:id="rId24"/>
    <p:sldId id="313" r:id="rId25"/>
    <p:sldId id="301" r:id="rId26"/>
    <p:sldId id="287" r:id="rId27"/>
    <p:sldId id="288" r:id="rId28"/>
    <p:sldId id="289" r:id="rId29"/>
    <p:sldId id="290" r:id="rId30"/>
    <p:sldId id="315" r:id="rId31"/>
    <p:sldId id="316" r:id="rId32"/>
    <p:sldId id="320" r:id="rId33"/>
    <p:sldId id="321" r:id="rId34"/>
    <p:sldId id="328" r:id="rId35"/>
    <p:sldId id="323" r:id="rId36"/>
    <p:sldId id="324" r:id="rId37"/>
    <p:sldId id="325" r:id="rId38"/>
    <p:sldId id="326" r:id="rId39"/>
    <p:sldId id="293" r:id="rId40"/>
    <p:sldId id="303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23" autoAdjust="0"/>
    <p:restoredTop sz="89784" autoAdjust="0"/>
  </p:normalViewPr>
  <p:slideViewPr>
    <p:cSldViewPr snapToGrid="0" snapToObjects="1">
      <p:cViewPr>
        <p:scale>
          <a:sx n="90" d="100"/>
          <a:sy n="90" d="100"/>
        </p:scale>
        <p:origin x="-153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2D96C-26B3-4198-8F43-504FB894602B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C1782-A293-4280-A5D7-7EA3E86390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052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start, why</a:t>
            </a:r>
            <a:r>
              <a:rPr lang="en-US" baseline="0" dirty="0" smtClean="0"/>
              <a:t> have, practical outcomes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C1782-A293-4280-A5D7-7EA3E863903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09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Living will – what tx would you want or not what done.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C1782-A293-4280-A5D7-7EA3E863903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67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C1782-A293-4280-A5D7-7EA3E863903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6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4832-8818-5245-865D-CD6415F6FBCF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FBE2-AF56-4C43-879D-374289153E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4832-8818-5245-865D-CD6415F6FBCF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FBE2-AF56-4C43-879D-374289153E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4832-8818-5245-865D-CD6415F6FBCF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FBE2-AF56-4C43-879D-374289153E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4832-8818-5245-865D-CD6415F6FBCF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FBE2-AF56-4C43-879D-374289153E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7724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87705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4832-8818-5245-865D-CD6415F6FBCF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FBE2-AF56-4C43-879D-374289153E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4832-8818-5245-865D-CD6415F6FBCF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FBE2-AF56-4C43-879D-374289153E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4832-8818-5245-865D-CD6415F6FBCF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FBE2-AF56-4C43-879D-374289153E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4832-8818-5245-865D-CD6415F6FBCF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FBE2-AF56-4C43-879D-374289153E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4832-8818-5245-865D-CD6415F6FBCF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FBE2-AF56-4C43-879D-374289153E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4832-8818-5245-865D-CD6415F6FBCF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FBE2-AF56-4C43-879D-374289153E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4832-8818-5245-865D-CD6415F6FBCF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FBE2-AF56-4C43-879D-374289153E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24832-8818-5245-865D-CD6415F6FBCF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8FBE2-AF56-4C43-879D-374289153E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Fammed Logo - Vertical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14519" y="4949940"/>
            <a:ext cx="2136955" cy="17715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18167"/>
            <a:ext cx="7772400" cy="1782283"/>
          </a:xfrm>
        </p:spPr>
        <p:txBody>
          <a:bodyPr>
            <a:normAutofit/>
          </a:bodyPr>
          <a:lstStyle/>
          <a:p>
            <a:r>
              <a:rPr lang="en-US" dirty="0" smtClean="0"/>
              <a:t>Advanced Care Planning :</a:t>
            </a:r>
            <a:br>
              <a:rPr lang="en-US" dirty="0" smtClean="0"/>
            </a:br>
            <a:r>
              <a:rPr lang="en-US" dirty="0" smtClean="0"/>
              <a:t>Who, </a:t>
            </a:r>
            <a:r>
              <a:rPr lang="en-US" dirty="0" smtClean="0"/>
              <a:t>What, When</a:t>
            </a:r>
            <a:r>
              <a:rPr lang="en-US" dirty="0" smtClean="0"/>
              <a:t>, </a:t>
            </a:r>
            <a:r>
              <a:rPr lang="en-US" dirty="0" smtClean="0"/>
              <a:t>Where, Why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Dr. Tom O’Neil</a:t>
            </a:r>
            <a:br>
              <a:rPr lang="en-US" dirty="0" smtClean="0"/>
            </a:br>
            <a:r>
              <a:rPr lang="en-US" dirty="0" smtClean="0"/>
              <a:t>Assistant Professor</a:t>
            </a:r>
            <a:br>
              <a:rPr lang="en-US" dirty="0" smtClean="0"/>
            </a:br>
            <a:r>
              <a:rPr lang="en-US" dirty="0" smtClean="0"/>
              <a:t>Department of Family Medicine</a:t>
            </a:r>
            <a:br>
              <a:rPr lang="en-US" dirty="0" smtClean="0"/>
            </a:br>
            <a:r>
              <a:rPr lang="en-US" dirty="0" smtClean="0"/>
              <a:t>Department of Internal Medicine</a:t>
            </a:r>
          </a:p>
          <a:p>
            <a:r>
              <a:rPr lang="en-US" dirty="0" smtClean="0"/>
              <a:t>University of Michigan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940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a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Extent of Power differs state by state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states with a Living Will statute a living will be a legal document to can “speak for itself”.</a:t>
            </a:r>
          </a:p>
          <a:p>
            <a:endParaRPr lang="en-US" dirty="0"/>
          </a:p>
          <a:p>
            <a:r>
              <a:rPr lang="en-US" dirty="0" smtClean="0"/>
              <a:t>Michigan does not have a living will statute</a:t>
            </a:r>
          </a:p>
          <a:p>
            <a:pPr lvl="1"/>
            <a:r>
              <a:rPr lang="en-US" dirty="0" smtClean="0"/>
              <a:t>DPOA supersedes Living Will in preferences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POLST / MOLST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Physician / Medical Orders for Life Sustaining Treatment</a:t>
            </a:r>
          </a:p>
          <a:p>
            <a:pPr lvl="1"/>
            <a:r>
              <a:rPr lang="en-US" dirty="0" smtClean="0"/>
              <a:t>Translate goals of care into medical orders </a:t>
            </a:r>
          </a:p>
          <a:p>
            <a:pPr lvl="1"/>
            <a:r>
              <a:rPr lang="en-US" dirty="0" smtClean="0"/>
              <a:t>“Given my current medical condition I do or do not want … “</a:t>
            </a:r>
          </a:p>
          <a:p>
            <a:pPr lvl="1"/>
            <a:r>
              <a:rPr lang="en-US" dirty="0" smtClean="0"/>
              <a:t>Medical Orders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24" y="278146"/>
            <a:ext cx="4476907" cy="5805422"/>
          </a:xfr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615" y="278146"/>
            <a:ext cx="4533385" cy="588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98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A.D.s and POLST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073" y="1577127"/>
            <a:ext cx="6988115" cy="3649765"/>
          </a:xfrm>
        </p:spPr>
      </p:pic>
      <p:sp>
        <p:nvSpPr>
          <p:cNvPr id="5" name="TextBox 4"/>
          <p:cNvSpPr txBox="1"/>
          <p:nvPr/>
        </p:nvSpPr>
        <p:spPr>
          <a:xfrm>
            <a:off x="542260" y="5523346"/>
            <a:ext cx="78893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66"/>
                </a:solidFill>
              </a:rPr>
              <a:t>Bomba, R et al. POLST: An improvement over traditional advanced directives. Cleve Clin J Med 2012; 79: 457-464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094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1500" dirty="0" smtClean="0"/>
              <a:t>Who?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9256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needs ACP?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Terminally Ill</a:t>
            </a:r>
          </a:p>
          <a:p>
            <a:r>
              <a:rPr lang="en-US" dirty="0" smtClean="0"/>
              <a:t>Chronically Ill</a:t>
            </a:r>
          </a:p>
          <a:p>
            <a:pPr lvl="1"/>
            <a:r>
              <a:rPr lang="en-US" dirty="0" smtClean="0"/>
              <a:t>Leading causes of death in US</a:t>
            </a:r>
          </a:p>
          <a:p>
            <a:pPr lvl="2"/>
            <a:r>
              <a:rPr lang="en-US" dirty="0" smtClean="0"/>
              <a:t>Heart Disease - #1</a:t>
            </a:r>
          </a:p>
          <a:p>
            <a:pPr lvl="2"/>
            <a:r>
              <a:rPr lang="en-US" dirty="0" smtClean="0"/>
              <a:t>COPD - #3</a:t>
            </a:r>
          </a:p>
          <a:p>
            <a:pPr lvl="2"/>
            <a:r>
              <a:rPr lang="en-US" dirty="0" smtClean="0"/>
              <a:t>Cerebrovascular Disease  - #4 </a:t>
            </a:r>
          </a:p>
          <a:p>
            <a:pPr lvl="2"/>
            <a:r>
              <a:rPr lang="en-US" dirty="0" smtClean="0"/>
              <a:t>Alzheimer's Disease - #6</a:t>
            </a:r>
          </a:p>
          <a:p>
            <a:pPr lvl="2"/>
            <a:r>
              <a:rPr lang="en-US" dirty="0" smtClean="0"/>
              <a:t>Diabetes Mellitus - #7</a:t>
            </a:r>
          </a:p>
          <a:p>
            <a:pPr lvl="2"/>
            <a:r>
              <a:rPr lang="en-US" dirty="0" smtClean="0"/>
              <a:t>End Stage Renal Disease - #8</a:t>
            </a:r>
          </a:p>
          <a:p>
            <a:r>
              <a:rPr lang="en-US" dirty="0" smtClean="0"/>
              <a:t>All adults over age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4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1990 – Patient Self Determination Act</a:t>
            </a:r>
          </a:p>
          <a:p>
            <a:pPr lvl="1"/>
            <a:r>
              <a:rPr lang="en-US" dirty="0" smtClean="0"/>
              <a:t>All Medicare institutions must provide patients with information regarding Ads</a:t>
            </a:r>
          </a:p>
          <a:p>
            <a:endParaRPr lang="en-US" dirty="0"/>
          </a:p>
          <a:p>
            <a:r>
              <a:rPr lang="en-US" dirty="0" smtClean="0"/>
              <a:t>Cognitive impairment, CVD, NH resident associated with lost decision making capacity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2490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1500" dirty="0" smtClean="0"/>
              <a:t>Why?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081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- 1995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 year study at 5 </a:t>
            </a:r>
            <a:r>
              <a:rPr lang="en-US" dirty="0" smtClean="0"/>
              <a:t>hospitals with 9,105 </a:t>
            </a:r>
            <a:r>
              <a:rPr lang="en-US" dirty="0"/>
              <a:t>seriously ill </a:t>
            </a:r>
            <a:r>
              <a:rPr lang="en-US" dirty="0" smtClean="0"/>
              <a:t>patients</a:t>
            </a:r>
          </a:p>
          <a:p>
            <a:pPr lvl="1"/>
            <a:r>
              <a:rPr lang="en-US" dirty="0" smtClean="0"/>
              <a:t>21% of patients had advanced directives</a:t>
            </a:r>
          </a:p>
          <a:p>
            <a:pPr lvl="1"/>
            <a:r>
              <a:rPr lang="en-US" dirty="0" smtClean="0"/>
              <a:t>49% of pts who desired CPR to be withheld didn’t have DNR</a:t>
            </a:r>
          </a:p>
          <a:p>
            <a:pPr lvl="1"/>
            <a:r>
              <a:rPr lang="en-US" dirty="0" smtClean="0"/>
              <a:t>46% of DNR orders with 48 hours of death</a:t>
            </a:r>
          </a:p>
          <a:p>
            <a:pPr lvl="1"/>
            <a:r>
              <a:rPr lang="en-US" dirty="0" smtClean="0"/>
              <a:t>38% who died spent &gt;10 days in ICU</a:t>
            </a:r>
          </a:p>
          <a:p>
            <a:pPr lvl="1"/>
            <a:r>
              <a:rPr lang="en-US" dirty="0" smtClean="0"/>
              <a:t>50% of pts who died reported by family to have severe pain &gt; 50% of the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73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Completion of Advanced Directives</a:t>
            </a:r>
          </a:p>
          <a:p>
            <a:pPr lvl="1"/>
            <a:r>
              <a:rPr lang="en-US" dirty="0" smtClean="0"/>
              <a:t>Increase pt and family satisfaction with EOL care</a:t>
            </a:r>
          </a:p>
          <a:p>
            <a:pPr lvl="1"/>
            <a:r>
              <a:rPr lang="en-US" dirty="0" smtClean="0"/>
              <a:t>Increase compliance of wishes and EOL care</a:t>
            </a:r>
          </a:p>
          <a:p>
            <a:pPr lvl="1"/>
            <a:r>
              <a:rPr lang="en-US" dirty="0" smtClean="0"/>
              <a:t>Decrease stress, anxiety, depression of family members following loss</a:t>
            </a:r>
          </a:p>
          <a:p>
            <a:pPr lvl="1"/>
            <a:r>
              <a:rPr lang="en-US" dirty="0" smtClean="0"/>
              <a:t>Reduce likely hood of dying in hospital</a:t>
            </a:r>
          </a:p>
          <a:p>
            <a:pPr lvl="1"/>
            <a:r>
              <a:rPr lang="en-US" dirty="0" smtClean="0"/>
              <a:t>Cost benefit?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no outside financial disclosures relevant to today’s presentation </a:t>
            </a:r>
          </a:p>
          <a:p>
            <a:r>
              <a:rPr lang="en-US" dirty="0" smtClean="0"/>
              <a:t>I am Medical Director for Arbor Hospice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0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 in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3746 patients, aged &gt;60 who died</a:t>
            </a:r>
          </a:p>
          <a:p>
            <a:r>
              <a:rPr lang="en-US" dirty="0" smtClean="0"/>
              <a:t>42.5% required decision making</a:t>
            </a:r>
          </a:p>
          <a:p>
            <a:pPr lvl="1"/>
            <a:r>
              <a:rPr lang="en-US" dirty="0" smtClean="0"/>
              <a:t>70% of those lacked capacity</a:t>
            </a:r>
          </a:p>
          <a:p>
            <a:r>
              <a:rPr lang="en-US" dirty="0" smtClean="0"/>
              <a:t>Patients who completed advanced directives received care that was strongly associated with their preferences</a:t>
            </a:r>
          </a:p>
          <a:p>
            <a:r>
              <a:rPr lang="en-US" dirty="0" smtClean="0"/>
              <a:t>Approx. 70% of community dwelling adults have an AD. 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6194578"/>
            <a:ext cx="6188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66"/>
                </a:solidFill>
              </a:rPr>
              <a:t>Silveira, M. </a:t>
            </a:r>
            <a:r>
              <a:rPr lang="en-US" sz="1400" dirty="0">
                <a:solidFill>
                  <a:srgbClr val="000066"/>
                </a:solidFill>
              </a:rPr>
              <a:t>Advance Directives and </a:t>
            </a:r>
            <a:r>
              <a:rPr lang="en-US" sz="1400" dirty="0" smtClean="0">
                <a:solidFill>
                  <a:srgbClr val="000066"/>
                </a:solidFill>
              </a:rPr>
              <a:t>Outcomes of </a:t>
            </a:r>
            <a:r>
              <a:rPr lang="en-US" sz="1400" dirty="0">
                <a:solidFill>
                  <a:srgbClr val="000066"/>
                </a:solidFill>
              </a:rPr>
              <a:t>Surrogate Decision Making before </a:t>
            </a:r>
            <a:r>
              <a:rPr lang="en-US" sz="1400" dirty="0" smtClean="0">
                <a:solidFill>
                  <a:srgbClr val="000066"/>
                </a:solidFill>
              </a:rPr>
              <a:t>Death. </a:t>
            </a:r>
            <a:r>
              <a:rPr lang="en-US" sz="1400" dirty="0">
                <a:solidFill>
                  <a:srgbClr val="000066"/>
                </a:solidFill>
              </a:rPr>
              <a:t>N Engl J Med 2010;362:1211-8.</a:t>
            </a:r>
          </a:p>
        </p:txBody>
      </p:sp>
    </p:spTree>
    <p:extLst>
      <p:ext uri="{BB962C8B-B14F-4D97-AF65-F5344CB8AC3E}">
        <p14:creationId xmlns:p14="http://schemas.microsoft.com/office/powerpoint/2010/main" val="2579659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800" dirty="0" smtClean="0"/>
              <a:t>When?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53846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everyone needs it then when?</a:t>
            </a:r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88" y="1600200"/>
            <a:ext cx="7446224" cy="4525963"/>
          </a:xfrm>
        </p:spPr>
      </p:pic>
    </p:spTree>
    <p:extLst>
      <p:ext uri="{BB962C8B-B14F-4D97-AF65-F5344CB8AC3E}">
        <p14:creationId xmlns:p14="http://schemas.microsoft.com/office/powerpoint/2010/main" val="283017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“When will then be now? Soon.”</a:t>
            </a:r>
            <a:r>
              <a:rPr lang="en-US" baseline="30000" dirty="0" smtClean="0"/>
              <a:t>1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status most powerfully related to prognosis</a:t>
            </a:r>
          </a:p>
          <a:p>
            <a:endParaRPr lang="en-US" dirty="0"/>
          </a:p>
          <a:p>
            <a:r>
              <a:rPr lang="en-US" dirty="0" smtClean="0"/>
              <a:t>The ability to function (independently perform activities of daily living) represents the sum total of all biological and patho-physiological processes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954233"/>
            <a:ext cx="6283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66"/>
                </a:solidFill>
              </a:rPr>
              <a:t>1-”Spaceballs” movie dialogue. 1987</a:t>
            </a:r>
            <a:endParaRPr lang="en-US" sz="16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22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you be surprised if this patient died in the next 12 months?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Renal failure odds </a:t>
            </a:r>
            <a:r>
              <a:rPr lang="en-US" dirty="0" smtClean="0"/>
              <a:t>ratio </a:t>
            </a:r>
            <a:r>
              <a:rPr lang="en-US" dirty="0"/>
              <a:t>3.5</a:t>
            </a:r>
          </a:p>
          <a:p>
            <a:endParaRPr lang="en-US" dirty="0" smtClean="0"/>
          </a:p>
          <a:p>
            <a:r>
              <a:rPr lang="en-US" dirty="0" smtClean="0"/>
              <a:t>Malignancy </a:t>
            </a:r>
            <a:r>
              <a:rPr lang="en-US" dirty="0"/>
              <a:t>odds ratio </a:t>
            </a: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2772" y="5965440"/>
            <a:ext cx="6166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Moroni et al. The ‘surprise’ question in advanced cancer patients: A prospective study among general practioners. Palliat Med published online 24 March 2014</a:t>
            </a:r>
          </a:p>
        </p:txBody>
      </p:sp>
    </p:spTree>
    <p:extLst>
      <p:ext uri="{BB962C8B-B14F-4D97-AF65-F5344CB8AC3E}">
        <p14:creationId xmlns:p14="http://schemas.microsoft.com/office/powerpoint/2010/main" val="274949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1500" dirty="0" smtClean="0"/>
              <a:t>How</a:t>
            </a:r>
            <a:r>
              <a:rPr lang="en-US" sz="11500" dirty="0" smtClean="0"/>
              <a:t>?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82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– It’s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Introduce topic and give info</a:t>
            </a:r>
          </a:p>
          <a:p>
            <a:pPr marL="514350" indent="-514350">
              <a:buAutoNum type="arabicPeriod"/>
            </a:pPr>
            <a:r>
              <a:rPr lang="en-US" dirty="0" smtClean="0"/>
              <a:t>Facilitate discussion w/patient and family / surrogate</a:t>
            </a:r>
          </a:p>
          <a:p>
            <a:pPr marL="514350" indent="-514350">
              <a:buAutoNum type="arabicPeriod"/>
            </a:pPr>
            <a:r>
              <a:rPr lang="en-US" dirty="0" smtClean="0"/>
              <a:t>Document the conversation</a:t>
            </a:r>
          </a:p>
          <a:p>
            <a:pPr marL="914400" lvl="1" indent="-514350"/>
            <a:r>
              <a:rPr lang="en-US" dirty="0" smtClean="0"/>
              <a:t>Remember to complete forms</a:t>
            </a:r>
          </a:p>
          <a:p>
            <a:pPr marL="514350" indent="-514350">
              <a:buAutoNum type="arabicPeriod"/>
            </a:pPr>
            <a:r>
              <a:rPr lang="en-US" dirty="0" smtClean="0"/>
              <a:t>Review and update PRN</a:t>
            </a:r>
          </a:p>
          <a:p>
            <a:pPr marL="514350" indent="-514350">
              <a:buAutoNum type="arabicPeriod"/>
            </a:pPr>
            <a:r>
              <a:rPr lang="en-US" dirty="0" smtClean="0"/>
              <a:t>Apply the wishes with aide of surrogate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“I’d like to talk with you about possible health care decision in the future; this is something I do with all my patient so I can be sure that I know and follow your wishes.</a:t>
            </a:r>
          </a:p>
          <a:p>
            <a:endParaRPr lang="en-US" dirty="0"/>
          </a:p>
          <a:p>
            <a:r>
              <a:rPr lang="en-US" dirty="0" smtClean="0"/>
              <a:t>Have you given any thought to how you wish to be cared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38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DPOA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“Is there anyone who helps you make decisions?”</a:t>
            </a:r>
          </a:p>
          <a:p>
            <a:endParaRPr lang="en-US" dirty="0"/>
          </a:p>
          <a:p>
            <a:r>
              <a:rPr lang="en-US" dirty="0" smtClean="0"/>
              <a:t>“If you were unable to make those decisions, who would you want to do that for you?”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1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How can we help you live well?</a:t>
            </a:r>
          </a:p>
          <a:p>
            <a:pPr lvl="1"/>
            <a:r>
              <a:rPr lang="en-US" dirty="0" smtClean="0"/>
              <a:t>What do you hope for, for your family?</a:t>
            </a:r>
          </a:p>
          <a:p>
            <a:pPr lvl="1"/>
            <a:r>
              <a:rPr lang="en-US" dirty="0" smtClean="0"/>
              <a:t>When you think about balancing living longer and quality of life, how would you approach this balance?</a:t>
            </a:r>
            <a:endParaRPr lang="en-US" dirty="0"/>
          </a:p>
          <a:p>
            <a:r>
              <a:rPr lang="en-US" dirty="0" smtClean="0"/>
              <a:t>Needs</a:t>
            </a:r>
          </a:p>
          <a:p>
            <a:pPr lvl="2"/>
            <a:r>
              <a:rPr lang="en-US" dirty="0" smtClean="0"/>
              <a:t>How can we make this time meaningful?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Recognize accepted and available forms of advanced care planning</a:t>
            </a:r>
            <a:endParaRPr lang="en-US" sz="4400" dirty="0"/>
          </a:p>
          <a:p>
            <a:r>
              <a:rPr lang="en-US" dirty="0"/>
              <a:t>Identify benefits to initiating and completing advanced care planning in the outpatient setting</a:t>
            </a:r>
            <a:endParaRPr lang="en-US" sz="4400" dirty="0"/>
          </a:p>
          <a:p>
            <a:r>
              <a:rPr lang="en-US" dirty="0"/>
              <a:t>Identify available tools and resources to aid in prognostication</a:t>
            </a:r>
            <a:endParaRPr lang="en-US" sz="4400" dirty="0"/>
          </a:p>
          <a:p>
            <a:r>
              <a:rPr lang="en-US" dirty="0"/>
              <a:t>Know how to initiate advanced care planning discussions in </a:t>
            </a:r>
            <a:r>
              <a:rPr lang="en-US" dirty="0" smtClean="0"/>
              <a:t>clinic</a:t>
            </a:r>
          </a:p>
          <a:p>
            <a:r>
              <a:rPr lang="en-US" dirty="0" smtClean="0"/>
              <a:t>Review billing and coding issues related</a:t>
            </a:r>
            <a:br>
              <a:rPr lang="en-US" dirty="0" smtClean="0"/>
            </a:br>
            <a:r>
              <a:rPr lang="en-US" dirty="0" smtClean="0"/>
              <a:t>to Advanced Care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3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“What do you enjoy doing now? How can we help you do more of this?”</a:t>
            </a:r>
          </a:p>
          <a:p>
            <a:endParaRPr lang="en-US" dirty="0" smtClean="0"/>
          </a:p>
          <a:p>
            <a:r>
              <a:rPr lang="en-US" dirty="0" smtClean="0"/>
              <a:t>“What is your life like outside the hospital or clinic?”</a:t>
            </a:r>
          </a:p>
          <a:p>
            <a:endParaRPr lang="en-US" dirty="0"/>
          </a:p>
          <a:p>
            <a:r>
              <a:rPr lang="en-US" dirty="0" smtClean="0"/>
              <a:t>“What is most important to you right now?”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8977" y="6126163"/>
            <a:ext cx="6507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66"/>
                </a:solidFill>
              </a:rPr>
              <a:t>http://depts.washington.edu/oncotalk/learn/modules/Modules_03.pdf</a:t>
            </a:r>
          </a:p>
        </p:txBody>
      </p:sp>
    </p:spTree>
    <p:extLst>
      <p:ext uri="{BB962C8B-B14F-4D97-AF65-F5344CB8AC3E}">
        <p14:creationId xmlns:p14="http://schemas.microsoft.com/office/powerpoint/2010/main" val="33411368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“What is the hardest part of this for you and your family right now?”</a:t>
            </a:r>
          </a:p>
          <a:p>
            <a:endParaRPr lang="en-US" dirty="0"/>
          </a:p>
          <a:p>
            <a:r>
              <a:rPr lang="en-US" dirty="0" smtClean="0"/>
              <a:t>“When you think about the future, what worries you the most?”</a:t>
            </a:r>
          </a:p>
          <a:p>
            <a:endParaRPr lang="en-US" dirty="0"/>
          </a:p>
          <a:p>
            <a:r>
              <a:rPr lang="en-US" dirty="0" smtClean="0"/>
              <a:t>“When you think about the future, what do you hope for?”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8977" y="6126163"/>
            <a:ext cx="6507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66"/>
                </a:solidFill>
              </a:rPr>
              <a:t>http://depts.washington.edu/oncotalk/learn/modules/Modules_03.pdf</a:t>
            </a:r>
          </a:p>
        </p:txBody>
      </p:sp>
    </p:spTree>
    <p:extLst>
      <p:ext uri="{BB962C8B-B14F-4D97-AF65-F5344CB8AC3E}">
        <p14:creationId xmlns:p14="http://schemas.microsoft.com/office/powerpoint/2010/main" val="10882163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the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was present</a:t>
            </a:r>
          </a:p>
          <a:p>
            <a:r>
              <a:rPr lang="en-US" dirty="0" smtClean="0"/>
              <a:t>What was discussed</a:t>
            </a:r>
          </a:p>
          <a:p>
            <a:r>
              <a:rPr lang="en-US" dirty="0" smtClean="0"/>
              <a:t>What were patients reasons for wanting / not wanting specific interventions</a:t>
            </a:r>
          </a:p>
          <a:p>
            <a:r>
              <a:rPr lang="en-US" dirty="0" smtClean="0"/>
              <a:t>What were goals</a:t>
            </a:r>
          </a:p>
          <a:p>
            <a:r>
              <a:rPr lang="en-US" dirty="0" smtClean="0"/>
              <a:t>Plan going forward</a:t>
            </a:r>
          </a:p>
          <a:p>
            <a:r>
              <a:rPr lang="en-US" dirty="0" smtClean="0"/>
              <a:t>Complete appropriate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044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and Update PRN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time of Diagnosis</a:t>
            </a:r>
          </a:p>
          <a:p>
            <a:r>
              <a:rPr lang="en-US" dirty="0" smtClean="0"/>
              <a:t>After hospitalization</a:t>
            </a:r>
          </a:p>
          <a:p>
            <a:r>
              <a:rPr lang="en-US" dirty="0" smtClean="0"/>
              <a:t>After decline</a:t>
            </a:r>
          </a:p>
          <a:p>
            <a:r>
              <a:rPr lang="en-US" dirty="0" smtClean="0"/>
              <a:t>When appropriate family can be present at an appointment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7157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1500" dirty="0" smtClean="0"/>
              <a:t>How (much)?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984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Billing and Coding ACP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CPT Codes for ACP as of Jan 1, 2016</a:t>
            </a:r>
          </a:p>
          <a:p>
            <a:r>
              <a:rPr lang="en-US" dirty="0" smtClean="0"/>
              <a:t>May be billed by MD/PA/NP</a:t>
            </a:r>
          </a:p>
          <a:p>
            <a:r>
              <a:rPr lang="en-US" dirty="0" smtClean="0"/>
              <a:t>Can be billed with other E/M Codes</a:t>
            </a:r>
          </a:p>
          <a:p>
            <a:pPr lvl="1"/>
            <a:r>
              <a:rPr lang="en-US" dirty="0" smtClean="0"/>
              <a:t>Must be separate and identifiable</a:t>
            </a:r>
          </a:p>
          <a:p>
            <a:pPr lvl="1"/>
            <a:r>
              <a:rPr lang="en-US" dirty="0" smtClean="0"/>
              <a:t>Must have documentation to justify</a:t>
            </a:r>
          </a:p>
          <a:p>
            <a:pPr lvl="1"/>
            <a:r>
              <a:rPr lang="en-US" dirty="0" smtClean="0"/>
              <a:t>Time spent </a:t>
            </a:r>
            <a:r>
              <a:rPr lang="en-US" b="1" dirty="0" smtClean="0"/>
              <a:t>specifically on ACP </a:t>
            </a:r>
            <a:r>
              <a:rPr lang="en-US" dirty="0" smtClean="0"/>
              <a:t>must be mentioned in your note. </a:t>
            </a:r>
          </a:p>
          <a:p>
            <a:pPr lvl="1"/>
            <a:r>
              <a:rPr lang="en-US" dirty="0" smtClean="0"/>
              <a:t>Can bill as many times as necessary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1750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Billing Codes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505483"/>
              </p:ext>
            </p:extLst>
          </p:nvPr>
        </p:nvGraphicFramePr>
        <p:xfrm>
          <a:off x="1651944" y="1449538"/>
          <a:ext cx="5695155" cy="3459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385"/>
                <a:gridCol w="1898385"/>
                <a:gridCol w="1898385"/>
              </a:tblGrid>
              <a:tr h="5332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Code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Time Frame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RVUs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2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99497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ACP:  16-45 minutes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2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99497.1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ACP:  46-75 minutes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2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99497.2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ACP:  76-105 minutes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2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99497.3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ACP:  106-135 minutes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3767" y="5454502"/>
            <a:ext cx="5762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– can bill for outpatient and inpatient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90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ACP Billing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 when billed with AWV patients are subject to copays and coinsurance</a:t>
            </a:r>
          </a:p>
          <a:p>
            <a:pPr lvl="1"/>
            <a:r>
              <a:rPr lang="en-US" dirty="0" smtClean="0"/>
              <a:t>Use modifier ‘25’ when billing with office visit</a:t>
            </a:r>
          </a:p>
          <a:p>
            <a:pPr lvl="1"/>
            <a:r>
              <a:rPr lang="en-US" dirty="0" smtClean="0"/>
              <a:t>Use modifier ’33’ when billing with AWV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9578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ACP Billing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time spent separately on billing / coding</a:t>
            </a:r>
          </a:p>
          <a:p>
            <a:pPr lvl="1"/>
            <a:r>
              <a:rPr lang="en-US" dirty="0" smtClean="0"/>
              <a:t>Discussion of goals / preferences</a:t>
            </a:r>
          </a:p>
          <a:p>
            <a:pPr lvl="1"/>
            <a:r>
              <a:rPr lang="en-US" dirty="0" smtClean="0"/>
              <a:t>Complex medical decision making</a:t>
            </a:r>
          </a:p>
          <a:p>
            <a:pPr lvl="1"/>
            <a:r>
              <a:rPr lang="en-US" dirty="0" smtClean="0"/>
              <a:t>Explanation of Advanced Directives</a:t>
            </a:r>
          </a:p>
          <a:p>
            <a:pPr lvl="1"/>
            <a:r>
              <a:rPr lang="en-US" dirty="0" smtClean="0"/>
              <a:t>Engaging patients and family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496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Care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ACP is a conversation but not just a document</a:t>
            </a:r>
          </a:p>
          <a:p>
            <a:pPr lvl="1"/>
            <a:r>
              <a:rPr lang="en-US" dirty="0" smtClean="0"/>
              <a:t>Documents matter!</a:t>
            </a:r>
          </a:p>
          <a:p>
            <a:endParaRPr lang="en-US" dirty="0"/>
          </a:p>
          <a:p>
            <a:r>
              <a:rPr lang="en-US" dirty="0" smtClean="0"/>
              <a:t>ACP improves EOL care</a:t>
            </a:r>
          </a:p>
          <a:p>
            <a:endParaRPr lang="en-US" dirty="0"/>
          </a:p>
          <a:p>
            <a:r>
              <a:rPr lang="en-US" dirty="0" smtClean="0"/>
              <a:t>Can start anytime and revise anytime</a:t>
            </a:r>
          </a:p>
          <a:p>
            <a:pPr lvl="1"/>
            <a:r>
              <a:rPr lang="en-US" dirty="0" smtClean="0"/>
              <a:t>Choose billing codes accordingly</a:t>
            </a:r>
          </a:p>
          <a:p>
            <a:endParaRPr lang="en-US" dirty="0"/>
          </a:p>
          <a:p>
            <a:r>
              <a:rPr lang="en-US" dirty="0" smtClean="0"/>
              <a:t>Set stage and choose words wisely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4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1500" dirty="0" smtClean="0"/>
              <a:t>What?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8053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Bomba, R et al. POLST: An improvement over traditional advanced directives. Cleve Clin J Med 2012; 79: </a:t>
            </a:r>
            <a:r>
              <a:rPr lang="en-US" dirty="0" smtClean="0"/>
              <a:t>457-464</a:t>
            </a:r>
          </a:p>
          <a:p>
            <a:r>
              <a:rPr lang="en-US" dirty="0"/>
              <a:t>Moroni et al. The ‘surprise’ question in advanced cancer patients: A prospective study among general practioners. Palliat Med published online 24 March 2014</a:t>
            </a:r>
          </a:p>
          <a:p>
            <a:r>
              <a:rPr lang="en-US" dirty="0"/>
              <a:t>Aitken. Incorporating advanced care planning into Family Practice. Am Fam Physician 1999 Feb 1:59(3):605-612</a:t>
            </a:r>
          </a:p>
          <a:p>
            <a:r>
              <a:rPr lang="en-US" dirty="0"/>
              <a:t>Braun U. et al. Reconceptualizing the Experience of Surrogate Decision Making: Reports vs. Genuine decisions. Ann Fam Med. 2009;7;249-253</a:t>
            </a:r>
          </a:p>
          <a:p>
            <a:r>
              <a:rPr lang="en-US" dirty="0"/>
              <a:t>A controlled trial to improve Care for Seriously Ill Hospitalized Patients: The Study to Understand Prognosis and Preference for Outcomes and Risks of Treatment. (SUPPORT) JAMA. 1995; 274:1591-1598</a:t>
            </a:r>
          </a:p>
          <a:p>
            <a:r>
              <a:rPr lang="en-US" dirty="0"/>
              <a:t>Silviera, MJ et al. Advanced Directives and Outcomes of Surrogate Decision Making Before Death. NEJM. 362; 12</a:t>
            </a:r>
          </a:p>
          <a:p>
            <a:r>
              <a:rPr lang="en-US" dirty="0"/>
              <a:t>Luckett, T. et al. Advanced Care Planning for adults with CKD: A systematic integrative review. Am J Kidney Dis 2014</a:t>
            </a:r>
          </a:p>
          <a:p>
            <a:r>
              <a:rPr lang="en-US" dirty="0"/>
              <a:t>Houben, CHM et al. Efficacy of Advanced Care Planning: A systematic review and meta-analysis. JAMDA 2014. </a:t>
            </a:r>
          </a:p>
          <a:p>
            <a:r>
              <a:rPr lang="en-US" dirty="0"/>
              <a:t>Patel K. Advanced Care Planning in COPD. Respirology (2012) 12, 72-28</a:t>
            </a:r>
          </a:p>
          <a:p>
            <a:r>
              <a:rPr lang="en-US" dirty="0"/>
              <a:t>Silviera MJ et al. Advanced Care Planning Completion by Elderly Americans: A decade of change. J Amer Ger Soc 2014</a:t>
            </a:r>
          </a:p>
          <a:p>
            <a:r>
              <a:rPr lang="en-US" dirty="0"/>
              <a:t>Deterin, K. The Impact of Advanced Care Planning on end of life care in elderly patients: randomised controlled trial. BM 2010; 340:c1345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5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Advanced Care Planning?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“A </a:t>
            </a:r>
            <a:r>
              <a:rPr lang="en-US" b="1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 of reflection and discussion between a patient, his or her family, and the health care providers for the purpose of clarifying values, treatment preferences, and goals of end of life care.”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Designed to protect patient autonomy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91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than a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Durable Power of Attorney – Health Care</a:t>
            </a:r>
          </a:p>
          <a:p>
            <a:pPr lvl="1"/>
            <a:r>
              <a:rPr lang="en-US" dirty="0" smtClean="0"/>
              <a:t>DPOA – HC</a:t>
            </a:r>
          </a:p>
          <a:p>
            <a:pPr lvl="1"/>
            <a:r>
              <a:rPr lang="en-US" dirty="0" smtClean="0"/>
              <a:t>Designate a surrogate decision maker</a:t>
            </a:r>
          </a:p>
          <a:p>
            <a:pPr lvl="1"/>
            <a:r>
              <a:rPr lang="en-US" dirty="0" smtClean="0"/>
              <a:t>Active once patient lacks capacity or unable to speak for oneself</a:t>
            </a:r>
          </a:p>
          <a:p>
            <a:r>
              <a:rPr lang="en-US" b="1" dirty="0" smtClean="0"/>
              <a:t>Living Will</a:t>
            </a:r>
          </a:p>
          <a:p>
            <a:pPr lvl="1"/>
            <a:r>
              <a:rPr lang="en-US" dirty="0" smtClean="0"/>
              <a:t>Delineates specific medical therapies one would or would not want.</a:t>
            </a:r>
          </a:p>
          <a:p>
            <a:pPr lvl="2"/>
            <a:r>
              <a:rPr lang="en-US" dirty="0" smtClean="0"/>
              <a:t>CPR, Ventilator, Dialysis, artificial hydration, etc. </a:t>
            </a:r>
          </a:p>
          <a:p>
            <a:pPr lvl="1"/>
            <a:r>
              <a:rPr lang="en-US" dirty="0" smtClean="0"/>
              <a:t>Advises physician and surrogate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64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Wishes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Living Will document published and sold by “Aging with Dignity”</a:t>
            </a:r>
          </a:p>
          <a:p>
            <a:endParaRPr lang="en-US" dirty="0"/>
          </a:p>
          <a:p>
            <a:r>
              <a:rPr lang="en-US" dirty="0" smtClean="0"/>
              <a:t>Structures ACP conversation to 5 wishes</a:t>
            </a:r>
          </a:p>
          <a:p>
            <a:pPr lvl="1"/>
            <a:r>
              <a:rPr lang="en-US" dirty="0" smtClean="0"/>
              <a:t>Who would you want to make decisions</a:t>
            </a:r>
          </a:p>
          <a:p>
            <a:pPr lvl="1"/>
            <a:r>
              <a:rPr lang="en-US" dirty="0" smtClean="0"/>
              <a:t>The type of medical treatment you do or do not want</a:t>
            </a:r>
          </a:p>
          <a:p>
            <a:pPr lvl="1"/>
            <a:r>
              <a:rPr lang="en-US" dirty="0" smtClean="0"/>
              <a:t>How comfortable you want to be</a:t>
            </a:r>
          </a:p>
          <a:p>
            <a:pPr lvl="1"/>
            <a:r>
              <a:rPr lang="en-US" dirty="0" smtClean="0"/>
              <a:t>How you want people to treat you</a:t>
            </a:r>
          </a:p>
          <a:p>
            <a:pPr lvl="1"/>
            <a:r>
              <a:rPr lang="en-US" dirty="0" smtClean="0"/>
              <a:t>What you want your loved ones to know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326" y="6379535"/>
            <a:ext cx="6443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66"/>
                </a:solidFill>
              </a:rPr>
              <a:t>https://www.agingwithdignity.org/five-wishes.php</a:t>
            </a:r>
          </a:p>
        </p:txBody>
      </p:sp>
    </p:spTree>
    <p:extLst>
      <p:ext uri="{BB962C8B-B14F-4D97-AF65-F5344CB8AC3E}">
        <p14:creationId xmlns:p14="http://schemas.microsoft.com/office/powerpoint/2010/main" val="270737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care.org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online program through Geriatrics at UCSF</a:t>
            </a:r>
          </a:p>
          <a:p>
            <a:endParaRPr lang="en-US" dirty="0"/>
          </a:p>
          <a:p>
            <a:r>
              <a:rPr lang="en-US" dirty="0" smtClean="0"/>
              <a:t>Aides in creating Living Will and DPOA document</a:t>
            </a:r>
          </a:p>
          <a:p>
            <a:endParaRPr lang="en-US" dirty="0"/>
          </a:p>
          <a:p>
            <a:r>
              <a:rPr lang="en-US" dirty="0" smtClean="0"/>
              <a:t>User friendly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126163"/>
            <a:ext cx="5699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66"/>
                </a:solidFill>
              </a:rPr>
              <a:t>https://prepareforyourcare.org/</a:t>
            </a:r>
          </a:p>
        </p:txBody>
      </p:sp>
    </p:spTree>
    <p:extLst>
      <p:ext uri="{BB962C8B-B14F-4D97-AF65-F5344CB8AC3E}">
        <p14:creationId xmlns:p14="http://schemas.microsoft.com/office/powerpoint/2010/main" val="41611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UM Forms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964865"/>
            <a:ext cx="6081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66"/>
                </a:solidFill>
              </a:rPr>
              <a:t>http://uofmhealthsystem.org/documents/adult/AdvanceDirectiveBooklet.pdf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69242"/>
          </a:xfrm>
        </p:spPr>
        <p:txBody>
          <a:bodyPr/>
          <a:lstStyle/>
          <a:p>
            <a:r>
              <a:rPr lang="en-US" dirty="0" smtClean="0"/>
              <a:t>DPOA Form</a:t>
            </a:r>
          </a:p>
          <a:p>
            <a:r>
              <a:rPr lang="en-US" dirty="0" smtClean="0"/>
              <a:t>Living will form</a:t>
            </a:r>
          </a:p>
          <a:p>
            <a:r>
              <a:rPr lang="en-US" dirty="0" smtClean="0"/>
              <a:t>End of life plans</a:t>
            </a:r>
          </a:p>
          <a:p>
            <a:r>
              <a:rPr lang="en-US" dirty="0" smtClean="0"/>
              <a:t>Out of hospital DNR form</a:t>
            </a:r>
          </a:p>
          <a:p>
            <a:endParaRPr lang="en-US" dirty="0"/>
          </a:p>
          <a:p>
            <a:r>
              <a:rPr lang="en-US" dirty="0" smtClean="0"/>
              <a:t>Free!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830" y="880694"/>
            <a:ext cx="2905531" cy="382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63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mily_Medicine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Family_Medicine_1</Template>
  <TotalTime>1226</TotalTime>
  <Words>1575</Words>
  <Application>Microsoft Office PowerPoint</Application>
  <PresentationFormat>On-screen Show (4:3)</PresentationFormat>
  <Paragraphs>235</Paragraphs>
  <Slides>40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Family_Medicine_1</vt:lpstr>
      <vt:lpstr>Advanced Care Planning : Who, What, When, Where, Why</vt:lpstr>
      <vt:lpstr>Disclosure</vt:lpstr>
      <vt:lpstr>Goals and Objectives</vt:lpstr>
      <vt:lpstr>PowerPoint Presentation</vt:lpstr>
      <vt:lpstr>What is Advanced Care Planning?</vt:lpstr>
      <vt:lpstr>More than a conversation</vt:lpstr>
      <vt:lpstr>5 Wishes</vt:lpstr>
      <vt:lpstr>Prepare for your care.org</vt:lpstr>
      <vt:lpstr>UM Forms</vt:lpstr>
      <vt:lpstr>The Power of a Form</vt:lpstr>
      <vt:lpstr>POLST / MOLST</vt:lpstr>
      <vt:lpstr>PowerPoint Presentation</vt:lpstr>
      <vt:lpstr>A.D.s and POLST</vt:lpstr>
      <vt:lpstr>PowerPoint Presentation</vt:lpstr>
      <vt:lpstr>Who needs ACP?</vt:lpstr>
      <vt:lpstr>PowerPoint Presentation</vt:lpstr>
      <vt:lpstr>PowerPoint Presentation</vt:lpstr>
      <vt:lpstr>SUPPORT - 1995</vt:lpstr>
      <vt:lpstr>Benefits of AD</vt:lpstr>
      <vt:lpstr>Improvements in Outcomes</vt:lpstr>
      <vt:lpstr>PowerPoint Presentation</vt:lpstr>
      <vt:lpstr>If everyone needs it then when?</vt:lpstr>
      <vt:lpstr>“When will then be now? Soon.”1</vt:lpstr>
      <vt:lpstr>Best Question</vt:lpstr>
      <vt:lpstr>PowerPoint Presentation</vt:lpstr>
      <vt:lpstr>Remember – It’s a process</vt:lpstr>
      <vt:lpstr>Introducing the Concept</vt:lpstr>
      <vt:lpstr>DPOA </vt:lpstr>
      <vt:lpstr>Quality of Life</vt:lpstr>
      <vt:lpstr>Quality of Life</vt:lpstr>
      <vt:lpstr>Quality of Life</vt:lpstr>
      <vt:lpstr>Document the Conversation</vt:lpstr>
      <vt:lpstr>Review and Update PRN</vt:lpstr>
      <vt:lpstr>PowerPoint Presentation</vt:lpstr>
      <vt:lpstr>Billing and Coding ACP Issues</vt:lpstr>
      <vt:lpstr>Billing Codes</vt:lpstr>
      <vt:lpstr>ACP Billing</vt:lpstr>
      <vt:lpstr>ACP Billing Documentation</vt:lpstr>
      <vt:lpstr>Advanced Care Planning</vt:lpstr>
      <vt:lpstr>Bibliography</vt:lpstr>
    </vt:vector>
  </TitlesOfParts>
  <Company>University of Michigan Hospital and Health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Physician Burnout and Wellness</dc:title>
  <dc:creator>O'Neil, Thomas</dc:creator>
  <cp:lastModifiedBy>O'Neil, Thomas</cp:lastModifiedBy>
  <cp:revision>56</cp:revision>
  <dcterms:created xsi:type="dcterms:W3CDTF">2014-01-24T12:57:37Z</dcterms:created>
  <dcterms:modified xsi:type="dcterms:W3CDTF">2016-09-14T23:29:42Z</dcterms:modified>
</cp:coreProperties>
</file>