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</p:sldMasterIdLst>
  <p:notesMasterIdLst>
    <p:notesMasterId r:id="rId64"/>
  </p:notesMasterIdLst>
  <p:sldIdLst>
    <p:sldId id="256" r:id="rId3"/>
    <p:sldId id="257" r:id="rId4"/>
    <p:sldId id="258" r:id="rId5"/>
    <p:sldId id="259" r:id="rId6"/>
    <p:sldId id="264" r:id="rId7"/>
    <p:sldId id="263" r:id="rId8"/>
    <p:sldId id="262" r:id="rId9"/>
    <p:sldId id="260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7" r:id="rId18"/>
    <p:sldId id="273" r:id="rId19"/>
    <p:sldId id="272" r:id="rId20"/>
    <p:sldId id="274" r:id="rId21"/>
    <p:sldId id="275" r:id="rId22"/>
    <p:sldId id="276" r:id="rId23"/>
    <p:sldId id="279" r:id="rId24"/>
    <p:sldId id="280" r:id="rId25"/>
    <p:sldId id="281" r:id="rId26"/>
    <p:sldId id="318" r:id="rId27"/>
    <p:sldId id="283" r:id="rId28"/>
    <p:sldId id="278" r:id="rId29"/>
    <p:sldId id="282" r:id="rId30"/>
    <p:sldId id="294" r:id="rId31"/>
    <p:sldId id="284" r:id="rId32"/>
    <p:sldId id="285" r:id="rId33"/>
    <p:sldId id="286" r:id="rId34"/>
    <p:sldId id="295" r:id="rId35"/>
    <p:sldId id="288" r:id="rId36"/>
    <p:sldId id="296" r:id="rId37"/>
    <p:sldId id="297" r:id="rId38"/>
    <p:sldId id="289" r:id="rId39"/>
    <p:sldId id="290" r:id="rId40"/>
    <p:sldId id="291" r:id="rId41"/>
    <p:sldId id="292" r:id="rId42"/>
    <p:sldId id="293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820" autoAdjust="0"/>
  </p:normalViewPr>
  <p:slideViewPr>
    <p:cSldViewPr snapToGrid="0" snapToObjects="1">
      <p:cViewPr varScale="1">
        <p:scale>
          <a:sx n="73" d="100"/>
          <a:sy n="73" d="100"/>
        </p:scale>
        <p:origin x="1884" y="78"/>
      </p:cViewPr>
      <p:guideLst>
        <p:guide orient="horz" pos="2159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SVR 12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618/624</a:t>
                    </a:r>
                    <a:endParaRPr lang="en-US" dirty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B64-482B-8022-28ECBEBD702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206/210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64-482B-8022-28ECBEBD702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117/118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B64-482B-8022-28ECBEBD702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104/104</a:t>
                    </a:r>
                    <a:endParaRPr lang="en-US" dirty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64-482B-8022-28ECBEBD702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116/116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B64-482B-8022-28ECBEBD7026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34/35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B64-482B-8022-28ECBEBD7026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mtClean="0"/>
                      <a:t>41/41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B64-482B-8022-28ECBEBD7026}"/>
                </c:ext>
              </c:extLst>
            </c:dLbl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All </c:v>
                </c:pt>
                <c:pt idx="1">
                  <c:v>GT 1a</c:v>
                </c:pt>
                <c:pt idx="2">
                  <c:v>GT 1b</c:v>
                </c:pt>
                <c:pt idx="3">
                  <c:v>GT 2</c:v>
                </c:pt>
                <c:pt idx="4">
                  <c:v>GT 4</c:v>
                </c:pt>
                <c:pt idx="5">
                  <c:v>GT 5 </c:v>
                </c:pt>
                <c:pt idx="6">
                  <c:v>GT 6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99</c:v>
                </c:pt>
                <c:pt idx="1">
                  <c:v>98</c:v>
                </c:pt>
                <c:pt idx="2">
                  <c:v>99</c:v>
                </c:pt>
                <c:pt idx="3">
                  <c:v>100</c:v>
                </c:pt>
                <c:pt idx="4">
                  <c:v>100</c:v>
                </c:pt>
                <c:pt idx="5">
                  <c:v>97</c:v>
                </c:pt>
                <c:pt idx="6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B64-482B-8022-28ECBEBD7026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8638336"/>
        <c:axId val="188639872"/>
      </c:barChart>
      <c:catAx>
        <c:axId val="188638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8639872"/>
        <c:crosses val="autoZero"/>
        <c:auto val="1"/>
        <c:lblAlgn val="ctr"/>
        <c:lblOffset val="100"/>
        <c:noMultiLvlLbl val="0"/>
      </c:catAx>
      <c:valAx>
        <c:axId val="188639872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Percent</a:t>
                </a:r>
                <a:endParaRPr lang="en-US" sz="20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88638336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SVR 12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618/624</a:t>
                    </a:r>
                    <a:endParaRPr lang="en-US" dirty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B92-4FDE-B24E-3431B6D91CA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206/210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B92-4FDE-B24E-3431B6D91CA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117/118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B92-4FDE-B24E-3431B6D91CA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104/104</a:t>
                    </a:r>
                    <a:endParaRPr lang="en-US" dirty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B92-4FDE-B24E-3431B6D91CA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116/116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B92-4FDE-B24E-3431B6D91CA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34/35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B92-4FDE-B24E-3431B6D91CA9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mtClean="0"/>
                      <a:t>41/41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B92-4FDE-B24E-3431B6D91CA9}"/>
                </c:ext>
              </c:extLst>
            </c:dLbl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All </c:v>
                </c:pt>
                <c:pt idx="1">
                  <c:v>GT 1a</c:v>
                </c:pt>
                <c:pt idx="2">
                  <c:v>GT 1b</c:v>
                </c:pt>
                <c:pt idx="3">
                  <c:v>GT 2</c:v>
                </c:pt>
                <c:pt idx="4">
                  <c:v>GT 4</c:v>
                </c:pt>
                <c:pt idx="5">
                  <c:v>GT 5 </c:v>
                </c:pt>
                <c:pt idx="6">
                  <c:v>GT 6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99</c:v>
                </c:pt>
                <c:pt idx="1">
                  <c:v>98</c:v>
                </c:pt>
                <c:pt idx="2">
                  <c:v>99</c:v>
                </c:pt>
                <c:pt idx="3">
                  <c:v>100</c:v>
                </c:pt>
                <c:pt idx="4">
                  <c:v>100</c:v>
                </c:pt>
                <c:pt idx="5">
                  <c:v>97</c:v>
                </c:pt>
                <c:pt idx="6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B92-4FDE-B24E-3431B6D91CA9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2316928"/>
        <c:axId val="192318464"/>
      </c:barChart>
      <c:catAx>
        <c:axId val="192316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2318464"/>
        <c:crosses val="autoZero"/>
        <c:auto val="1"/>
        <c:lblAlgn val="ctr"/>
        <c:lblOffset val="100"/>
        <c:noMultiLvlLbl val="0"/>
      </c:catAx>
      <c:valAx>
        <c:axId val="192318464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Percent</a:t>
                </a:r>
                <a:endParaRPr lang="en-US" sz="20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92316928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6867B-63C2-4DEB-A8CC-C926450E280D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4A67F6-071B-4C45-9189-FC9329D62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738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viral genome which is composed of 3000 AA that are processed into 11 viral proteins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Protein E </a:t>
            </a:r>
            <a:r>
              <a:rPr lang="en-US" baseline="0" dirty="0" smtClean="0"/>
              <a:t>binds with host hepatocyte receptors, which facilitates endocytosis</a:t>
            </a:r>
          </a:p>
          <a:p>
            <a:r>
              <a:rPr lang="en-US" b="1" baseline="0" dirty="0" smtClean="0"/>
              <a:t>NS3/4A protease: </a:t>
            </a:r>
            <a:r>
              <a:rPr lang="en-US" baseline="0" dirty="0" smtClean="0"/>
              <a:t>Involved in unwinding the viral RNA and supports </a:t>
            </a:r>
            <a:r>
              <a:rPr lang="en-US" b="1" baseline="0" dirty="0" smtClean="0"/>
              <a:t>replication</a:t>
            </a:r>
            <a:r>
              <a:rPr lang="en-US" baseline="0" dirty="0" smtClean="0"/>
              <a:t>; Inactivates host-cell defenses therefore HCV can subvert host innate immune systems response that would otherwise block viral replication</a:t>
            </a:r>
          </a:p>
          <a:p>
            <a:r>
              <a:rPr lang="en-US" b="1" baseline="0" dirty="0" smtClean="0"/>
              <a:t>NS5A: </a:t>
            </a:r>
            <a:r>
              <a:rPr lang="en-US" baseline="0" dirty="0" smtClean="0"/>
              <a:t>Required for RNA </a:t>
            </a:r>
            <a:r>
              <a:rPr lang="en-US" b="1" baseline="0" dirty="0" smtClean="0"/>
              <a:t>replication, formation of the membranous web </a:t>
            </a:r>
            <a:r>
              <a:rPr lang="en-US" baseline="0" dirty="0" smtClean="0"/>
              <a:t>and assembly of the HCV particles</a:t>
            </a:r>
          </a:p>
          <a:p>
            <a:r>
              <a:rPr lang="en-US" b="1" baseline="0" dirty="0" smtClean="0"/>
              <a:t>NS5B: </a:t>
            </a:r>
            <a:r>
              <a:rPr lang="en-US" baseline="0" dirty="0" smtClean="0"/>
              <a:t>Important for the </a:t>
            </a:r>
            <a:r>
              <a:rPr lang="en-US" b="1" baseline="0" dirty="0" smtClean="0"/>
              <a:t>amplification</a:t>
            </a:r>
            <a:r>
              <a:rPr lang="en-US" baseline="0" dirty="0" smtClean="0"/>
              <a:t> of the virus in the host cell.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A67F6-071B-4C45-9189-FC9329D626C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789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A67F6-071B-4C45-9189-FC9329D626C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860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2943" indent="-232943">
              <a:buAutoNum type="arabicPeriod"/>
            </a:pPr>
            <a:r>
              <a:rPr lang="en-US" b="1" dirty="0" smtClean="0"/>
              <a:t>Entry/</a:t>
            </a:r>
            <a:r>
              <a:rPr lang="en-US" b="1" dirty="0" err="1" smtClean="0"/>
              <a:t>Uncoating</a:t>
            </a:r>
            <a:r>
              <a:rPr lang="en-US" dirty="0" smtClean="0"/>
              <a:t> of HCV viral particle into the hepatocyte requires interaction</a:t>
            </a:r>
            <a:r>
              <a:rPr lang="en-US" baseline="0" dirty="0" smtClean="0"/>
              <a:t> between viral envelope glycoproteins (E1 and E2) and several host receptors (Scavenger receptor class B type 1, CD81, </a:t>
            </a:r>
            <a:r>
              <a:rPr lang="en-US" baseline="0" dirty="0" err="1" smtClean="0"/>
              <a:t>Occludin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Claudin</a:t>
            </a:r>
            <a:r>
              <a:rPr lang="en-US" baseline="0" dirty="0" smtClean="0"/>
              <a:t> 1). Potential new therapies are targeted to this step- receptor Abs)</a:t>
            </a:r>
          </a:p>
          <a:p>
            <a:pPr marL="232943" indent="-232943">
              <a:buAutoNum type="arabicPeriod"/>
            </a:pPr>
            <a:r>
              <a:rPr lang="en-US" sz="1600" b="1" dirty="0" smtClean="0"/>
              <a:t>Translation</a:t>
            </a:r>
            <a:r>
              <a:rPr lang="en-US" baseline="0" dirty="0" smtClean="0"/>
              <a:t> and protein processing at the rough endoplasmic reticulum </a:t>
            </a:r>
            <a:r>
              <a:rPr lang="en-US" b="1" baseline="0" dirty="0" smtClean="0"/>
              <a:t>(targets: NS3/4A protease inhibitors)</a:t>
            </a:r>
          </a:p>
          <a:p>
            <a:pPr marL="232943" indent="-232943">
              <a:buAutoNum type="arabicPeriod"/>
            </a:pPr>
            <a:r>
              <a:rPr lang="en-US" baseline="0" dirty="0" smtClean="0"/>
              <a:t>Polyprotein is processed into </a:t>
            </a:r>
            <a:r>
              <a:rPr lang="en-US" b="1" baseline="0" dirty="0" smtClean="0"/>
              <a:t>membranous web </a:t>
            </a:r>
            <a:r>
              <a:rPr lang="en-US" baseline="0" dirty="0" smtClean="0"/>
              <a:t>(composed of double-membrane vesicles close to lipid droplets) </a:t>
            </a:r>
            <a:r>
              <a:rPr lang="en-US" b="1" baseline="0" dirty="0" smtClean="0"/>
              <a:t>(Targets: NS5A inhibitors)</a:t>
            </a:r>
          </a:p>
          <a:p>
            <a:pPr marL="232943" indent="-232943" defTabSz="931774">
              <a:buFontTx/>
              <a:buAutoNum type="arabicPeriod"/>
              <a:defRPr/>
            </a:pPr>
            <a:r>
              <a:rPr lang="en-US" b="1" baseline="0" dirty="0" smtClean="0"/>
              <a:t>Replication</a:t>
            </a:r>
            <a:r>
              <a:rPr lang="en-US" baseline="0" dirty="0" smtClean="0"/>
              <a:t>: Viral RNA is amplified in the membranous web </a:t>
            </a:r>
            <a:r>
              <a:rPr lang="en-US" b="1" baseline="0" dirty="0" smtClean="0"/>
              <a:t>(Target: NS5B inhibitors); </a:t>
            </a:r>
            <a:r>
              <a:rPr lang="en-US" baseline="0" dirty="0" smtClean="0"/>
              <a:t>inhibitors are pan-genotypic; can act by either A. nucleoside analogue: mimic natural substrate and become incorporated into the newly synthesized RNA and prevents its elongation; or B. nonnucleoside inhibitors that can bind to the enzyme and impair polymerase activity</a:t>
            </a:r>
            <a:endParaRPr lang="en-US" b="1" baseline="0" dirty="0" smtClean="0"/>
          </a:p>
          <a:p>
            <a:pPr marL="232943" indent="-232943">
              <a:buAutoNum type="arabicPeriod"/>
            </a:pPr>
            <a:r>
              <a:rPr lang="en-US" b="1" baseline="0" dirty="0" smtClean="0"/>
              <a:t>Assembly and secretion; </a:t>
            </a:r>
            <a:r>
              <a:rPr lang="en-US" baseline="0" dirty="0" smtClean="0"/>
              <a:t>Virus particles are assembled (encapsulated) in close association with the host cell machinery that synthesizes very-low-density lipoproteins, and is then secreted as a </a:t>
            </a:r>
            <a:r>
              <a:rPr lang="en-US" baseline="0" dirty="0" err="1" smtClean="0"/>
              <a:t>lipoviroparticle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A67F6-071B-4C45-9189-FC9329D626C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994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Induction of Th1 immune response</a:t>
            </a:r>
          </a:p>
          <a:p>
            <a:r>
              <a:rPr lang="en-US" dirty="0" smtClean="0"/>
              <a:t>2. </a:t>
            </a:r>
            <a:r>
              <a:rPr lang="en-US" b="1" dirty="0" smtClean="0"/>
              <a:t>Depletion of GTP </a:t>
            </a:r>
            <a:r>
              <a:rPr lang="en-US" dirty="0" smtClean="0"/>
              <a:t>that could decrease viral protein synthesis and limit viral replication</a:t>
            </a:r>
          </a:p>
          <a:p>
            <a:r>
              <a:rPr lang="en-US" dirty="0" smtClean="0"/>
              <a:t>3. direct inhibition of HCV replication</a:t>
            </a:r>
          </a:p>
          <a:p>
            <a:r>
              <a:rPr lang="en-US" dirty="0" smtClean="0"/>
              <a:t>4. induction of mutagenesis, leading to production of defective viral particles.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A67F6-071B-4C45-9189-FC9329D626C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3534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Orange bars are 12 week regimens</a:t>
            </a:r>
            <a:r>
              <a:rPr lang="en-US" baseline="0" dirty="0" smtClean="0"/>
              <a:t> and Blue are 24 weeks</a:t>
            </a:r>
          </a:p>
          <a:p>
            <a:endParaRPr lang="en-US" baseline="0" dirty="0" smtClean="0"/>
          </a:p>
          <a:p>
            <a:r>
              <a:rPr lang="en-US" baseline="0" dirty="0" smtClean="0"/>
              <a:t>Similar SVR in </a:t>
            </a:r>
            <a:r>
              <a:rPr lang="en-US" baseline="0" dirty="0" err="1" smtClean="0"/>
              <a:t>pt’s</a:t>
            </a:r>
            <a:r>
              <a:rPr lang="en-US" baseline="0" dirty="0" smtClean="0"/>
              <a:t> without cirrhosis in both groups</a:t>
            </a:r>
          </a:p>
          <a:p>
            <a:r>
              <a:rPr lang="en-US" baseline="0" dirty="0" smtClean="0"/>
              <a:t>Patients with cirrhosis had improved SVR in the 24 week group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22612-8502-4C15-8CC8-20BB3141A4D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97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49909930-1727-4A0D-9960-1A3853383EB5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3891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Chronic</a:t>
            </a:r>
            <a:r>
              <a:rPr lang="en-US" baseline="0" dirty="0" smtClean="0"/>
              <a:t> infection develops in 75-80% of patients-&gt; 60-70% of pts will develop chronic liver disease</a:t>
            </a:r>
            <a:r>
              <a:rPr lang="en-US" baseline="0" dirty="0" smtClean="0">
                <a:sym typeface="Wingdings" panose="05000000000000000000" pitchFamily="2" charset="2"/>
              </a:rPr>
              <a:t> cirrhosis develops in about 20% over 20-30 </a:t>
            </a:r>
            <a:r>
              <a:rPr lang="en-US" baseline="0" dirty="0" err="1" smtClean="0">
                <a:sym typeface="Wingdings" panose="05000000000000000000" pitchFamily="2" charset="2"/>
              </a:rPr>
              <a:t>yrs</a:t>
            </a:r>
            <a:r>
              <a:rPr lang="en-US" baseline="0" dirty="0" smtClean="0">
                <a:sym typeface="Wingdings" panose="05000000000000000000" pitchFamily="2" charset="2"/>
              </a:rPr>
              <a:t> 1-5% will develop end stage complications of cirrhosis (death or HCC)</a:t>
            </a:r>
          </a:p>
          <a:p>
            <a:endParaRPr lang="en-US" baseline="0" dirty="0" smtClean="0">
              <a:sym typeface="Wingdings" panose="05000000000000000000" pitchFamily="2" charset="2"/>
            </a:endParaRPr>
          </a:p>
          <a:p>
            <a:r>
              <a:rPr lang="en-US" baseline="0" dirty="0" smtClean="0">
                <a:sym typeface="Wingdings" panose="05000000000000000000" pitchFamily="2" charset="2"/>
              </a:rPr>
              <a:t>*Rapid fibrosis progression in 30%; slow fibrosis progression in 40%; stable chronic infection in 30%</a:t>
            </a:r>
          </a:p>
          <a:p>
            <a:endParaRPr lang="en-US" baseline="0" dirty="0" smtClean="0">
              <a:sym typeface="Wingdings" panose="05000000000000000000" pitchFamily="2" charset="2"/>
            </a:endParaRPr>
          </a:p>
          <a:p>
            <a:r>
              <a:rPr lang="en-US" baseline="0" dirty="0" smtClean="0">
                <a:sym typeface="Wingdings" panose="05000000000000000000" pitchFamily="2" charset="2"/>
              </a:rPr>
              <a:t>*Once people develop cirrhosis, 4%/year will decompensate; 3-5%/year will develop HCC</a:t>
            </a:r>
            <a:endParaRPr lang="en-US" dirty="0" smtClean="0"/>
          </a:p>
          <a:p>
            <a:r>
              <a:rPr lang="en-US" dirty="0" smtClean="0"/>
              <a:t>Acute infection: </a:t>
            </a:r>
          </a:p>
          <a:p>
            <a:pPr lvl="1"/>
            <a:r>
              <a:rPr lang="en-US" dirty="0" smtClean="0"/>
              <a:t>First 6 months of HCV infection</a:t>
            </a:r>
          </a:p>
          <a:p>
            <a:pPr lvl="1"/>
            <a:r>
              <a:rPr lang="en-US" dirty="0" smtClean="0"/>
              <a:t>25% are symptomatic</a:t>
            </a:r>
          </a:p>
          <a:p>
            <a:pPr lvl="2"/>
            <a:r>
              <a:rPr lang="en-US" dirty="0" smtClean="0"/>
              <a:t>Jaundice, nausea, RUQ abdominal pain</a:t>
            </a:r>
          </a:p>
          <a:p>
            <a:r>
              <a:rPr lang="en-US" dirty="0" smtClean="0"/>
              <a:t>Spontaneous Viral clearance:</a:t>
            </a:r>
          </a:p>
          <a:p>
            <a:pPr lvl="1"/>
            <a:r>
              <a:rPr lang="en-US" dirty="0" smtClean="0"/>
              <a:t>Estimated at 14-50%</a:t>
            </a:r>
          </a:p>
          <a:p>
            <a:pPr lvl="2"/>
            <a:r>
              <a:rPr lang="en-US" dirty="0" smtClean="0"/>
              <a:t>Dependent upon age (children may clear up to 50%), mode of infection (IVDU clear only ~20%, but reinfection is possible with ongoing use) and gender</a:t>
            </a:r>
          </a:p>
          <a:p>
            <a:pPr lvl="1"/>
            <a:r>
              <a:rPr lang="en-US" dirty="0" smtClean="0"/>
              <a:t>Usually occurs within 12 weeks of infection, but can take up to 12 months</a:t>
            </a:r>
          </a:p>
          <a:p>
            <a:pPr eaLnBrk="1" hangingPunct="1"/>
            <a:endParaRPr lang="en-US" altLang="en-US" dirty="0" smtClean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344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**The</a:t>
            </a:r>
            <a:r>
              <a:rPr lang="en-US" baseline="0" dirty="0" smtClean="0"/>
              <a:t> US is among the countries considered to have a low prevalence rate (&lt;1.5%); highest prevalence areas are in No. </a:t>
            </a:r>
            <a:r>
              <a:rPr lang="en-US" baseline="0" dirty="0" err="1" smtClean="0"/>
              <a:t>Arfrica</a:t>
            </a:r>
            <a:r>
              <a:rPr lang="en-US" baseline="0" dirty="0" smtClean="0"/>
              <a:t>, Middle East, and Central and East Asia (&gt;3.5%)</a:t>
            </a:r>
          </a:p>
          <a:p>
            <a:r>
              <a:rPr lang="en-US" baseline="0" dirty="0" smtClean="0"/>
              <a:t>**Prevalence data is based on NHANES (</a:t>
            </a:r>
            <a:r>
              <a:rPr lang="en-US" dirty="0" smtClean="0"/>
              <a:t>National Health and Nutrition Examination Survey) which did not include certain</a:t>
            </a:r>
            <a:r>
              <a:rPr lang="en-US" baseline="0" dirty="0" smtClean="0"/>
              <a:t> high-risk populations such as those who are incarcerated or homeless</a:t>
            </a:r>
          </a:p>
          <a:p>
            <a:r>
              <a:rPr lang="en-US" baseline="0" dirty="0" smtClean="0"/>
              <a:t>**</a:t>
            </a:r>
            <a:r>
              <a:rPr lang="en-US" dirty="0" smtClean="0"/>
              <a:t>NHANES study conducted from 2001 through 2008 found that 50.3% of persons infected with HCV were unaware of their status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A67F6-071B-4C45-9189-FC9329D626C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165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imes" panose="02020603050405020304" pitchFamily="18" charset="0"/>
              </a:rPr>
              <a:t>Peak prevalence of C-HC in 2001</a:t>
            </a:r>
          </a:p>
          <a:p>
            <a:pPr eaLnBrk="1" hangingPunct="1"/>
            <a:r>
              <a:rPr lang="en-US" altLang="en-US" dirty="0" smtClean="0">
                <a:latin typeface="Times" panose="02020603050405020304" pitchFamily="18" charset="0"/>
              </a:rPr>
              <a:t>However peak prevalence of cirrhosis will be in ~2020 at 1 million in USA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A67F6-071B-4C45-9189-FC9329D626C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77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--IVDU accounts for 60% of cases of acute hepatitis</a:t>
            </a:r>
          </a:p>
          <a:p>
            <a:pPr defTabSz="931774"/>
            <a:r>
              <a:rPr lang="en-US" dirty="0" smtClean="0"/>
              <a:t>--Highest risk for sexual transmission is unprotected</a:t>
            </a:r>
            <a:r>
              <a:rPr lang="en-US" baseline="0" dirty="0" smtClean="0"/>
              <a:t> MSM with HIV coinfection; </a:t>
            </a:r>
            <a:r>
              <a:rPr lang="en-US" altLang="en-US" dirty="0" smtClean="0">
                <a:latin typeface="Gill Sans" charset="0"/>
                <a:cs typeface="Gill Sans" charset="0"/>
              </a:rPr>
              <a:t>sexual transmission in monogamous couples estimated at &lt;0.6% annually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A67F6-071B-4C45-9189-FC9329D626C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52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Assumed cost of </a:t>
            </a:r>
            <a:r>
              <a:rPr lang="en-US" dirty="0" err="1" smtClean="0"/>
              <a:t>DAA+PegIFN</a:t>
            </a:r>
            <a:r>
              <a:rPr lang="en-US" dirty="0" smtClean="0"/>
              <a:t>, RBV: $83,000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A67F6-071B-4C45-9189-FC9329D626C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172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SVR12: 99% durable at 5 years of follow-up</a:t>
            </a:r>
          </a:p>
          <a:p>
            <a:r>
              <a:rPr lang="en-US" dirty="0" smtClean="0"/>
              <a:t>--Improved AST/ALT and reduction</a:t>
            </a:r>
            <a:r>
              <a:rPr lang="en-US" baseline="0" dirty="0" smtClean="0"/>
              <a:t> of liver fibrosis; Liver </a:t>
            </a:r>
            <a:r>
              <a:rPr lang="en-US" baseline="0" dirty="0" err="1" smtClean="0"/>
              <a:t>Bx</a:t>
            </a:r>
            <a:r>
              <a:rPr lang="en-US" baseline="0" dirty="0" smtClean="0"/>
              <a:t> of &gt;3k pts with SVR: 40-70% had improved fibrosis/necrosis; </a:t>
            </a:r>
            <a:r>
              <a:rPr lang="en-US" b="1" baseline="0" dirty="0" smtClean="0"/>
              <a:t>Cirrhosis resolved in 50%, </a:t>
            </a:r>
            <a:r>
              <a:rPr lang="en-US" b="0" baseline="0" dirty="0" smtClean="0"/>
              <a:t>improved portal HTN (splenomegaly, varices)</a:t>
            </a:r>
          </a:p>
          <a:p>
            <a:r>
              <a:rPr lang="en-US" b="0" baseline="0" dirty="0" smtClean="0"/>
              <a:t>--70% reduction in risk of HCC</a:t>
            </a:r>
          </a:p>
          <a:p>
            <a:r>
              <a:rPr lang="en-US" b="0" baseline="0" dirty="0" smtClean="0"/>
              <a:t>--90% reduction in mortality and OLT</a:t>
            </a:r>
          </a:p>
          <a:p>
            <a:r>
              <a:rPr lang="en-US" b="0" baseline="0" dirty="0" smtClean="0"/>
              <a:t>--Cohort study of F0-1 patients over 20 years:</a:t>
            </a:r>
          </a:p>
          <a:p>
            <a:r>
              <a:rPr lang="en-US" b="0" baseline="0" dirty="0" smtClean="0"/>
              <a:t>	15 year </a:t>
            </a:r>
            <a:r>
              <a:rPr lang="en-US" b="0" baseline="0" dirty="0" err="1" smtClean="0"/>
              <a:t>suvival</a:t>
            </a:r>
            <a:r>
              <a:rPr lang="en-US" b="0" baseline="0" dirty="0" smtClean="0"/>
              <a:t>: +SVR: 93%; -SVR: 82%; No </a:t>
            </a:r>
            <a:r>
              <a:rPr lang="en-US" b="0" baseline="0" dirty="0" err="1" smtClean="0"/>
              <a:t>Tx</a:t>
            </a:r>
            <a:r>
              <a:rPr lang="en-US" b="0" baseline="0" dirty="0" smtClean="0"/>
              <a:t>: 88%</a:t>
            </a:r>
          </a:p>
          <a:p>
            <a:r>
              <a:rPr lang="en-US" b="0" baseline="0" dirty="0" smtClean="0"/>
              <a:t>--Initiated prior to F3: greater mortality benefit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A67F6-071B-4C45-9189-FC9329D626C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184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" panose="02020603050405020304" pitchFamily="18" charset="0"/>
              </a:rPr>
              <a:t>HALT-C trial:</a:t>
            </a:r>
          </a:p>
          <a:p>
            <a:r>
              <a:rPr lang="en-US" altLang="en-US" dirty="0" smtClean="0">
                <a:latin typeface="Times" panose="02020603050405020304" pitchFamily="18" charset="0"/>
              </a:rPr>
              <a:t>Pt who achieved SVR had significant improvement in survival</a:t>
            </a:r>
            <a:r>
              <a:rPr lang="en-US" altLang="en-US" baseline="0" dirty="0" smtClean="0">
                <a:latin typeface="Times" panose="02020603050405020304" pitchFamily="18" charset="0"/>
              </a:rPr>
              <a:t> as well as </a:t>
            </a:r>
            <a:r>
              <a:rPr lang="en-US" altLang="en-US" dirty="0" smtClean="0">
                <a:latin typeface="Times" panose="02020603050405020304" pitchFamily="18" charset="0"/>
              </a:rPr>
              <a:t>reduced liver-related outcomes</a:t>
            </a:r>
            <a:r>
              <a:rPr lang="en-US" altLang="en-US" baseline="0" dirty="0" smtClean="0">
                <a:latin typeface="Times" panose="02020603050405020304" pitchFamily="18" charset="0"/>
              </a:rPr>
              <a:t> and </a:t>
            </a:r>
            <a:r>
              <a:rPr lang="en-US" altLang="en-US" dirty="0" smtClean="0">
                <a:latin typeface="Times" panose="02020603050405020304" pitchFamily="18" charset="0"/>
              </a:rPr>
              <a:t>need for transplant.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A67F6-071B-4C45-9189-FC9329D626C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426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--SVR in patients with cirrhosis: reduces</a:t>
            </a:r>
            <a:r>
              <a:rPr lang="en-US" baseline="0" dirty="0" smtClean="0"/>
              <a:t> HCC, decompensation, and mortality </a:t>
            </a:r>
          </a:p>
          <a:p>
            <a:r>
              <a:rPr lang="en-US" baseline="0" dirty="0" smtClean="0"/>
              <a:t>--OLT: 30% develop recurrent cirrhosis within 5 years of transplant; 4-7% develop </a:t>
            </a:r>
            <a:r>
              <a:rPr lang="en-US" baseline="0" dirty="0" err="1" smtClean="0"/>
              <a:t>cholestatic</a:t>
            </a:r>
            <a:r>
              <a:rPr lang="en-US" baseline="0" dirty="0" smtClean="0"/>
              <a:t> HCV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A67F6-071B-4C45-9189-FC9329D626C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39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974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8432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30B8F-A735-497C-8754-638DAE2FB09C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E91C-9C0C-4DAB-8731-F3357CE34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92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30B8F-A735-497C-8754-638DAE2FB09C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E91C-9C0C-4DAB-8731-F3357CE34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97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22"/>
          <a:stretch/>
        </p:blipFill>
        <p:spPr bwMode="auto">
          <a:xfrm>
            <a:off x="2984896" y="1402872"/>
            <a:ext cx="3174209" cy="2286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" descr="consider-environment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6450013"/>
            <a:ext cx="3937000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6121400"/>
            <a:ext cx="9144000" cy="736600"/>
          </a:xfrm>
          <a:prstGeom prst="rect">
            <a:avLst/>
          </a:prstGeom>
          <a:solidFill>
            <a:srgbClr val="00274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pic>
        <p:nvPicPr>
          <p:cNvPr id="2" name="Picture 1" descr="signature-stationery-whit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805" y="6311373"/>
            <a:ext cx="3794191" cy="35665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hep-druginteractions.org/" TargetMode="External"/><Relationship Id="rId2" Type="http://schemas.openxmlformats.org/officeDocument/2006/relationships/hyperlink" Target="http://www.hcvguidelines.org/" TargetMode="Externa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85800" y="4073236"/>
            <a:ext cx="7772400" cy="1927514"/>
          </a:xfrm>
          <a:prstGeom prst="rect">
            <a:avLst/>
          </a:prstGeom>
        </p:spPr>
        <p:txBody>
          <a:bodyPr>
            <a:normAutofit fontScale="4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600" dirty="0"/>
              <a:t>Chronic hepatitis C: guidelines for screening and </a:t>
            </a:r>
            <a:r>
              <a:rPr lang="en-US" sz="6600" dirty="0" smtClean="0"/>
              <a:t>treatment</a:t>
            </a:r>
            <a:endParaRPr lang="en-US" sz="6600" dirty="0"/>
          </a:p>
          <a:p>
            <a:pPr>
              <a:defRPr/>
            </a:pPr>
            <a:r>
              <a:rPr lang="en-US" sz="5400" dirty="0"/>
              <a:t>Lisa M. Glass, MD</a:t>
            </a:r>
          </a:p>
          <a:p>
            <a:pPr>
              <a:defRPr/>
            </a:pPr>
            <a:r>
              <a:rPr lang="en-US" sz="5400" dirty="0"/>
              <a:t>Clinical Lecturer</a:t>
            </a:r>
          </a:p>
          <a:p>
            <a:pPr>
              <a:defRPr/>
            </a:pPr>
            <a:r>
              <a:rPr lang="en-US" sz="5400" dirty="0"/>
              <a:t>Division of Gastroenterology and </a:t>
            </a:r>
            <a:r>
              <a:rPr lang="en-US" sz="5400" dirty="0" err="1"/>
              <a:t>Hepatology</a:t>
            </a:r>
            <a:endParaRPr lang="en-US" sz="5400" dirty="0"/>
          </a:p>
          <a:p>
            <a:pPr fontAlgn="auto">
              <a:spcAft>
                <a:spcPts val="0"/>
              </a:spcAft>
              <a:defRPr/>
            </a:pPr>
            <a:endParaRPr lang="en-US" sz="3282" dirty="0" smtClean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Failed to identify over 50% of CHC cases</a:t>
            </a:r>
          </a:p>
          <a:p>
            <a:r>
              <a:rPr lang="en-US" smtClean="0"/>
              <a:t>Without a change in screening policy it was forecasted that CHC-related death rate would almost triple from 13,000 to 35,000 annually</a:t>
            </a:r>
          </a:p>
          <a:p>
            <a:pPr marL="0" indent="0">
              <a:buFont typeface="Arial" charset="0"/>
              <a:buNone/>
            </a:pP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mtClean="0"/>
              <a:t>Risk-based Screening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26034" y="5630091"/>
            <a:ext cx="2804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Rein DB</a:t>
            </a:r>
            <a:r>
              <a:rPr lang="en-US" i="1" dirty="0" smtClean="0"/>
              <a:t>. </a:t>
            </a:r>
            <a:r>
              <a:rPr lang="en-US" dirty="0" smtClean="0"/>
              <a:t>Dig Liver Dis.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19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NHANES data from 1988-1994, 1999-2002:</a:t>
            </a:r>
          </a:p>
          <a:p>
            <a:pPr lvl="1"/>
            <a:r>
              <a:rPr lang="en-US" sz="2000" dirty="0" smtClean="0"/>
              <a:t>People born between 1945-1965 have a disproportionately high prevalence of HCV infection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Arial" charset="0"/>
              <a:buNone/>
            </a:pPr>
            <a:endParaRPr lang="en-US" dirty="0" smtClean="0"/>
          </a:p>
          <a:p>
            <a:pPr marL="0" indent="0">
              <a:buFont typeface="Arial" charset="0"/>
              <a:buNone/>
            </a:pPr>
            <a:endParaRPr lang="en-US" dirty="0" smtClean="0"/>
          </a:p>
          <a:p>
            <a:r>
              <a:rPr lang="en-US" sz="2400" dirty="0" smtClean="0"/>
              <a:t>NHANES data from 1999-2008:</a:t>
            </a:r>
          </a:p>
          <a:p>
            <a:pPr lvl="1"/>
            <a:r>
              <a:rPr lang="en-US" sz="2000" dirty="0" smtClean="0"/>
              <a:t>3.25% of people born from 1945-1965 are HCV antibody positive (5 times higher than those born at other times)</a:t>
            </a:r>
          </a:p>
          <a:p>
            <a:pPr lvl="1"/>
            <a:r>
              <a:rPr lang="en-US" sz="2000" dirty="0" smtClean="0"/>
              <a:t>Accounts for 76.5% of the anti-HCV prevalence in the United States</a:t>
            </a:r>
          </a:p>
          <a:p>
            <a:pPr lvl="1"/>
            <a:r>
              <a:rPr lang="en-US" sz="2000" dirty="0" smtClean="0"/>
              <a:t>Correlates with the high exposure incidence in the 1970-1980s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42"/>
          <a:stretch/>
        </p:blipFill>
        <p:spPr bwMode="auto">
          <a:xfrm>
            <a:off x="2792437" y="2362200"/>
            <a:ext cx="3736098" cy="201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mtClean="0"/>
              <a:t>Birth Cohort Screening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592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110,000 cases reported</a:t>
            </a:r>
          </a:p>
          <a:p>
            <a:r>
              <a:rPr lang="en-US" sz="2800" dirty="0" smtClean="0"/>
              <a:t>75,000 cases (68%) were among people born between 1945-1965 </a:t>
            </a:r>
          </a:p>
          <a:p>
            <a:r>
              <a:rPr lang="en-US" sz="2800" dirty="0" smtClean="0"/>
              <a:t>85,000 cases (77%) would be found using birth cohort and risk-based criteria</a:t>
            </a:r>
          </a:p>
          <a:p>
            <a:r>
              <a:rPr lang="en-US" sz="2800" dirty="0" smtClean="0"/>
              <a:t>30,000 cases (27%) would be found using just risk-based criteria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3200" smtClean="0"/>
              <a:t>Review of HCV Ab + results from 4 enhanced hepatitis surveillance sites from 2004-2010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209718" y="5682734"/>
            <a:ext cx="3934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Mahajan R. Research and Practice.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543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8794771"/>
              </p:ext>
            </p:extLst>
          </p:nvPr>
        </p:nvGraphicFramePr>
        <p:xfrm>
          <a:off x="695458" y="1326523"/>
          <a:ext cx="7991340" cy="3261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97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7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7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7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3497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Outcome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Risk-based testing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Birth-cohort testing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Difference</a:t>
                      </a:r>
                      <a:endParaRPr lang="en-US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942">
                <a:tc>
                  <a:txBody>
                    <a:bodyPr/>
                    <a:lstStyle/>
                    <a:p>
                      <a:r>
                        <a:rPr lang="en-US" dirty="0" smtClean="0"/>
                        <a:t>No. of screening</a:t>
                      </a:r>
                      <a:r>
                        <a:rPr lang="en-US" baseline="0" dirty="0" smtClean="0"/>
                        <a:t> tests administered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14.8 million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60.4 million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45.6 million more tests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9279">
                <a:tc>
                  <a:txBody>
                    <a:bodyPr/>
                    <a:lstStyle/>
                    <a:p>
                      <a:r>
                        <a:rPr lang="en-US" dirty="0" smtClean="0"/>
                        <a:t>No of positive results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262</a:t>
                      </a:r>
                      <a:r>
                        <a:rPr lang="en-US" baseline="0" dirty="0" smtClean="0"/>
                        <a:t>,000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 million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809,000 more</a:t>
                      </a:r>
                      <a:r>
                        <a:rPr lang="en-US" baseline="0" dirty="0" smtClean="0"/>
                        <a:t> cases identified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9279">
                <a:tc>
                  <a:txBody>
                    <a:bodyPr/>
                    <a:lstStyle/>
                    <a:p>
                      <a:r>
                        <a:rPr lang="en-US" dirty="0" smtClean="0"/>
                        <a:t>No.</a:t>
                      </a:r>
                      <a:r>
                        <a:rPr lang="en-US" baseline="0" dirty="0" smtClean="0"/>
                        <a:t> of patients treated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135,000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552,000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416,000 more patients treated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9279">
                <a:tc>
                  <a:txBody>
                    <a:bodyPr/>
                    <a:lstStyle/>
                    <a:p>
                      <a:r>
                        <a:rPr lang="en-US" dirty="0" smtClean="0"/>
                        <a:t>No. of</a:t>
                      </a:r>
                      <a:r>
                        <a:rPr lang="en-US" baseline="0" dirty="0" smtClean="0"/>
                        <a:t> CHC-related deaths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591,000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470,000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121,000 deaths averted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3400" y="4772867"/>
            <a:ext cx="82850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Estimated cost per quality-adjusted life year gained: $35,700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based on 12 weeks of DAA plus Peg-IFN and RBV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792288" y="5761321"/>
            <a:ext cx="3275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Rein DB. Annals of </a:t>
            </a:r>
            <a:r>
              <a:rPr lang="en-US" dirty="0" err="1" smtClean="0"/>
              <a:t>Int</a:t>
            </a:r>
            <a:r>
              <a:rPr lang="en-US" dirty="0" smtClean="0"/>
              <a:t> Med. 2012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mtClean="0"/>
              <a:t>Cost-effectiveness of birth-cohort screening: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099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Screening is recommended for those who:</a:t>
            </a:r>
          </a:p>
          <a:p>
            <a:pPr lvl="1"/>
            <a:r>
              <a:rPr lang="en-US" b="1" smtClean="0"/>
              <a:t>Were born in the US between 1945 and 1965 without ascertainment of risk (birth cohort)</a:t>
            </a:r>
          </a:p>
          <a:p>
            <a:pPr lvl="1"/>
            <a:r>
              <a:rPr lang="en-US" smtClean="0"/>
              <a:t>Ever injected illegal drugs</a:t>
            </a:r>
          </a:p>
          <a:p>
            <a:pPr lvl="1"/>
            <a:r>
              <a:rPr lang="en-US" smtClean="0"/>
              <a:t>Received clotting factors made before 1987</a:t>
            </a:r>
          </a:p>
          <a:p>
            <a:pPr lvl="1"/>
            <a:r>
              <a:rPr lang="en-US" smtClean="0"/>
              <a:t>Received blood/organs before July 1992</a:t>
            </a:r>
          </a:p>
          <a:p>
            <a:pPr lvl="1"/>
            <a:r>
              <a:rPr lang="en-US" smtClean="0"/>
              <a:t>Were ever on chronic hemodialysis</a:t>
            </a:r>
          </a:p>
          <a:p>
            <a:pPr lvl="1"/>
            <a:r>
              <a:rPr lang="en-US" smtClean="0"/>
              <a:t>Have evidence of liver disease (elevated alanine aminotransferase [ALT] level)</a:t>
            </a:r>
          </a:p>
          <a:p>
            <a:pPr lvl="1"/>
            <a:r>
              <a:rPr lang="en-US" smtClean="0"/>
              <a:t>Are infected with HIV</a:t>
            </a:r>
          </a:p>
          <a:p>
            <a:pPr lvl="1"/>
            <a:r>
              <a:rPr lang="en-US" smtClean="0"/>
              <a:t>Are healthcare and public safety workers after needle stick/mucosal exposure to HCV-positive blood</a:t>
            </a:r>
          </a:p>
          <a:p>
            <a:pPr lvl="1"/>
            <a:r>
              <a:rPr lang="en-US" smtClean="0"/>
              <a:t>Children born to HCV-positive women</a:t>
            </a:r>
          </a:p>
          <a:p>
            <a:pPr lvl="1"/>
            <a:endParaRPr lang="en-US" smtClean="0"/>
          </a:p>
          <a:p>
            <a:pPr lvl="1"/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mtClean="0"/>
              <a:t>2012 CDC Screening Guidelines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188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mtClean="0"/>
              <a:t>CHC Screening and Dx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/>
              <a:t>HCV Antibody:</a:t>
            </a:r>
          </a:p>
          <a:p>
            <a:pPr lvl="1"/>
            <a:r>
              <a:rPr lang="en-US" smtClean="0"/>
              <a:t>Detected 4–10 weeks after infection</a:t>
            </a:r>
          </a:p>
          <a:p>
            <a:pPr lvl="1"/>
            <a:r>
              <a:rPr lang="en-US" smtClean="0"/>
              <a:t>Present in &gt;97% by 6 months after exposure</a:t>
            </a:r>
          </a:p>
          <a:p>
            <a:pPr lvl="1"/>
            <a:r>
              <a:rPr lang="en-US" smtClean="0"/>
              <a:t>Patients who clear infection will remain anti-HCV +</a:t>
            </a:r>
          </a:p>
          <a:p>
            <a:r>
              <a:rPr lang="en-US" b="1" smtClean="0"/>
              <a:t>HCV RNA:</a:t>
            </a:r>
          </a:p>
          <a:p>
            <a:pPr lvl="1"/>
            <a:r>
              <a:rPr lang="en-US" smtClean="0"/>
              <a:t>Detection of acute infection:</a:t>
            </a:r>
          </a:p>
          <a:p>
            <a:pPr lvl="2"/>
            <a:r>
              <a:rPr lang="en-US" smtClean="0"/>
              <a:t>Present 2–3 weeks after infection</a:t>
            </a:r>
          </a:p>
          <a:p>
            <a:pPr lvl="1"/>
            <a:r>
              <a:rPr lang="en-US" smtClean="0"/>
              <a:t>Confirmation of chronic infection</a:t>
            </a:r>
          </a:p>
          <a:p>
            <a:pPr lvl="1"/>
            <a:r>
              <a:rPr lang="en-US" smtClean="0"/>
              <a:t>No need to monitor HCV VL if not actively treating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01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dirty="0" smtClean="0"/>
              <a:t>Patients with new CHC diagnosis: 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273630"/>
            <a:ext cx="8229600" cy="4525963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Should be evaluated for:</a:t>
            </a:r>
          </a:p>
          <a:p>
            <a:pPr lvl="1"/>
            <a:r>
              <a:rPr lang="en-US" dirty="0" smtClean="0"/>
              <a:t>Evidence of advanced chronic liver disease</a:t>
            </a:r>
          </a:p>
          <a:p>
            <a:pPr lvl="1"/>
            <a:r>
              <a:rPr lang="en-US" dirty="0" smtClean="0"/>
              <a:t>Other blood-born pathogens:</a:t>
            </a:r>
          </a:p>
          <a:p>
            <a:pPr lvl="2"/>
            <a:r>
              <a:rPr lang="en-US" dirty="0" smtClean="0"/>
              <a:t>HBV and HIV</a:t>
            </a:r>
          </a:p>
          <a:p>
            <a:pPr lvl="1"/>
            <a:r>
              <a:rPr lang="en-US" dirty="0"/>
              <a:t>Candidacy for potential treatment:</a:t>
            </a:r>
          </a:p>
          <a:p>
            <a:pPr lvl="2"/>
            <a:r>
              <a:rPr lang="en-US" dirty="0"/>
              <a:t>Possible contraindications in patients with active IVDU or high risk of relapse or demonstrated medical </a:t>
            </a:r>
            <a:r>
              <a:rPr lang="en-US" dirty="0" smtClean="0"/>
              <a:t>noncompliance</a:t>
            </a:r>
          </a:p>
          <a:p>
            <a:r>
              <a:rPr lang="en-US" dirty="0" smtClean="0"/>
              <a:t>Should be protected from additional hepatotoxicity:</a:t>
            </a:r>
          </a:p>
          <a:p>
            <a:pPr lvl="1"/>
            <a:r>
              <a:rPr lang="en-US" dirty="0" smtClean="0"/>
              <a:t>Undergo hepatitis A and B vaccination if susceptible</a:t>
            </a:r>
          </a:p>
          <a:p>
            <a:pPr lvl="1"/>
            <a:r>
              <a:rPr lang="en-US" dirty="0" smtClean="0"/>
              <a:t>Reduce or discontinue alcohol consumption</a:t>
            </a:r>
          </a:p>
          <a:p>
            <a:pPr lvl="1"/>
            <a:r>
              <a:rPr lang="en-US" dirty="0" smtClean="0"/>
              <a:t>Avoid new medicines, including over-the-counter and herbal agents</a:t>
            </a:r>
          </a:p>
          <a:p>
            <a:r>
              <a:rPr lang="en-US" dirty="0" smtClean="0"/>
              <a:t>Should be counseled to reduce risk of transmission:</a:t>
            </a:r>
          </a:p>
          <a:p>
            <a:pPr lvl="1"/>
            <a:r>
              <a:rPr lang="en-US" dirty="0" smtClean="0"/>
              <a:t>Do not donate blood, tissue, or semen </a:t>
            </a:r>
          </a:p>
          <a:p>
            <a:pPr lvl="1"/>
            <a:r>
              <a:rPr lang="en-US" dirty="0" smtClean="0"/>
              <a:t>Do not share appliances that might come into contact with blood, such as toothbrushes, dental appliances, razors, and nail clippers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7820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mtClean="0"/>
              <a:t>Goal of Treatment: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SVR12: negative (&lt;12 IU/mL) HCV VL at 12 weeks after completion of therapy</a:t>
            </a:r>
          </a:p>
          <a:p>
            <a:pPr lvl="1"/>
            <a:r>
              <a:rPr lang="en-US" sz="3200" dirty="0" smtClean="0"/>
              <a:t>Reduce liver inflammation</a:t>
            </a:r>
          </a:p>
          <a:p>
            <a:pPr lvl="1"/>
            <a:r>
              <a:rPr lang="en-US" sz="3200" dirty="0" smtClean="0"/>
              <a:t>Reduce fibrosis and improve portal hypertension</a:t>
            </a:r>
          </a:p>
          <a:p>
            <a:pPr lvl="1"/>
            <a:r>
              <a:rPr lang="en-US" sz="3200" dirty="0" smtClean="0"/>
              <a:t>Reduce  mortality</a:t>
            </a:r>
          </a:p>
        </p:txBody>
      </p:sp>
    </p:spTree>
    <p:extLst>
      <p:ext uri="{BB962C8B-B14F-4D97-AF65-F5344CB8AC3E}">
        <p14:creationId xmlns:p14="http://schemas.microsoft.com/office/powerpoint/2010/main" val="1555749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79463" y="381000"/>
            <a:ext cx="7583487" cy="762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altLang="en-US" sz="4000" dirty="0" smtClean="0">
                <a:latin typeface="Gill Sans" charset="0"/>
                <a:cs typeface="Gill Sans" charset="0"/>
              </a:rPr>
              <a:t>Why treat CHC?</a:t>
            </a:r>
            <a:endParaRPr lang="en-US" altLang="en-US" dirty="0" smtClean="0">
              <a:latin typeface="Gill Sans" charset="0"/>
              <a:cs typeface="Gill Sans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867400" y="5868007"/>
            <a:ext cx="3276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400" dirty="0">
                <a:latin typeface="Arial" panose="020B0604020202020204" pitchFamily="34" charset="0"/>
              </a:rPr>
              <a:t>Morgan, </a:t>
            </a:r>
            <a:r>
              <a:rPr lang="en-US" altLang="en-US" sz="1400" dirty="0" err="1">
                <a:latin typeface="Arial" panose="020B0604020202020204" pitchFamily="34" charset="0"/>
              </a:rPr>
              <a:t>Hepatology</a:t>
            </a:r>
            <a:r>
              <a:rPr lang="en-US" altLang="en-US" sz="1400" dirty="0">
                <a:latin typeface="Arial" panose="020B0604020202020204" pitchFamily="34" charset="0"/>
              </a:rPr>
              <a:t> 2010;52:833</a:t>
            </a:r>
            <a:endParaRPr lang="en-US" altLang="en-US" sz="1400" dirty="0"/>
          </a:p>
        </p:txBody>
      </p:sp>
      <p:pic>
        <p:nvPicPr>
          <p:cNvPr id="4" name="Picture 5" descr="Morgan Hepatology 2010-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46603"/>
            <a:ext cx="88614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57200" y="1165536"/>
            <a:ext cx="82296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200" dirty="0">
                <a:latin typeface="Gill Sans" charset="0"/>
              </a:rPr>
              <a:t>HALT-C trial: advanced fibrosis (≥F3) and prior </a:t>
            </a:r>
            <a:r>
              <a:rPr lang="en-US" altLang="en-US" sz="2200" dirty="0" err="1">
                <a:latin typeface="Gill Sans" charset="0"/>
              </a:rPr>
              <a:t>nonresponders</a:t>
            </a:r>
            <a:endParaRPr lang="en-US" altLang="en-US" sz="2200" dirty="0">
              <a:latin typeface="Gill Sans" charset="0"/>
            </a:endParaRPr>
          </a:p>
          <a:p>
            <a:r>
              <a:rPr lang="en-US" altLang="en-US" sz="2200" dirty="0">
                <a:latin typeface="Gill Sans" charset="0"/>
              </a:rPr>
              <a:t>Some patients who were retreated achieved SVR</a:t>
            </a:r>
          </a:p>
          <a:p>
            <a:r>
              <a:rPr lang="en-US" altLang="en-US" sz="2200" dirty="0">
                <a:latin typeface="Gill Sans" charset="0"/>
              </a:rPr>
              <a:t>Comparison of outcomes among SVR, </a:t>
            </a:r>
            <a:r>
              <a:rPr lang="en-US" altLang="en-US" sz="2200" dirty="0" err="1">
                <a:latin typeface="Gill Sans" charset="0"/>
              </a:rPr>
              <a:t>nonresponders</a:t>
            </a:r>
            <a:r>
              <a:rPr lang="en-US" altLang="en-US" sz="2200" dirty="0">
                <a:latin typeface="Gill Sans" charset="0"/>
              </a:rPr>
              <a:t> (NR), or breakthrough/</a:t>
            </a:r>
            <a:r>
              <a:rPr lang="en-US" altLang="en-US" sz="2200" dirty="0" err="1">
                <a:latin typeface="Gill Sans" charset="0"/>
              </a:rPr>
              <a:t>relapsers</a:t>
            </a:r>
            <a:r>
              <a:rPr lang="en-US" altLang="en-US" sz="2200" dirty="0">
                <a:latin typeface="Gill Sans" charset="0"/>
              </a:rPr>
              <a:t> (BT/R)</a:t>
            </a:r>
          </a:p>
        </p:txBody>
      </p:sp>
    </p:spTree>
    <p:extLst>
      <p:ext uri="{BB962C8B-B14F-4D97-AF65-F5344CB8AC3E}">
        <p14:creationId xmlns:p14="http://schemas.microsoft.com/office/powerpoint/2010/main" val="248306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mtClean="0"/>
              <a:t>Prioritized Treatment: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381257"/>
            <a:ext cx="8229600" cy="4724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Highest Priority Patients:</a:t>
            </a:r>
          </a:p>
          <a:p>
            <a:pPr lvl="1"/>
            <a:r>
              <a:rPr lang="en-US" sz="1800" dirty="0" smtClean="0"/>
              <a:t>Advanced fibrosis: F3-4 (decompensating event annual risk 4-8% without </a:t>
            </a:r>
            <a:r>
              <a:rPr lang="en-US" sz="1800" dirty="0" err="1" smtClean="0"/>
              <a:t>tx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Organ transplant</a:t>
            </a:r>
          </a:p>
          <a:p>
            <a:pPr lvl="1"/>
            <a:r>
              <a:rPr lang="en-US" sz="1800" dirty="0" smtClean="0"/>
              <a:t>Extra-hepatic manifestations: </a:t>
            </a:r>
            <a:r>
              <a:rPr lang="en-US" sz="1800" dirty="0" err="1" smtClean="0"/>
              <a:t>Cryoglobulinemia</a:t>
            </a:r>
            <a:r>
              <a:rPr lang="en-US" sz="1800" dirty="0" smtClean="0"/>
              <a:t> with end organ damage, </a:t>
            </a:r>
            <a:r>
              <a:rPr lang="en-US" sz="1800" dirty="0" err="1" smtClean="0"/>
              <a:t>membranoproliferative</a:t>
            </a:r>
            <a:r>
              <a:rPr lang="en-US" sz="1800" dirty="0" smtClean="0"/>
              <a:t> glomerulonephritis, nephrotic syndrome</a:t>
            </a:r>
          </a:p>
          <a:p>
            <a:r>
              <a:rPr lang="en-US" sz="2000" dirty="0" smtClean="0"/>
              <a:t>High Priority:</a:t>
            </a:r>
          </a:p>
          <a:p>
            <a:pPr lvl="1"/>
            <a:r>
              <a:rPr lang="en-US" sz="1800" dirty="0" smtClean="0"/>
              <a:t>≥F2 fibrosis</a:t>
            </a:r>
          </a:p>
          <a:p>
            <a:pPr lvl="1"/>
            <a:r>
              <a:rPr lang="en-US" sz="1800" dirty="0" smtClean="0"/>
              <a:t>Co-infection with HBV or HIV</a:t>
            </a:r>
          </a:p>
          <a:p>
            <a:pPr lvl="1"/>
            <a:r>
              <a:rPr lang="en-US" sz="1800" dirty="0" smtClean="0"/>
              <a:t>Other CLD</a:t>
            </a:r>
          </a:p>
          <a:p>
            <a:r>
              <a:rPr lang="en-US" sz="2000" dirty="0" smtClean="0"/>
              <a:t>Increased risk of transmission:</a:t>
            </a:r>
          </a:p>
          <a:p>
            <a:pPr lvl="1"/>
            <a:r>
              <a:rPr lang="en-US" sz="1800" dirty="0" smtClean="0"/>
              <a:t>Incarcerated people</a:t>
            </a:r>
          </a:p>
          <a:p>
            <a:pPr lvl="1"/>
            <a:r>
              <a:rPr lang="en-US" sz="1800" dirty="0" smtClean="0"/>
              <a:t>Active IVDU</a:t>
            </a:r>
          </a:p>
          <a:p>
            <a:pPr lvl="1"/>
            <a:r>
              <a:rPr lang="en-US" sz="1800" dirty="0" smtClean="0"/>
              <a:t>Healthcare workers</a:t>
            </a:r>
          </a:p>
          <a:p>
            <a:pPr lvl="1"/>
            <a:r>
              <a:rPr lang="en-US" sz="1800" dirty="0" smtClean="0"/>
              <a:t>Hemodialysis</a:t>
            </a:r>
          </a:p>
        </p:txBody>
      </p:sp>
    </p:spTree>
    <p:extLst>
      <p:ext uri="{BB962C8B-B14F-4D97-AF65-F5344CB8AC3E}">
        <p14:creationId xmlns:p14="http://schemas.microsoft.com/office/powerpoint/2010/main" val="1637484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02076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dirty="0" smtClean="0"/>
              <a:t>Hepatitis C Virus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577898"/>
            <a:ext cx="8229600" cy="452596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mtClean="0">
                <a:cs typeface="Gill Sans" charset="0"/>
              </a:rPr>
              <a:t>Flavivirus: </a:t>
            </a:r>
            <a:r>
              <a:rPr lang="en-US" altLang="en-US" sz="2800" smtClean="0">
                <a:cs typeface="Gill Sans" charset="0"/>
              </a:rPr>
              <a:t>RNA virus</a:t>
            </a:r>
          </a:p>
          <a:p>
            <a:pPr lvl="1">
              <a:lnSpc>
                <a:spcPct val="90000"/>
              </a:lnSpc>
            </a:pPr>
            <a:r>
              <a:rPr lang="en-US" altLang="en-US" smtClean="0">
                <a:cs typeface="Gill Sans" charset="0"/>
              </a:rPr>
              <a:t>Dengue</a:t>
            </a:r>
          </a:p>
          <a:p>
            <a:pPr lvl="1">
              <a:lnSpc>
                <a:spcPct val="90000"/>
              </a:lnSpc>
            </a:pPr>
            <a:r>
              <a:rPr lang="en-US" altLang="en-US" smtClean="0">
                <a:cs typeface="Gill Sans" charset="0"/>
              </a:rPr>
              <a:t>West Nile </a:t>
            </a:r>
          </a:p>
          <a:p>
            <a:pPr lvl="1">
              <a:lnSpc>
                <a:spcPct val="90000"/>
              </a:lnSpc>
            </a:pPr>
            <a:r>
              <a:rPr lang="en-US" altLang="en-US" smtClean="0">
                <a:cs typeface="Gill Sans" charset="0"/>
              </a:rPr>
              <a:t>Yellow Fever</a:t>
            </a:r>
          </a:p>
          <a:p>
            <a:pPr lvl="1">
              <a:lnSpc>
                <a:spcPct val="90000"/>
              </a:lnSpc>
            </a:pPr>
            <a:r>
              <a:rPr lang="en-US" altLang="en-US" smtClean="0">
                <a:cs typeface="Gill Sans" charset="0"/>
              </a:rPr>
              <a:t>Zika</a:t>
            </a:r>
            <a:endParaRPr lang="en-US" sz="3300" smtClean="0"/>
          </a:p>
          <a:p>
            <a:r>
              <a:rPr lang="en-US" smtClean="0"/>
              <a:t>Heterogeneity:</a:t>
            </a:r>
          </a:p>
          <a:p>
            <a:pPr lvl="1"/>
            <a:r>
              <a:rPr lang="en-US" smtClean="0"/>
              <a:t>Polymerase lacks proofreading capability resulting in many mutations and significant viral diversity</a:t>
            </a:r>
          </a:p>
          <a:p>
            <a:pPr lvl="1"/>
            <a:r>
              <a:rPr lang="en-US" smtClean="0"/>
              <a:t>Allows escape from host immune system and medications as well as vaccines</a:t>
            </a:r>
          </a:p>
          <a:p>
            <a:r>
              <a:rPr lang="en-US" smtClean="0"/>
              <a:t>Genotypes:</a:t>
            </a:r>
          </a:p>
          <a:p>
            <a:pPr lvl="1"/>
            <a:r>
              <a:rPr lang="en-US" smtClean="0"/>
              <a:t>Six major genotypes (1-6) with &gt;15 subtypes (ie 1a, 1b, 2a, 2b)</a:t>
            </a:r>
          </a:p>
          <a:p>
            <a:pPr marL="0" indent="0">
              <a:buFont typeface="Arial" charset="0"/>
              <a:buNone/>
            </a:pPr>
            <a:endParaRPr lang="en-US" smtClean="0"/>
          </a:p>
          <a:p>
            <a:endParaRPr lang="en-US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mtClean="0"/>
              <a:t>Is treatment cost-effective in the era of Direct Acting Antivirals?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83" y="2371180"/>
            <a:ext cx="8593435" cy="170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8411" y="1706882"/>
            <a:ext cx="7780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Hepatitis C Treatment Costs </a:t>
            </a:r>
            <a:r>
              <a:rPr lang="en-US" dirty="0"/>
              <a:t>T</a:t>
            </a:r>
            <a:r>
              <a:rPr lang="en-US" dirty="0" smtClean="0"/>
              <a:t>hat Yielded Cost-Effectiveness Thresholds Stratified </a:t>
            </a:r>
          </a:p>
          <a:p>
            <a:r>
              <a:rPr lang="en-US" dirty="0" smtClean="0"/>
              <a:t>by Fibrosis Level: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86848" y="6389132"/>
            <a:ext cx="2898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Leidner</a:t>
            </a:r>
            <a:r>
              <a:rPr lang="en-US" dirty="0" smtClean="0"/>
              <a:t> AJ. Hepatology.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622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110541"/>
            <a:ext cx="853440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altLang="en-US" sz="3600" dirty="0" smtClean="0"/>
              <a:t>Wholesale Acquisition Cost (WAC) for </a:t>
            </a:r>
            <a:br>
              <a:rPr lang="en-US" altLang="en-US" sz="3600" dirty="0" smtClean="0"/>
            </a:br>
            <a:r>
              <a:rPr lang="en-US" altLang="en-US" sz="3600" dirty="0" smtClean="0"/>
              <a:t>HCV DAAs in the US</a:t>
            </a: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9267755"/>
              </p:ext>
            </p:extLst>
          </p:nvPr>
        </p:nvGraphicFramePr>
        <p:xfrm>
          <a:off x="762000" y="1264654"/>
          <a:ext cx="7696200" cy="48117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1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1850">
                <a:tc>
                  <a:txBody>
                    <a:bodyPr/>
                    <a:lstStyle/>
                    <a:p>
                      <a:pPr algn="l">
                        <a:spcBef>
                          <a:spcPts val="900"/>
                        </a:spcBef>
                      </a:pPr>
                      <a:r>
                        <a:rPr lang="en-US" sz="2400" dirty="0" smtClean="0"/>
                        <a:t>DAA Combination </a:t>
                      </a:r>
                      <a:endParaRPr lang="en-US" sz="24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T="45694" marB="45694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</a:pPr>
                      <a:r>
                        <a:rPr lang="en-US" sz="1800" dirty="0" smtClean="0"/>
                        <a:t>WAC x 12 week course (USD)</a:t>
                      </a:r>
                      <a:endParaRPr lang="en-US" sz="18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T="45696" marB="4569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927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en-US" sz="1800" dirty="0" err="1" smtClean="0"/>
                        <a:t>Sofosbuvir</a:t>
                      </a:r>
                      <a:r>
                        <a:rPr lang="en-US" sz="1800" dirty="0" smtClean="0"/>
                        <a:t> + </a:t>
                      </a:r>
                      <a:r>
                        <a:rPr lang="en-US" sz="1800" dirty="0" err="1" smtClean="0"/>
                        <a:t>Simeprevir</a:t>
                      </a:r>
                      <a:endParaRPr lang="en-US" sz="1800" b="1" dirty="0" smtClean="0">
                        <a:solidFill>
                          <a:schemeClr val="bg2"/>
                        </a:solidFill>
                      </a:endParaRPr>
                    </a:p>
                  </a:txBody>
                  <a:tcPr marT="45696" marB="45696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buFont typeface="Arial" pitchFamily="34" charset="0"/>
                        <a:buNone/>
                      </a:pPr>
                      <a:r>
                        <a:rPr lang="en-US" sz="1800" dirty="0" smtClean="0"/>
                        <a:t>150k</a:t>
                      </a:r>
                      <a:endParaRPr lang="en-US" sz="1800" b="1" dirty="0" smtClean="0">
                        <a:solidFill>
                          <a:schemeClr val="bg2"/>
                        </a:solidFill>
                      </a:endParaRPr>
                    </a:p>
                  </a:txBody>
                  <a:tcPr marT="45696" marB="4569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12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en-US" sz="1800" dirty="0" err="1" smtClean="0"/>
                        <a:t>Sofosbuvir</a:t>
                      </a:r>
                      <a:r>
                        <a:rPr lang="en-US" sz="1800" baseline="0" dirty="0" smtClean="0"/>
                        <a:t> + </a:t>
                      </a:r>
                      <a:r>
                        <a:rPr lang="en-US" sz="1800" baseline="0" dirty="0" err="1" smtClean="0"/>
                        <a:t>Daclatasvir</a:t>
                      </a:r>
                      <a:r>
                        <a:rPr lang="en-US" sz="1800" baseline="0" dirty="0" smtClean="0"/>
                        <a:t> </a:t>
                      </a:r>
                      <a:endParaRPr lang="en-US" sz="1800" b="1" dirty="0" smtClean="0">
                        <a:solidFill>
                          <a:schemeClr val="bg2"/>
                        </a:solidFill>
                      </a:endParaRPr>
                    </a:p>
                  </a:txBody>
                  <a:tcPr marT="45696" marB="45696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buFont typeface="Arial" pitchFamily="34" charset="0"/>
                        <a:buNone/>
                      </a:pPr>
                      <a:r>
                        <a:rPr lang="en-US" sz="1800" dirty="0" smtClean="0"/>
                        <a:t>147k</a:t>
                      </a:r>
                      <a:endParaRPr lang="en-US" sz="1800" b="1" dirty="0">
                        <a:solidFill>
                          <a:schemeClr val="bg2"/>
                        </a:solidFill>
                      </a:endParaRPr>
                    </a:p>
                  </a:txBody>
                  <a:tcPr marT="45696" marB="4569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864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en-US" sz="1800" dirty="0" err="1" smtClean="0"/>
                        <a:t>Sofosbuvir</a:t>
                      </a:r>
                      <a:r>
                        <a:rPr lang="en-US" sz="1800" baseline="0" dirty="0" smtClean="0"/>
                        <a:t>/</a:t>
                      </a:r>
                      <a:r>
                        <a:rPr lang="en-US" sz="1800" baseline="0" dirty="0" err="1" smtClean="0"/>
                        <a:t>Ledipasvir</a:t>
                      </a:r>
                      <a:r>
                        <a:rPr lang="en-US" sz="1800" baseline="0" dirty="0" smtClean="0"/>
                        <a:t> (</a:t>
                      </a:r>
                      <a:r>
                        <a:rPr lang="en-US" sz="1800" baseline="0" dirty="0" err="1" smtClean="0"/>
                        <a:t>Harvoni</a:t>
                      </a:r>
                      <a:r>
                        <a:rPr lang="en-US" sz="1800" baseline="0" dirty="0" smtClean="0"/>
                        <a:t>)</a:t>
                      </a:r>
                      <a:endParaRPr lang="en-US" sz="1800" b="1" dirty="0">
                        <a:solidFill>
                          <a:schemeClr val="bg2"/>
                        </a:solidFill>
                      </a:endParaRPr>
                    </a:p>
                  </a:txBody>
                  <a:tcPr marT="45696" marB="45696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buFont typeface="Arial" pitchFamily="34" charset="0"/>
                        <a:buNone/>
                      </a:pPr>
                      <a:r>
                        <a:rPr lang="en-US" sz="1800" dirty="0" smtClean="0"/>
                        <a:t>94.5k</a:t>
                      </a:r>
                      <a:endParaRPr lang="en-US" sz="1800" b="1" dirty="0">
                        <a:solidFill>
                          <a:schemeClr val="bg2"/>
                        </a:solidFill>
                      </a:endParaRPr>
                    </a:p>
                  </a:txBody>
                  <a:tcPr marT="45696" marB="4569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306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en-US" sz="1800" dirty="0" err="1" smtClean="0"/>
                        <a:t>Paritaprevir</a:t>
                      </a:r>
                      <a:r>
                        <a:rPr lang="en-US" sz="1800" dirty="0" smtClean="0"/>
                        <a:t>/Ritonavir/</a:t>
                      </a:r>
                      <a:r>
                        <a:rPr lang="en-US" sz="1800" dirty="0" err="1" smtClean="0"/>
                        <a:t>Ombitasvir</a:t>
                      </a:r>
                      <a:r>
                        <a:rPr lang="en-US" sz="1800" baseline="0" dirty="0" smtClean="0"/>
                        <a:t> + </a:t>
                      </a:r>
                      <a:r>
                        <a:rPr lang="en-US" sz="1800" baseline="0" dirty="0" err="1" smtClean="0"/>
                        <a:t>Dasabuvir</a:t>
                      </a:r>
                      <a:r>
                        <a:rPr lang="en-US" sz="1800" baseline="0" dirty="0" smtClean="0"/>
                        <a:t> (</a:t>
                      </a:r>
                      <a:r>
                        <a:rPr lang="en-US" sz="1800" baseline="0" dirty="0" err="1" smtClean="0"/>
                        <a:t>Viekira</a:t>
                      </a:r>
                      <a:r>
                        <a:rPr lang="en-US" sz="1800" baseline="0" dirty="0" smtClean="0"/>
                        <a:t> Pak)</a:t>
                      </a:r>
                      <a:endParaRPr lang="en-US" sz="1800" b="1" dirty="0">
                        <a:solidFill>
                          <a:schemeClr val="bg2"/>
                        </a:solidFill>
                      </a:endParaRPr>
                    </a:p>
                  </a:txBody>
                  <a:tcPr marT="45696" marB="45696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buFont typeface="Arial" pitchFamily="34" charset="0"/>
                        <a:buNone/>
                      </a:pPr>
                      <a:r>
                        <a:rPr lang="en-US" sz="1800" dirty="0" smtClean="0"/>
                        <a:t>84k</a:t>
                      </a:r>
                      <a:endParaRPr lang="en-US" sz="1800" b="1" dirty="0">
                        <a:solidFill>
                          <a:schemeClr val="bg2"/>
                        </a:solidFill>
                      </a:endParaRPr>
                    </a:p>
                  </a:txBody>
                  <a:tcPr marT="45696" marB="4569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9927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en-US" sz="1800" dirty="0" err="1" smtClean="0"/>
                        <a:t>Sofosbuvir</a:t>
                      </a:r>
                      <a:r>
                        <a:rPr lang="en-US" sz="1800" dirty="0" smtClean="0"/>
                        <a:t> (single</a:t>
                      </a:r>
                      <a:r>
                        <a:rPr lang="en-US" sz="1800" baseline="0" dirty="0" smtClean="0"/>
                        <a:t> drug)</a:t>
                      </a:r>
                      <a:endParaRPr lang="en-US" sz="1800" b="1" dirty="0">
                        <a:solidFill>
                          <a:schemeClr val="bg2"/>
                        </a:solidFill>
                      </a:endParaRPr>
                    </a:p>
                  </a:txBody>
                  <a:tcPr marT="45696" marB="45696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buFont typeface="Arial" pitchFamily="34" charset="0"/>
                        <a:buNone/>
                      </a:pPr>
                      <a:r>
                        <a:rPr lang="en-US" sz="1800" dirty="0" smtClean="0"/>
                        <a:t>84k</a:t>
                      </a:r>
                      <a:endParaRPr lang="en-US" sz="1800" b="1" dirty="0">
                        <a:solidFill>
                          <a:schemeClr val="bg2"/>
                        </a:solidFill>
                      </a:endParaRPr>
                    </a:p>
                  </a:txBody>
                  <a:tcPr marT="45696" marB="4569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632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en-US" sz="1800" dirty="0" err="1" smtClean="0"/>
                        <a:t>Paritaprevir</a:t>
                      </a:r>
                      <a:r>
                        <a:rPr lang="en-US" sz="1800" dirty="0" smtClean="0"/>
                        <a:t>/Ritonavir/</a:t>
                      </a:r>
                      <a:r>
                        <a:rPr lang="en-US" sz="1800" dirty="0" err="1" smtClean="0"/>
                        <a:t>Ombitasvir</a:t>
                      </a:r>
                      <a:r>
                        <a:rPr lang="en-US" sz="1800" dirty="0" smtClean="0"/>
                        <a:t> (</a:t>
                      </a:r>
                      <a:r>
                        <a:rPr lang="en-US" sz="1800" dirty="0" err="1" smtClean="0"/>
                        <a:t>Technivie</a:t>
                      </a:r>
                      <a:r>
                        <a:rPr lang="en-US" sz="1800" dirty="0" smtClean="0"/>
                        <a:t>)</a:t>
                      </a:r>
                      <a:endParaRPr lang="en-US" sz="1800" b="1" dirty="0">
                        <a:solidFill>
                          <a:schemeClr val="bg2"/>
                        </a:solidFill>
                      </a:endParaRPr>
                    </a:p>
                  </a:txBody>
                  <a:tcPr marT="45696" marB="45696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buFont typeface="Arial" pitchFamily="34" charset="0"/>
                        <a:buNone/>
                      </a:pPr>
                      <a:r>
                        <a:rPr lang="en-US" sz="1800" dirty="0" smtClean="0"/>
                        <a:t>77k</a:t>
                      </a:r>
                      <a:endParaRPr lang="en-US" sz="1800" b="1" dirty="0">
                        <a:solidFill>
                          <a:schemeClr val="bg2"/>
                        </a:solidFill>
                      </a:endParaRPr>
                    </a:p>
                  </a:txBody>
                  <a:tcPr marT="45696" marB="4569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9927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en-US" sz="1800" dirty="0" err="1" smtClean="0"/>
                        <a:t>Sofosbuvir</a:t>
                      </a:r>
                      <a:r>
                        <a:rPr lang="en-US" sz="1800" baseline="0" dirty="0" smtClean="0"/>
                        <a:t>/</a:t>
                      </a:r>
                      <a:r>
                        <a:rPr lang="en-US" sz="1800" baseline="0" dirty="0" err="1" smtClean="0"/>
                        <a:t>Velpatasvir</a:t>
                      </a:r>
                      <a:r>
                        <a:rPr lang="en-US" sz="1800" baseline="0" dirty="0" smtClean="0"/>
                        <a:t> (</a:t>
                      </a:r>
                      <a:r>
                        <a:rPr lang="en-US" sz="1800" baseline="0" dirty="0" err="1" smtClean="0"/>
                        <a:t>Epclusa</a:t>
                      </a:r>
                      <a:r>
                        <a:rPr lang="en-US" sz="1800" baseline="0" dirty="0" smtClean="0"/>
                        <a:t>) </a:t>
                      </a:r>
                      <a:endParaRPr lang="en-US" sz="1800" b="1" dirty="0">
                        <a:solidFill>
                          <a:schemeClr val="bg2"/>
                        </a:solidFill>
                      </a:endParaRPr>
                    </a:p>
                  </a:txBody>
                  <a:tcPr marT="45696" marB="45696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buFont typeface="Arial" pitchFamily="34" charset="0"/>
                        <a:buNone/>
                      </a:pPr>
                      <a:r>
                        <a:rPr lang="en-US" sz="1800" dirty="0" smtClean="0"/>
                        <a:t>74.8k</a:t>
                      </a:r>
                      <a:endParaRPr lang="en-US" sz="1800" b="1" dirty="0">
                        <a:solidFill>
                          <a:schemeClr val="bg2"/>
                        </a:solidFill>
                      </a:endParaRPr>
                    </a:p>
                  </a:txBody>
                  <a:tcPr marT="45696" marB="45696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9927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en-US" sz="1800" dirty="0" err="1" smtClean="0"/>
                        <a:t>Elbasvir</a:t>
                      </a:r>
                      <a:r>
                        <a:rPr lang="en-US" sz="1800" dirty="0" smtClean="0"/>
                        <a:t>/</a:t>
                      </a:r>
                      <a:r>
                        <a:rPr lang="en-US" sz="1800" dirty="0" err="1" smtClean="0"/>
                        <a:t>Grazoprevir</a:t>
                      </a:r>
                      <a:r>
                        <a:rPr lang="en-US" sz="1800" baseline="0" dirty="0" smtClean="0"/>
                        <a:t> (</a:t>
                      </a:r>
                      <a:r>
                        <a:rPr lang="en-US" sz="1800" baseline="0" dirty="0" err="1" smtClean="0"/>
                        <a:t>Zepatier</a:t>
                      </a:r>
                      <a:r>
                        <a:rPr lang="en-US" sz="1800" baseline="0" dirty="0" smtClean="0"/>
                        <a:t>)</a:t>
                      </a:r>
                      <a:endParaRPr lang="en-US" sz="1800" b="1" dirty="0">
                        <a:solidFill>
                          <a:schemeClr val="bg2"/>
                        </a:solidFill>
                      </a:endParaRPr>
                    </a:p>
                  </a:txBody>
                  <a:tcPr marT="45696" marB="45696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buFont typeface="Arial" pitchFamily="34" charset="0"/>
                        <a:buNone/>
                      </a:pPr>
                      <a:r>
                        <a:rPr lang="en-US" sz="1800" dirty="0" smtClean="0"/>
                        <a:t>54.6k</a:t>
                      </a:r>
                      <a:endParaRPr lang="en-US" sz="1800" b="1" dirty="0">
                        <a:solidFill>
                          <a:schemeClr val="bg2"/>
                        </a:solidFill>
                      </a:endParaRPr>
                    </a:p>
                  </a:txBody>
                  <a:tcPr marT="45696" marB="45696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87109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mtClean="0"/>
              <a:t>Pre-treatment Assessment: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Assessment of liver fibrosis:</a:t>
            </a:r>
          </a:p>
          <a:p>
            <a:pPr lvl="1"/>
            <a:r>
              <a:rPr lang="en-US" smtClean="0"/>
              <a:t>Liver Bx</a:t>
            </a:r>
          </a:p>
          <a:p>
            <a:pPr lvl="1"/>
            <a:r>
              <a:rPr lang="en-US" smtClean="0"/>
              <a:t>Liver Transient Elastography (Fibroscan)</a:t>
            </a:r>
          </a:p>
          <a:p>
            <a:pPr lvl="1"/>
            <a:r>
              <a:rPr lang="en-US" smtClean="0"/>
              <a:t>APRI: </a:t>
            </a:r>
          </a:p>
          <a:p>
            <a:pPr lvl="2"/>
            <a:r>
              <a:rPr lang="en-US" smtClean="0"/>
              <a:t>&gt;1.0 suggests F3/4</a:t>
            </a:r>
          </a:p>
          <a:p>
            <a:pPr lvl="1"/>
            <a:r>
              <a:rPr lang="en-US" smtClean="0"/>
              <a:t>FIB-4:</a:t>
            </a:r>
          </a:p>
          <a:p>
            <a:pPr lvl="2"/>
            <a:r>
              <a:rPr lang="en-US" smtClean="0"/>
              <a:t>&gt;3.25 suggests F3/4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5450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mtClean="0"/>
              <a:t>Transient Elastography:</a:t>
            </a:r>
            <a:endParaRPr lang="en-US" dirty="0"/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14699"/>
            <a:ext cx="7467600" cy="498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3295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09323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3200" smtClean="0"/>
              <a:t>Sensitivity and Specificity of APRI and Fibroscan for Detecting Significant Fibrosis and Cirrhosis</a:t>
            </a:r>
            <a:endParaRPr lang="en-US" sz="3200" dirty="0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2260615"/>
              </p:ext>
            </p:extLst>
          </p:nvPr>
        </p:nvGraphicFramePr>
        <p:xfrm>
          <a:off x="457200" y="1534885"/>
          <a:ext cx="8458200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1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1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1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APRI </a:t>
                      </a:r>
                    </a:p>
                    <a:p>
                      <a:pPr algn="ctr"/>
                      <a:r>
                        <a:rPr lang="en-US" dirty="0" smtClean="0"/>
                        <a:t>Low Cutoff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APRI </a:t>
                      </a:r>
                    </a:p>
                    <a:p>
                      <a:pPr algn="ctr"/>
                      <a:r>
                        <a:rPr lang="en-US" dirty="0" smtClean="0"/>
                        <a:t>High Cutoff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Transient </a:t>
                      </a:r>
                      <a:r>
                        <a:rPr lang="en-US" dirty="0" err="1" smtClean="0"/>
                        <a:t>Elastography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r>
                        <a:rPr lang="en-US" dirty="0" smtClean="0"/>
                        <a:t>Significant Fibrosis</a:t>
                      </a:r>
                    </a:p>
                    <a:p>
                      <a:r>
                        <a:rPr lang="en-US" dirty="0" err="1" smtClean="0"/>
                        <a:t>Metavir</a:t>
                      </a:r>
                      <a:r>
                        <a:rPr lang="en-US" dirty="0" smtClean="0"/>
                        <a:t> ≥F2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Sensitivity</a:t>
                      </a:r>
                    </a:p>
                    <a:p>
                      <a:pPr algn="ctr"/>
                      <a:r>
                        <a:rPr lang="en-US" dirty="0" smtClean="0"/>
                        <a:t>Specificity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82 (77-86)</a:t>
                      </a:r>
                    </a:p>
                    <a:p>
                      <a:pPr algn="ctr"/>
                      <a:r>
                        <a:rPr lang="en-US" dirty="0" smtClean="0"/>
                        <a:t>57 (49-65)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 (32-47)</a:t>
                      </a:r>
                    </a:p>
                    <a:p>
                      <a:pPr algn="ctr"/>
                      <a:r>
                        <a:rPr lang="en-US" dirty="0" smtClean="0"/>
                        <a:t>92 (89-94)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79 (74-84)</a:t>
                      </a:r>
                    </a:p>
                    <a:p>
                      <a:pPr algn="ctr"/>
                      <a:r>
                        <a:rPr lang="en-US" dirty="0" smtClean="0"/>
                        <a:t>83 (77-88)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r>
                        <a:rPr lang="en-US" dirty="0" smtClean="0"/>
                        <a:t>Cirrhosis</a:t>
                      </a:r>
                    </a:p>
                    <a:p>
                      <a:r>
                        <a:rPr lang="en-US" dirty="0" err="1" smtClean="0"/>
                        <a:t>Metavir</a:t>
                      </a:r>
                      <a:r>
                        <a:rPr lang="en-US" dirty="0" smtClean="0"/>
                        <a:t> F4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Sensitivity</a:t>
                      </a:r>
                    </a:p>
                    <a:p>
                      <a:pPr algn="ctr"/>
                      <a:r>
                        <a:rPr lang="en-US" dirty="0" smtClean="0"/>
                        <a:t>Specificity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77 (73-81)</a:t>
                      </a:r>
                    </a:p>
                    <a:p>
                      <a:pPr algn="ctr"/>
                      <a:r>
                        <a:rPr lang="en-US" dirty="0" smtClean="0"/>
                        <a:t>78 (74-81)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 (41-56)</a:t>
                      </a:r>
                    </a:p>
                    <a:p>
                      <a:pPr algn="ctr"/>
                      <a:r>
                        <a:rPr lang="en-US" dirty="0" smtClean="0"/>
                        <a:t>94 (91-95)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89 (84-92)</a:t>
                      </a:r>
                    </a:p>
                    <a:p>
                      <a:pPr algn="ctr"/>
                      <a:r>
                        <a:rPr lang="en-US" dirty="0" smtClean="0"/>
                        <a:t>91 (89-93)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978604" y="5788462"/>
            <a:ext cx="4089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WHO HCV Guidelines April 2014 Table 6.5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1809" y="4125685"/>
            <a:ext cx="2066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Values in % (95% CI)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7680" y="4665619"/>
            <a:ext cx="77196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Requires </a:t>
            </a:r>
            <a:r>
              <a:rPr lang="en-US" dirty="0" smtClean="0"/>
              <a:t>3 hours of fasting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Contraindicated in pregnancy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Not reliable with ascites, extreme obesity, active inflammation (ALT &gt;100), or </a:t>
            </a:r>
          </a:p>
          <a:p>
            <a:r>
              <a:rPr lang="en-US" dirty="0" smtClean="0"/>
              <a:t>      congestion of the liver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8585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mtClean="0"/>
              <a:t>MI Medicaid Requirements for DAA Approval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Metavir</a:t>
            </a:r>
            <a:r>
              <a:rPr lang="en-US" dirty="0" smtClean="0"/>
              <a:t> Score of F3-F4 documented by one of the following:</a:t>
            </a:r>
          </a:p>
          <a:p>
            <a:pPr lvl="1"/>
            <a:r>
              <a:rPr lang="en-US" dirty="0" smtClean="0"/>
              <a:t>APRI above 1.5</a:t>
            </a:r>
          </a:p>
          <a:p>
            <a:pPr lvl="1"/>
            <a:r>
              <a:rPr lang="en-US" dirty="0" err="1" smtClean="0"/>
              <a:t>Fibrosure</a:t>
            </a:r>
            <a:r>
              <a:rPr lang="en-US" dirty="0" smtClean="0"/>
              <a:t> greater than or equal to 0.59</a:t>
            </a:r>
          </a:p>
          <a:p>
            <a:pPr lvl="1"/>
            <a:r>
              <a:rPr lang="en-US" dirty="0" err="1" smtClean="0"/>
              <a:t>Fibroscan</a:t>
            </a:r>
            <a:r>
              <a:rPr lang="en-US" dirty="0" smtClean="0"/>
              <a:t> greater or equal to 9.5</a:t>
            </a:r>
          </a:p>
          <a:p>
            <a:pPr lvl="1"/>
            <a:r>
              <a:rPr lang="en-US" dirty="0" smtClean="0"/>
              <a:t>Liver biopsy demonstrating F3 or F4</a:t>
            </a:r>
          </a:p>
          <a:p>
            <a:pPr lvl="1"/>
            <a:r>
              <a:rPr lang="en-US" dirty="0" smtClean="0"/>
              <a:t>Ultrasound/MRI or CT of abdomen which demonstrates one of the following documented in the radiology </a:t>
            </a:r>
            <a:r>
              <a:rPr lang="en-US" dirty="0" smtClean="0"/>
              <a:t>report: </a:t>
            </a:r>
            <a:r>
              <a:rPr lang="en-US" dirty="0" smtClean="0"/>
              <a:t>cirrhosis, esophageal varices, ascites, splenomegaly </a:t>
            </a:r>
          </a:p>
          <a:p>
            <a:pPr lvl="1"/>
            <a:r>
              <a:rPr lang="en-US" dirty="0" smtClean="0"/>
              <a:t>Clinical decompensation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4078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68574"/>
            <a:ext cx="8229600" cy="103900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3200" dirty="0" smtClean="0"/>
              <a:t>CHC Treatment: HCV Replication Cycle and Drug Targets</a:t>
            </a:r>
            <a:endParaRPr lang="en-US" sz="3200" dirty="0"/>
          </a:p>
        </p:txBody>
      </p:sp>
      <p:pic>
        <p:nvPicPr>
          <p:cNvPr id="3" name="Picture 2" descr="D:\lisaglas\Desktop\HCV presentation\HCVlifecycleDrug targe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212" y="1056898"/>
            <a:ext cx="4953000" cy="387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08170" y="4886628"/>
            <a:ext cx="131074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Simeprevir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err="1" smtClean="0">
                <a:solidFill>
                  <a:srgbClr val="FF0000"/>
                </a:solidFill>
              </a:rPr>
              <a:t>Paritaprevir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err="1" smtClean="0">
                <a:solidFill>
                  <a:srgbClr val="FF0000"/>
                </a:solidFill>
              </a:rPr>
              <a:t>Grazoprevir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28919" y="4656105"/>
            <a:ext cx="1311190" cy="1466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Ledipasvir</a:t>
            </a:r>
            <a:r>
              <a:rPr lang="en-US" b="1" dirty="0" smtClean="0">
                <a:solidFill>
                  <a:srgbClr val="FF0000"/>
                </a:solidFill>
              </a:rPr>
              <a:t>      </a:t>
            </a:r>
            <a:r>
              <a:rPr lang="en-US" b="1" dirty="0" err="1" smtClean="0">
                <a:solidFill>
                  <a:srgbClr val="FF0000"/>
                </a:solidFill>
              </a:rPr>
              <a:t>Velpatasvir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err="1" smtClean="0">
                <a:solidFill>
                  <a:srgbClr val="FF0000"/>
                </a:solidFill>
              </a:rPr>
              <a:t>Ombitasvir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err="1" smtClean="0">
                <a:solidFill>
                  <a:srgbClr val="FF0000"/>
                </a:solidFill>
              </a:rPr>
              <a:t>Elbasvir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err="1" smtClean="0">
                <a:solidFill>
                  <a:srgbClr val="FF0000"/>
                </a:solidFill>
              </a:rPr>
              <a:t>Declatasvir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8662" y="4942459"/>
            <a:ext cx="215315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Sofosbuvir</a:t>
            </a:r>
            <a:r>
              <a:rPr lang="en-US" b="1" dirty="0" smtClean="0">
                <a:solidFill>
                  <a:srgbClr val="FF0000"/>
                </a:solidFill>
              </a:rPr>
              <a:t> (</a:t>
            </a:r>
            <a:r>
              <a:rPr lang="en-US" b="1" dirty="0" err="1" smtClean="0">
                <a:solidFill>
                  <a:srgbClr val="FF0000"/>
                </a:solidFill>
              </a:rPr>
              <a:t>Nuc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Dasabuvir</a:t>
            </a:r>
            <a:r>
              <a:rPr lang="en-US" b="1" dirty="0" smtClean="0">
                <a:solidFill>
                  <a:srgbClr val="FF0000"/>
                </a:solidFill>
              </a:rPr>
              <a:t> (non-</a:t>
            </a:r>
            <a:r>
              <a:rPr lang="en-US" b="1" dirty="0" err="1" smtClean="0">
                <a:solidFill>
                  <a:srgbClr val="FF0000"/>
                </a:solidFill>
              </a:rPr>
              <a:t>Nuc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85507" y="5812065"/>
            <a:ext cx="3158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Kayali</a:t>
            </a:r>
            <a:r>
              <a:rPr lang="en-US" sz="1400" dirty="0"/>
              <a:t> </a:t>
            </a:r>
            <a:r>
              <a:rPr lang="en-US" sz="1400" dirty="0" smtClean="0"/>
              <a:t>Z. </a:t>
            </a:r>
            <a:r>
              <a:rPr lang="en-US" sz="1400" i="1" dirty="0" err="1"/>
              <a:t>Pharmgenomics</a:t>
            </a:r>
            <a:r>
              <a:rPr lang="en-US" sz="1400" i="1" dirty="0"/>
              <a:t> </a:t>
            </a:r>
            <a:r>
              <a:rPr lang="en-US" sz="1400" i="1" dirty="0" err="1"/>
              <a:t>Pers</a:t>
            </a:r>
            <a:r>
              <a:rPr lang="en-US" sz="1400" i="1" dirty="0"/>
              <a:t> </a:t>
            </a:r>
            <a:r>
              <a:rPr lang="en-US" sz="1400" i="1" dirty="0" smtClean="0"/>
              <a:t>Med. 2014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293798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 txBox="1">
            <a:spLocks/>
          </p:cNvSpPr>
          <p:nvPr/>
        </p:nvSpPr>
        <p:spPr>
          <a:xfrm>
            <a:off x="457200" y="14584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3600" dirty="0" smtClean="0"/>
              <a:t>Potential mechanism of action of Ribavirin in CHC treatment</a:t>
            </a:r>
            <a:endParaRPr lang="en-US" sz="3600" dirty="0"/>
          </a:p>
        </p:txBody>
      </p:sp>
      <p:pic>
        <p:nvPicPr>
          <p:cNvPr id="3" name="Picture 2" descr="D:\lisaglas\Desktop\RVmec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1266420"/>
            <a:ext cx="5981700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43400" y="5747412"/>
            <a:ext cx="4656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Hepatitis Web Study. University of Washington.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5899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mtClean="0"/>
              <a:t>HCV Treatment Regimens: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Use this link for updated AASLD/IDSA guidelines:</a:t>
            </a:r>
          </a:p>
          <a:p>
            <a:pPr lvl="1"/>
            <a:r>
              <a:rPr lang="en-US" smtClean="0">
                <a:hlinkClick r:id="rId2"/>
              </a:rPr>
              <a:t>http://www.hcvguidelines.org</a:t>
            </a:r>
            <a:endParaRPr lang="en-US" smtClean="0"/>
          </a:p>
          <a:p>
            <a:pPr marL="457200" lvl="1" indent="0">
              <a:buFont typeface="Arial" charset="0"/>
              <a:buNone/>
            </a:pPr>
            <a:endParaRPr lang="en-US" smtClean="0"/>
          </a:p>
          <a:p>
            <a:r>
              <a:rPr lang="en-US" smtClean="0"/>
              <a:t>Potential drug interactions:</a:t>
            </a:r>
          </a:p>
          <a:p>
            <a:pPr lvl="1"/>
            <a:r>
              <a:rPr lang="en-US" smtClean="0">
                <a:hlinkClick r:id="rId3"/>
              </a:rPr>
              <a:t>http://hep-druginteractions.org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585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mtClean="0"/>
              <a:t>Harvoni, GT1, Treatment-Naïve: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Harvoni (ledipasvir (NS5A inhibitor)/sofosbuvir (NS5B inhibitor):</a:t>
            </a:r>
          </a:p>
          <a:p>
            <a:pPr lvl="1"/>
            <a:r>
              <a:rPr lang="en-US" smtClean="0"/>
              <a:t>Non-cirrhotic, low VL (&lt;6 million IU/mL): 8 weeks; SVR12: 98%</a:t>
            </a:r>
          </a:p>
          <a:p>
            <a:pPr lvl="1"/>
            <a:r>
              <a:rPr lang="en-US" smtClean="0"/>
              <a:t>Non-cirrhotic, high VL (&gt;6 million IU/mL): 12 weeks; SVR12: 97-99%</a:t>
            </a:r>
          </a:p>
          <a:p>
            <a:pPr lvl="1"/>
            <a:r>
              <a:rPr lang="en-US" smtClean="0"/>
              <a:t>Compensated Cirrhotic, any VL: 12 weeks; SVR12: 97%</a:t>
            </a:r>
          </a:p>
          <a:p>
            <a:pPr marL="0" indent="0">
              <a:buFont typeface="Arial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138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075" y="1148528"/>
            <a:ext cx="6607850" cy="495588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mtClean="0"/>
              <a:t>HCV distribution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1858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777" y="10884"/>
            <a:ext cx="9262496" cy="6847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8334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512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46549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mtClean="0"/>
              <a:t>Harvoni, GT1, Treatment-Experienced: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smtClean="0"/>
              <a:t>Harvoni:</a:t>
            </a:r>
          </a:p>
          <a:p>
            <a:pPr lvl="1"/>
            <a:r>
              <a:rPr lang="en-US" sz="3200" smtClean="0"/>
              <a:t>Non-cirrhotic: 12 weeks</a:t>
            </a:r>
          </a:p>
          <a:p>
            <a:pPr lvl="1"/>
            <a:r>
              <a:rPr lang="en-US" sz="3200" smtClean="0"/>
              <a:t>Cirrhotic: </a:t>
            </a:r>
          </a:p>
          <a:p>
            <a:pPr lvl="2"/>
            <a:r>
              <a:rPr lang="en-US" sz="2800" smtClean="0"/>
              <a:t>-RBV 24 weeks</a:t>
            </a:r>
          </a:p>
          <a:p>
            <a:pPr lvl="2"/>
            <a:r>
              <a:rPr lang="en-US" sz="2800" smtClean="0"/>
              <a:t>+RBV: 12 weeks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389998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194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5486400" y="1524000"/>
            <a:ext cx="2057400" cy="4876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0169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" y="5219"/>
            <a:ext cx="9135640" cy="684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0818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01"/>
            <a:ext cx="9144000" cy="684759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1677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556" y="0"/>
            <a:ext cx="92891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97114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1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9021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39781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mtClean="0"/>
              <a:t>Viekira, GT1, Treatment-Naïve, Non-cirrhotic: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1"/>
            <a:ext cx="8229600" cy="306324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smtClean="0"/>
              <a:t>Viekira:</a:t>
            </a:r>
          </a:p>
          <a:p>
            <a:pPr lvl="1"/>
            <a:r>
              <a:rPr lang="en-US" sz="3600" smtClean="0"/>
              <a:t>1A: + weight-based RBV 12 weeks</a:t>
            </a:r>
          </a:p>
          <a:p>
            <a:pPr lvl="1"/>
            <a:r>
              <a:rPr lang="en-US" sz="3600" smtClean="0"/>
              <a:t>1B: -RBV 12 weeks</a:t>
            </a:r>
          </a:p>
          <a:p>
            <a:pPr marL="0" indent="0">
              <a:buFont typeface="Arial" charset="0"/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79197" y="5621382"/>
            <a:ext cx="396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Feld J, NEJM 2014, </a:t>
            </a:r>
            <a:r>
              <a:rPr lang="en-US" dirty="0" err="1" smtClean="0"/>
              <a:t>Ferenci</a:t>
            </a:r>
            <a:r>
              <a:rPr lang="en-US" dirty="0" smtClean="0"/>
              <a:t> P, NEJM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6274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mtClean="0"/>
              <a:t>Viekira, GT1, Treatment-Naïve, CTP A Cirrhosis: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/>
              <a:t>Viekira</a:t>
            </a:r>
            <a:r>
              <a:rPr lang="en-US" sz="3600" dirty="0" smtClean="0"/>
              <a:t>:</a:t>
            </a:r>
          </a:p>
          <a:p>
            <a:pPr lvl="1"/>
            <a:r>
              <a:rPr lang="en-US" sz="3200" dirty="0" smtClean="0"/>
              <a:t>1A: + weight-based RBV x 24 weeks (alternative regimen)</a:t>
            </a:r>
          </a:p>
          <a:p>
            <a:pPr lvl="1"/>
            <a:r>
              <a:rPr lang="en-US" sz="3200" dirty="0" smtClean="0"/>
              <a:t>1B: no RBV 12 weeks</a:t>
            </a:r>
          </a:p>
          <a:p>
            <a:endParaRPr lang="en-US" sz="3600" dirty="0" smtClean="0"/>
          </a:p>
          <a:p>
            <a:pPr marL="0" indent="0">
              <a:buFont typeface="Arial" charset="0"/>
              <a:buNone/>
            </a:pPr>
            <a:r>
              <a:rPr lang="en-US" sz="3600" dirty="0" smtClean="0"/>
              <a:t>			</a:t>
            </a:r>
          </a:p>
          <a:p>
            <a:pPr marL="0" indent="0">
              <a:buFont typeface="Arial" charset="0"/>
              <a:buNone/>
            </a:pPr>
            <a:endParaRPr lang="en-US" sz="3600" dirty="0" smtClean="0"/>
          </a:p>
          <a:p>
            <a:pPr marL="0" indent="0">
              <a:buFont typeface="Arial" charset="0"/>
              <a:buNone/>
            </a:pPr>
            <a:r>
              <a:rPr lang="en-US" sz="3600" dirty="0" smtClean="0"/>
              <a:t>				</a:t>
            </a:r>
          </a:p>
          <a:p>
            <a:pPr marL="0" indent="0">
              <a:buFont typeface="Arial" charset="0"/>
              <a:buNone/>
            </a:pPr>
            <a:r>
              <a:rPr lang="en-US" sz="3600" dirty="0" smtClean="0"/>
              <a:t>				                    </a:t>
            </a:r>
            <a:r>
              <a:rPr lang="en-US" sz="2000" dirty="0" smtClean="0"/>
              <a:t>TURQUOISE-III: Abstract from EASL 06, 2015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56430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:\kuloth\2015\Jan\28-01-2015\NR_aop1\slides_img\nrneph.2015.5-f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" b="32160"/>
          <a:stretch/>
        </p:blipFill>
        <p:spPr bwMode="auto">
          <a:xfrm>
            <a:off x="177029" y="1886300"/>
            <a:ext cx="8789943" cy="347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02076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dirty="0" smtClean="0"/>
              <a:t>Hepatitis C Virus Genome</a:t>
            </a:r>
            <a:endParaRPr lang="en-US" dirty="0"/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5995172" y="5513641"/>
            <a:ext cx="29718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900" dirty="0">
                <a:latin typeface="Arial" pitchFamily="34" charset="0"/>
                <a:cs typeface="Arial" pitchFamily="34" charset="0"/>
              </a:rPr>
              <a:t>Morales, J. M. &amp; </a:t>
            </a:r>
            <a:r>
              <a:rPr lang="fr-FR" altLang="en-US" sz="900" dirty="0" err="1">
                <a:latin typeface="Arial" pitchFamily="34" charset="0"/>
                <a:cs typeface="Arial" pitchFamily="34" charset="0"/>
              </a:rPr>
              <a:t>Fabrizi</a:t>
            </a:r>
            <a:r>
              <a:rPr lang="fr-FR" altLang="en-US" sz="900" dirty="0">
                <a:latin typeface="Arial" pitchFamily="34" charset="0"/>
                <a:cs typeface="Arial" pitchFamily="34" charset="0"/>
              </a:rPr>
              <a:t>, F. </a:t>
            </a:r>
            <a:r>
              <a:rPr lang="en-GB" altLang="en-US" sz="900" dirty="0">
                <a:latin typeface="Arial" pitchFamily="34" charset="0"/>
                <a:cs typeface="Arial" pitchFamily="34" charset="0"/>
              </a:rPr>
              <a:t>(2015) </a:t>
            </a:r>
            <a:r>
              <a:rPr lang="en-US" altLang="en-US" sz="900" dirty="0">
                <a:latin typeface="Arial" pitchFamily="34" charset="0"/>
                <a:cs typeface="Arial" pitchFamily="34" charset="0"/>
              </a:rPr>
              <a:t>Hepatitis C and its impact on renal transplantation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 i="1" dirty="0">
                <a:latin typeface="Arial" pitchFamily="34" charset="0"/>
                <a:cs typeface="Arial" pitchFamily="34" charset="0"/>
              </a:rPr>
              <a:t>Nat. Rev. </a:t>
            </a:r>
            <a:r>
              <a:rPr lang="en-US" altLang="en-US" sz="900" i="1" dirty="0" err="1">
                <a:latin typeface="Arial" pitchFamily="34" charset="0"/>
                <a:cs typeface="Arial" pitchFamily="34" charset="0"/>
              </a:rPr>
              <a:t>Nephrol</a:t>
            </a:r>
            <a:r>
              <a:rPr lang="en-US" altLang="en-US" sz="900" i="1" dirty="0">
                <a:latin typeface="Arial" pitchFamily="34" charset="0"/>
                <a:cs typeface="Arial" pitchFamily="34" charset="0"/>
              </a:rPr>
              <a:t>.</a:t>
            </a:r>
            <a:r>
              <a:rPr lang="en-US" altLang="en-US" sz="900" dirty="0">
                <a:latin typeface="Arial" pitchFamily="34" charset="0"/>
                <a:cs typeface="Arial" pitchFamily="34" charset="0"/>
              </a:rPr>
              <a:t> doi:10.1038/nrneph.2015.5</a:t>
            </a:r>
          </a:p>
        </p:txBody>
      </p:sp>
    </p:spTree>
    <p:extLst>
      <p:ext uri="{BB962C8B-B14F-4D97-AF65-F5344CB8AC3E}">
        <p14:creationId xmlns:p14="http://schemas.microsoft.com/office/powerpoint/2010/main" val="12502815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mtClean="0"/>
              <a:t>Viekira, GT1, Treatment-Experienced, Non-cirrhotic: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359881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Viekira:</a:t>
            </a:r>
          </a:p>
          <a:p>
            <a:pPr lvl="1"/>
            <a:r>
              <a:rPr lang="en-US" smtClean="0"/>
              <a:t>1A: + weight-based RBV for 12 weeks</a:t>
            </a:r>
          </a:p>
          <a:p>
            <a:pPr lvl="1"/>
            <a:r>
              <a:rPr lang="en-US" smtClean="0"/>
              <a:t>1B: -RV for 12 weeks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66227" y="5703587"/>
            <a:ext cx="5677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Zeuzem</a:t>
            </a:r>
            <a:r>
              <a:rPr lang="en-US" dirty="0" smtClean="0"/>
              <a:t> S, NEJM 2014; </a:t>
            </a:r>
            <a:r>
              <a:rPr lang="en-US" dirty="0" err="1" smtClean="0"/>
              <a:t>Andreone</a:t>
            </a:r>
            <a:r>
              <a:rPr lang="en-US" dirty="0" smtClean="0"/>
              <a:t> P, Gastroenterology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1219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Viekira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1A: + weight-based RBV for 24 weeks (alternative regimen)</a:t>
            </a:r>
          </a:p>
          <a:p>
            <a:pPr lvl="1"/>
            <a:r>
              <a:rPr lang="en-US" dirty="0" smtClean="0"/>
              <a:t>1B: -RBV for 12 weeks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marL="0" indent="0">
              <a:buFont typeface="Arial" charset="0"/>
              <a:buNone/>
            </a:pPr>
            <a:r>
              <a:rPr lang="en-US" sz="3600" dirty="0" smtClean="0"/>
              <a:t>				</a:t>
            </a:r>
          </a:p>
          <a:p>
            <a:pPr marL="0" indent="0">
              <a:buFont typeface="Arial" charset="0"/>
              <a:buNone/>
            </a:pPr>
            <a:endParaRPr lang="en-US" sz="3600" dirty="0" smtClean="0"/>
          </a:p>
          <a:p>
            <a:pPr marL="0" indent="0">
              <a:buFont typeface="Arial" charset="0"/>
              <a:buNone/>
            </a:pPr>
            <a:r>
              <a:rPr lang="en-US" sz="2000" dirty="0" smtClean="0"/>
              <a:t>				                               TURQUOISE-III: Abstract from EASL, 2015</a:t>
            </a:r>
            <a:endParaRPr lang="en-US" sz="20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mtClean="0"/>
              <a:t>Viekira, GT1, Treatment-Experienced, CTP A Cirrhosis: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5369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31291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mtClean="0"/>
              <a:t>Zepatier, GT1, Treatment naïve, +/- Cirrhosis: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Elbasvir (NS5A inhibitor)/Grazoprevir (second-generation NS3/4A protease inhibitor):</a:t>
            </a:r>
          </a:p>
          <a:p>
            <a:pPr lvl="1"/>
            <a:r>
              <a:rPr lang="en-US" smtClean="0"/>
              <a:t>GT1a without NS5A RAV: 12 weeks</a:t>
            </a:r>
          </a:p>
          <a:p>
            <a:pPr lvl="1"/>
            <a:r>
              <a:rPr lang="en-US" smtClean="0"/>
              <a:t>GT1a with NS5A RAV: + weight-based RBV x 16 weeks</a:t>
            </a:r>
          </a:p>
          <a:p>
            <a:pPr lvl="1"/>
            <a:r>
              <a:rPr lang="en-US" smtClean="0"/>
              <a:t>GT1b: 12 weeks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6844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35449"/>
            <a:ext cx="8229600" cy="8683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3600" dirty="0" err="1" smtClean="0"/>
              <a:t>Zepatier</a:t>
            </a:r>
            <a:r>
              <a:rPr lang="en-US" sz="3600" dirty="0" smtClean="0"/>
              <a:t>, GT1, Treatment naïve, +/- Cirrhosis: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57"/>
          <a:stretch/>
        </p:blipFill>
        <p:spPr bwMode="auto">
          <a:xfrm>
            <a:off x="815415" y="1375956"/>
            <a:ext cx="7513170" cy="323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53200" y="5750479"/>
            <a:ext cx="2550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Zeuzem</a:t>
            </a:r>
            <a:r>
              <a:rPr lang="en-US" sz="1200" dirty="0" smtClean="0"/>
              <a:t> </a:t>
            </a:r>
            <a:r>
              <a:rPr lang="en-US" sz="1200" i="1" dirty="0" smtClean="0"/>
              <a:t>et al</a:t>
            </a:r>
            <a:r>
              <a:rPr lang="en-US" sz="1200" dirty="0" smtClean="0"/>
              <a:t>. Annals of </a:t>
            </a:r>
            <a:r>
              <a:rPr lang="en-US" sz="1200" dirty="0" err="1" smtClean="0"/>
              <a:t>Int</a:t>
            </a:r>
            <a:r>
              <a:rPr lang="en-US" sz="1200" dirty="0" smtClean="0"/>
              <a:t> Med. 2015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089074" y="4606515"/>
            <a:ext cx="67491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Genotype 1a:                                   </a:t>
            </a:r>
            <a:r>
              <a:rPr lang="en-US" sz="2000" dirty="0" smtClean="0"/>
              <a:t> Patients </a:t>
            </a:r>
            <a:r>
              <a:rPr lang="en-US" sz="2000" dirty="0" smtClean="0"/>
              <a:t>with SVR12/Patients 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					    with specified result:</a:t>
            </a:r>
          </a:p>
          <a:p>
            <a:r>
              <a:rPr lang="en-US" sz="1600" b="1" dirty="0" smtClean="0"/>
              <a:t>With baseline RAVs			</a:t>
            </a:r>
            <a:r>
              <a:rPr lang="en-US" sz="1600" b="1" dirty="0"/>
              <a:t> </a:t>
            </a:r>
            <a:r>
              <a:rPr lang="en-US" sz="1600" b="1" dirty="0" smtClean="0"/>
              <a:t>              11/19 (58 [34-80])</a:t>
            </a:r>
          </a:p>
          <a:p>
            <a:r>
              <a:rPr lang="en-US" sz="1600" dirty="0" smtClean="0"/>
              <a:t>No baseline RAVs                                            </a:t>
            </a:r>
            <a:r>
              <a:rPr lang="en-US" sz="1600" dirty="0" smtClean="0"/>
              <a:t>133/135 </a:t>
            </a:r>
            <a:r>
              <a:rPr lang="en-US" sz="1600" dirty="0" smtClean="0"/>
              <a:t>(99 [95-100])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598537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mtClean="0"/>
              <a:t>Zepatier, GT1, Treatment-Exp, +/- Cirrhosis: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Elbasvir (NS5A inhibitor)/Grazoprevir (second-generation NS3/4A protease inhibitor):</a:t>
            </a:r>
          </a:p>
          <a:p>
            <a:pPr lvl="1"/>
            <a:r>
              <a:rPr lang="en-US" smtClean="0"/>
              <a:t>GT1a without NS5A RAV: 12 weeks</a:t>
            </a:r>
          </a:p>
          <a:p>
            <a:pPr lvl="1"/>
            <a:r>
              <a:rPr lang="en-US" smtClean="0"/>
              <a:t>GT1a with NS5A RAV: + weight-based RBV x 16 weeks</a:t>
            </a:r>
          </a:p>
          <a:p>
            <a:pPr lvl="1"/>
            <a:r>
              <a:rPr lang="en-US" smtClean="0"/>
              <a:t>GT1b: 12 weeks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1820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mtClean="0"/>
              <a:t>Epclusa, GT1, Treatment naïve/Treatment-Exp, +/- Cirrhosis: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Sofosbuvir (NS5B inhibitor) /Velpatasvir (NS5A inhibitor) x 12 weeks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7014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mtClean="0"/>
              <a:t>Sofosbuvir/Velpatasvir x 12 weeks, GT1, Tx-Naïve/Tx-Exp, +/- Cirrhosis</a:t>
            </a:r>
            <a:endParaRPr lang="en-US" dirty="0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4926499"/>
              </p:ext>
            </p:extLst>
          </p:nvPr>
        </p:nvGraphicFramePr>
        <p:xfrm>
          <a:off x="457200" y="133894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5286104" y="5826035"/>
            <a:ext cx="4114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ASTRAL-1: </a:t>
            </a:r>
            <a:r>
              <a:rPr lang="en-US" altLang="en-US" sz="1400" b="0" i="1" dirty="0" smtClean="0">
                <a:latin typeface="Arial" pitchFamily="34" charset="0"/>
              </a:rPr>
              <a:t>Feld </a:t>
            </a:r>
            <a:r>
              <a:rPr lang="en-US" altLang="en-US" sz="1400" b="0" i="1" dirty="0">
                <a:latin typeface="Arial" pitchFamily="34" charset="0"/>
              </a:rPr>
              <a:t>JJ, NEJM, 2015; 373: 2599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590800" y="1811380"/>
            <a:ext cx="1905000" cy="40233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5137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-106362"/>
            <a:ext cx="8229600" cy="5635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3200" smtClean="0"/>
              <a:t>Genotype 1 HCV:</a:t>
            </a:r>
            <a:endParaRPr lang="en-US" sz="3200" dirty="0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2918201"/>
              </p:ext>
            </p:extLst>
          </p:nvPr>
        </p:nvGraphicFramePr>
        <p:xfrm>
          <a:off x="152400" y="460577"/>
          <a:ext cx="8834511" cy="61688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75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Tx</a:t>
                      </a:r>
                      <a:r>
                        <a:rPr lang="en-US" sz="1200" dirty="0" smtClean="0"/>
                        <a:t> History</a:t>
                      </a:r>
                      <a:endParaRPr lang="en-US" sz="12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Cirrhosis</a:t>
                      </a:r>
                      <a:r>
                        <a:rPr lang="en-US" sz="1200" baseline="0" dirty="0" smtClean="0"/>
                        <a:t> Status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Treatment Options</a:t>
                      </a:r>
                      <a:endParaRPr lang="en-US" sz="12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Alternative</a:t>
                      </a:r>
                      <a:endParaRPr lang="en-US" sz="12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68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Naïve, HCV RNA &lt;6 mill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IU/mL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Non-cirrhotic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Harvoni</a:t>
                      </a:r>
                      <a:r>
                        <a:rPr lang="en-US" sz="1200" dirty="0" smtClean="0"/>
                        <a:t> (</a:t>
                      </a:r>
                      <a:r>
                        <a:rPr lang="en-US" sz="1200" dirty="0" err="1" smtClean="0"/>
                        <a:t>Ledipasvir</a:t>
                      </a:r>
                      <a:r>
                        <a:rPr lang="en-US" sz="1200" dirty="0" smtClean="0"/>
                        <a:t>/</a:t>
                      </a:r>
                      <a:r>
                        <a:rPr lang="en-US" sz="1200" dirty="0" err="1" smtClean="0"/>
                        <a:t>Sofosbuvir</a:t>
                      </a:r>
                      <a:r>
                        <a:rPr lang="en-US" sz="1200" dirty="0" smtClean="0"/>
                        <a:t>) x 8 weeks 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482">
                <a:tc rowSpan="4">
                  <a:txBody>
                    <a:bodyPr/>
                    <a:lstStyle/>
                    <a:p>
                      <a:r>
                        <a:rPr lang="en-US" sz="1200" dirty="0" smtClean="0"/>
                        <a:t>Naïve, HCV</a:t>
                      </a:r>
                      <a:r>
                        <a:rPr lang="en-US" sz="1200" baseline="0" dirty="0" smtClean="0"/>
                        <a:t> RNA &gt;6 mill IU/mL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r>
                        <a:rPr lang="en-US" sz="1200" dirty="0" smtClean="0"/>
                        <a:t>Non-cirrhotic or CTP A Cirrhotic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200" dirty="0" smtClean="0"/>
                        <a:t>*</a:t>
                      </a:r>
                      <a:r>
                        <a:rPr lang="en-US" sz="1200" dirty="0" err="1" smtClean="0"/>
                        <a:t>Harvoni</a:t>
                      </a:r>
                      <a:r>
                        <a:rPr lang="en-US" sz="1200" dirty="0" smtClean="0"/>
                        <a:t> (</a:t>
                      </a:r>
                      <a:r>
                        <a:rPr lang="en-US" sz="1200" dirty="0" err="1" smtClean="0"/>
                        <a:t>Ledipasvir</a:t>
                      </a:r>
                      <a:r>
                        <a:rPr lang="en-US" sz="1200" dirty="0" smtClean="0"/>
                        <a:t>/</a:t>
                      </a:r>
                      <a:r>
                        <a:rPr lang="en-US" sz="1200" dirty="0" err="1" smtClean="0"/>
                        <a:t>Sofosbuvir</a:t>
                      </a:r>
                      <a:r>
                        <a:rPr lang="en-US" sz="1200" dirty="0" smtClean="0"/>
                        <a:t>) x 12 weeks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r>
                        <a:rPr lang="en-US" sz="1200" dirty="0" smtClean="0"/>
                        <a:t>*</a:t>
                      </a:r>
                      <a:r>
                        <a:rPr lang="en-US" sz="1200" dirty="0" err="1" smtClean="0"/>
                        <a:t>Viekira</a:t>
                      </a:r>
                      <a:r>
                        <a:rPr lang="en-US" sz="1200" baseline="0" dirty="0" smtClean="0"/>
                        <a:t> (</a:t>
                      </a:r>
                      <a:r>
                        <a:rPr lang="en-US" sz="1200" baseline="0" dirty="0" err="1" smtClean="0"/>
                        <a:t>Ombitasvir</a:t>
                      </a:r>
                      <a:r>
                        <a:rPr lang="en-US" sz="1200" baseline="0" dirty="0" smtClean="0"/>
                        <a:t>/</a:t>
                      </a:r>
                      <a:r>
                        <a:rPr lang="en-US" sz="1200" baseline="0" dirty="0" err="1" smtClean="0"/>
                        <a:t>Paritaprevir</a:t>
                      </a:r>
                      <a:r>
                        <a:rPr lang="en-US" sz="1200" baseline="0" dirty="0" smtClean="0"/>
                        <a:t>/</a:t>
                      </a:r>
                    </a:p>
                    <a:p>
                      <a:r>
                        <a:rPr lang="en-US" sz="1200" baseline="0" dirty="0" smtClean="0"/>
                        <a:t>Ritonavir +</a:t>
                      </a:r>
                      <a:r>
                        <a:rPr lang="en-US" sz="1200" baseline="0" dirty="0" err="1" smtClean="0"/>
                        <a:t>Dasabuvir</a:t>
                      </a:r>
                      <a:r>
                        <a:rPr lang="en-US" sz="1200" baseline="0" dirty="0" smtClean="0"/>
                        <a:t>) + WB-RBV for 24 weeks (GT1a CTP A Cirrhotic)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31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*</a:t>
                      </a:r>
                      <a:r>
                        <a:rPr lang="en-US" sz="1200" dirty="0" err="1" smtClean="0"/>
                        <a:t>Viekira</a:t>
                      </a:r>
                      <a:r>
                        <a:rPr lang="en-US" sz="1200" baseline="0" dirty="0" smtClean="0"/>
                        <a:t> (</a:t>
                      </a:r>
                      <a:r>
                        <a:rPr lang="en-US" sz="1200" baseline="0" dirty="0" err="1" smtClean="0"/>
                        <a:t>Ombitasvir</a:t>
                      </a:r>
                      <a:r>
                        <a:rPr lang="en-US" sz="1200" baseline="0" dirty="0" smtClean="0"/>
                        <a:t>/</a:t>
                      </a:r>
                      <a:r>
                        <a:rPr lang="en-US" sz="1200" baseline="0" dirty="0" err="1" smtClean="0"/>
                        <a:t>Paritaprevir</a:t>
                      </a:r>
                      <a:r>
                        <a:rPr lang="en-US" sz="1200" baseline="0" dirty="0" smtClean="0"/>
                        <a:t>/</a:t>
                      </a:r>
                    </a:p>
                    <a:p>
                      <a:r>
                        <a:rPr lang="en-US" sz="1200" baseline="0" dirty="0" smtClean="0"/>
                        <a:t>Ritonavir +</a:t>
                      </a:r>
                      <a:r>
                        <a:rPr lang="en-US" sz="1200" baseline="0" dirty="0" err="1" smtClean="0"/>
                        <a:t>Dasabuvir</a:t>
                      </a:r>
                      <a:r>
                        <a:rPr lang="en-US" sz="1200" baseline="0" dirty="0" smtClean="0"/>
                        <a:t>) x 12 weeks; (non-cirrhotic  GT1a or any fibrosis GT1b)</a:t>
                      </a:r>
                      <a:endParaRPr lang="en-US" sz="1200" dirty="0" smtClean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*</a:t>
                      </a:r>
                      <a:r>
                        <a:rPr lang="en-US" sz="1200" dirty="0" err="1" smtClean="0"/>
                        <a:t>Zepatier</a:t>
                      </a:r>
                      <a:r>
                        <a:rPr lang="en-US" sz="1200" dirty="0" smtClean="0"/>
                        <a:t> (</a:t>
                      </a:r>
                      <a:r>
                        <a:rPr lang="en-US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elbasvir</a:t>
                      </a:r>
                      <a:r>
                        <a:rPr lang="en-US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grazoprevir</a:t>
                      </a:r>
                      <a:r>
                        <a:rPr lang="en-US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x 12 weeks</a:t>
                      </a:r>
                      <a:r>
                        <a:rPr lang="en-US" sz="12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if GT1b or GT1a </a:t>
                      </a:r>
                      <a:r>
                        <a:rPr lang="en-US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without NS5A RAV; with NS5A RAV +/- cirrhosis  x 16 weeks and add RBV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/>
                        <a:t>*</a:t>
                      </a:r>
                      <a:r>
                        <a:rPr lang="en-US" sz="1200" b="0" dirty="0" err="1" smtClean="0"/>
                        <a:t>Epclusa</a:t>
                      </a:r>
                      <a:r>
                        <a:rPr lang="en-US" sz="1200" b="0" dirty="0" smtClean="0"/>
                        <a:t> (</a:t>
                      </a:r>
                      <a:r>
                        <a:rPr lang="en-US" sz="1200" b="0" dirty="0" err="1" smtClean="0"/>
                        <a:t>Sofosbuvir</a:t>
                      </a:r>
                      <a:r>
                        <a:rPr lang="en-US" sz="1200" b="0" dirty="0" smtClean="0"/>
                        <a:t>/</a:t>
                      </a:r>
                      <a:r>
                        <a:rPr lang="en-US" sz="1200" b="0" dirty="0" err="1" smtClean="0"/>
                        <a:t>Velpatasvir</a:t>
                      </a:r>
                      <a:r>
                        <a:rPr lang="en-US" sz="1200" b="0" dirty="0" smtClean="0"/>
                        <a:t>)</a:t>
                      </a:r>
                      <a:r>
                        <a:rPr lang="en-US" sz="1200" b="0" baseline="0" dirty="0" smtClean="0"/>
                        <a:t> x 12 weeks</a:t>
                      </a:r>
                      <a:endParaRPr lang="en-US" sz="1200" b="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991">
                <a:tc rowSpan="10">
                  <a:txBody>
                    <a:bodyPr/>
                    <a:lstStyle/>
                    <a:p>
                      <a:r>
                        <a:rPr lang="en-US" sz="1200" dirty="0" err="1" smtClean="0"/>
                        <a:t>Tx</a:t>
                      </a:r>
                      <a:r>
                        <a:rPr lang="en-US" sz="1200" dirty="0" smtClean="0"/>
                        <a:t>-Experienced</a:t>
                      </a:r>
                      <a:r>
                        <a:rPr lang="en-US" sz="1200" baseline="0" dirty="0" smtClean="0"/>
                        <a:t> (</a:t>
                      </a:r>
                      <a:r>
                        <a:rPr lang="en-US" sz="1200" baseline="0" dirty="0" err="1" smtClean="0"/>
                        <a:t>PegIFN</a:t>
                      </a:r>
                      <a:r>
                        <a:rPr lang="en-US" sz="1200" baseline="0" dirty="0" smtClean="0"/>
                        <a:t>/RBV)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r>
                        <a:rPr lang="en-US" sz="1200" dirty="0" smtClean="0"/>
                        <a:t>Non-Cirrhotic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*</a:t>
                      </a:r>
                      <a:r>
                        <a:rPr lang="en-US" sz="1200" dirty="0" err="1" smtClean="0"/>
                        <a:t>Harvoni</a:t>
                      </a:r>
                      <a:r>
                        <a:rPr lang="en-US" sz="1200" dirty="0" smtClean="0"/>
                        <a:t> (</a:t>
                      </a:r>
                      <a:r>
                        <a:rPr lang="en-US" sz="1200" dirty="0" err="1" smtClean="0"/>
                        <a:t>Ledipasvir</a:t>
                      </a:r>
                      <a:r>
                        <a:rPr lang="en-US" sz="1200" dirty="0" smtClean="0"/>
                        <a:t>/</a:t>
                      </a:r>
                      <a:r>
                        <a:rPr lang="en-US" sz="1200" dirty="0" err="1" smtClean="0"/>
                        <a:t>Sofosbuvir</a:t>
                      </a:r>
                      <a:r>
                        <a:rPr lang="en-US" sz="1200" dirty="0" smtClean="0"/>
                        <a:t>) x 12 weeks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*</a:t>
                      </a:r>
                      <a:r>
                        <a:rPr lang="en-US" sz="1200" dirty="0" err="1" smtClean="0"/>
                        <a:t>Zepatier</a:t>
                      </a:r>
                      <a:r>
                        <a:rPr lang="en-US" sz="1200" dirty="0" smtClean="0"/>
                        <a:t> (</a:t>
                      </a:r>
                      <a:r>
                        <a:rPr lang="en-US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elbasvir</a:t>
                      </a:r>
                      <a:r>
                        <a:rPr lang="en-US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grazoprevir</a:t>
                      </a:r>
                      <a:r>
                        <a:rPr lang="en-US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+ RBV x 16 weeks</a:t>
                      </a:r>
                      <a:r>
                        <a:rPr lang="en-US" sz="12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GT1a with</a:t>
                      </a:r>
                      <a:r>
                        <a:rPr lang="en-US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NS5A RAV</a:t>
                      </a:r>
                      <a:endParaRPr lang="en-US" sz="1200" b="0" dirty="0" smtClean="0"/>
                    </a:p>
                    <a:p>
                      <a:r>
                        <a:rPr lang="en-US" sz="1200" dirty="0" smtClean="0"/>
                        <a:t> 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24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*</a:t>
                      </a:r>
                      <a:r>
                        <a:rPr lang="en-US" sz="1200" dirty="0" err="1" smtClean="0"/>
                        <a:t>Viekira</a:t>
                      </a:r>
                      <a:r>
                        <a:rPr lang="en-US" sz="1200" baseline="0" dirty="0" smtClean="0"/>
                        <a:t> (</a:t>
                      </a:r>
                      <a:r>
                        <a:rPr lang="en-US" sz="1200" baseline="0" dirty="0" err="1" smtClean="0"/>
                        <a:t>Ombitasvir</a:t>
                      </a:r>
                      <a:r>
                        <a:rPr lang="en-US" sz="1200" baseline="0" dirty="0" smtClean="0"/>
                        <a:t>/</a:t>
                      </a:r>
                      <a:r>
                        <a:rPr lang="en-US" sz="1200" baseline="0" dirty="0" err="1" smtClean="0"/>
                        <a:t>Paritaprevir</a:t>
                      </a:r>
                      <a:r>
                        <a:rPr lang="en-US" sz="1200" baseline="0" dirty="0" smtClean="0"/>
                        <a:t>/</a:t>
                      </a:r>
                    </a:p>
                    <a:p>
                      <a:r>
                        <a:rPr lang="en-US" sz="1200" baseline="0" dirty="0" smtClean="0"/>
                        <a:t>Ritonavir +</a:t>
                      </a:r>
                      <a:r>
                        <a:rPr lang="en-US" sz="1200" baseline="0" dirty="0" err="1" smtClean="0"/>
                        <a:t>Dasabuvir</a:t>
                      </a:r>
                      <a:r>
                        <a:rPr lang="en-US" sz="1200" baseline="0" dirty="0" smtClean="0"/>
                        <a:t>) x 12 weeks; GT1a: add weight-based RBV, GT1b: RBV not needed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*</a:t>
                      </a:r>
                      <a:r>
                        <a:rPr lang="en-US" sz="1200" dirty="0" err="1" smtClean="0"/>
                        <a:t>Zepatier</a:t>
                      </a:r>
                      <a:r>
                        <a:rPr lang="en-US" sz="1200" dirty="0" smtClean="0"/>
                        <a:t> (</a:t>
                      </a:r>
                      <a:r>
                        <a:rPr lang="en-US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Elbasvir</a:t>
                      </a:r>
                      <a:r>
                        <a:rPr lang="en-US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Grazoprevir</a:t>
                      </a:r>
                      <a:r>
                        <a:rPr lang="en-US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x 12 weeks</a:t>
                      </a:r>
                      <a:r>
                        <a:rPr lang="en-US" sz="12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if GT1b or GT1a </a:t>
                      </a:r>
                      <a:r>
                        <a:rPr lang="en-US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without NS5A RAV</a:t>
                      </a:r>
                      <a:endParaRPr lang="en-US" sz="1200" b="0" dirty="0" smtClean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/>
                        <a:t>*</a:t>
                      </a:r>
                      <a:r>
                        <a:rPr lang="en-US" sz="1200" b="0" dirty="0" err="1" smtClean="0"/>
                        <a:t>Epclusa</a:t>
                      </a:r>
                      <a:r>
                        <a:rPr lang="en-US" sz="1200" b="0" dirty="0" smtClean="0"/>
                        <a:t> (</a:t>
                      </a:r>
                      <a:r>
                        <a:rPr lang="en-US" sz="1200" b="0" dirty="0" err="1" smtClean="0"/>
                        <a:t>Sofosbuvir</a:t>
                      </a:r>
                      <a:r>
                        <a:rPr lang="en-US" sz="1200" b="0" dirty="0" smtClean="0"/>
                        <a:t>/</a:t>
                      </a:r>
                      <a:r>
                        <a:rPr lang="en-US" sz="1200" b="0" dirty="0" err="1" smtClean="0"/>
                        <a:t>Velpatasvir</a:t>
                      </a:r>
                      <a:r>
                        <a:rPr lang="en-US" sz="1200" b="0" dirty="0" smtClean="0"/>
                        <a:t>)</a:t>
                      </a:r>
                      <a:r>
                        <a:rPr lang="en-US" sz="1200" b="0" baseline="0" dirty="0" smtClean="0"/>
                        <a:t> x 12 weeks</a:t>
                      </a:r>
                      <a:endParaRPr lang="en-US" sz="1200" b="0" dirty="0" smtClean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2937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r>
                        <a:rPr lang="en-US" sz="1200" dirty="0" smtClean="0"/>
                        <a:t>CTP A Cirrhotic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*</a:t>
                      </a:r>
                      <a:r>
                        <a:rPr lang="en-US" sz="1200" dirty="0" err="1" smtClean="0"/>
                        <a:t>Harvoni</a:t>
                      </a:r>
                      <a:r>
                        <a:rPr lang="en-US" sz="1200" dirty="0" smtClean="0"/>
                        <a:t> (</a:t>
                      </a:r>
                      <a:r>
                        <a:rPr lang="en-US" sz="1200" dirty="0" err="1" smtClean="0"/>
                        <a:t>Ledipasvir</a:t>
                      </a:r>
                      <a:r>
                        <a:rPr lang="en-US" sz="1200" dirty="0" smtClean="0"/>
                        <a:t>/</a:t>
                      </a:r>
                      <a:r>
                        <a:rPr lang="en-US" sz="1200" dirty="0" err="1" smtClean="0"/>
                        <a:t>Sofosbuvir</a:t>
                      </a:r>
                      <a:r>
                        <a:rPr lang="en-US" sz="1200" dirty="0" smtClean="0"/>
                        <a:t>) + RBV x 12 weeks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*</a:t>
                      </a:r>
                      <a:r>
                        <a:rPr lang="en-US" sz="1200" dirty="0" err="1" smtClean="0"/>
                        <a:t>Harvoni</a:t>
                      </a:r>
                      <a:r>
                        <a:rPr lang="en-US" sz="1200" dirty="0" smtClean="0"/>
                        <a:t> (</a:t>
                      </a:r>
                      <a:r>
                        <a:rPr lang="en-US" sz="1200" dirty="0" err="1" smtClean="0"/>
                        <a:t>Ledipasvir</a:t>
                      </a:r>
                      <a:r>
                        <a:rPr lang="en-US" sz="1200" dirty="0" smtClean="0"/>
                        <a:t>/</a:t>
                      </a:r>
                      <a:r>
                        <a:rPr lang="en-US" sz="1200" dirty="0" err="1" smtClean="0"/>
                        <a:t>Sofosbuvir</a:t>
                      </a:r>
                      <a:r>
                        <a:rPr lang="en-US" sz="1200" dirty="0" smtClean="0"/>
                        <a:t>)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x 24 weeks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85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200" dirty="0" smtClean="0"/>
                        <a:t>*</a:t>
                      </a:r>
                      <a:r>
                        <a:rPr lang="en-US" sz="1200" dirty="0" err="1" smtClean="0"/>
                        <a:t>Zepatier</a:t>
                      </a:r>
                      <a:r>
                        <a:rPr lang="en-US" sz="1200" dirty="0" smtClean="0"/>
                        <a:t> (</a:t>
                      </a:r>
                      <a:r>
                        <a:rPr lang="en-US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Elbasvir</a:t>
                      </a:r>
                      <a:r>
                        <a:rPr lang="en-US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Grazoprevir</a:t>
                      </a:r>
                      <a:r>
                        <a:rPr lang="en-US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x 12 weeks</a:t>
                      </a:r>
                      <a:r>
                        <a:rPr lang="en-US" sz="12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if GT1b or GT1a </a:t>
                      </a:r>
                      <a:r>
                        <a:rPr lang="en-US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without NS5A RAV  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81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200" dirty="0" smtClean="0"/>
                        <a:t>*</a:t>
                      </a:r>
                      <a:r>
                        <a:rPr lang="en-US" sz="1200" dirty="0" err="1" smtClean="0"/>
                        <a:t>Viekira</a:t>
                      </a:r>
                      <a:r>
                        <a:rPr lang="en-US" sz="1200" baseline="0" dirty="0" smtClean="0"/>
                        <a:t> (</a:t>
                      </a:r>
                      <a:r>
                        <a:rPr lang="en-US" sz="1200" baseline="0" dirty="0" err="1" smtClean="0"/>
                        <a:t>Ombitasvir</a:t>
                      </a:r>
                      <a:r>
                        <a:rPr lang="en-US" sz="1200" baseline="0" dirty="0" smtClean="0"/>
                        <a:t>/</a:t>
                      </a:r>
                      <a:r>
                        <a:rPr lang="en-US" sz="1200" baseline="0" dirty="0" err="1" smtClean="0"/>
                        <a:t>Paritaprevir</a:t>
                      </a:r>
                      <a:r>
                        <a:rPr lang="en-US" sz="1200" baseline="0" dirty="0" smtClean="0"/>
                        <a:t>/</a:t>
                      </a:r>
                    </a:p>
                    <a:p>
                      <a:r>
                        <a:rPr lang="en-US" sz="1200" baseline="0" dirty="0" smtClean="0"/>
                        <a:t>Ritonavir +</a:t>
                      </a:r>
                      <a:r>
                        <a:rPr lang="en-US" sz="1200" baseline="0" dirty="0" err="1" smtClean="0"/>
                        <a:t>Dasabuvir</a:t>
                      </a:r>
                      <a:r>
                        <a:rPr lang="en-US" sz="1200" baseline="0" dirty="0" smtClean="0"/>
                        <a:t>) +RBV x 24 weeks (CTP A Cirrhotic with GT1a)</a:t>
                      </a:r>
                      <a:endParaRPr lang="en-US" sz="1200" dirty="0" smtClean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200" dirty="0" smtClean="0"/>
                        <a:t>* </a:t>
                      </a:r>
                      <a:r>
                        <a:rPr lang="en-US" sz="1200" dirty="0" err="1" smtClean="0"/>
                        <a:t>Viekira</a:t>
                      </a:r>
                      <a:r>
                        <a:rPr lang="en-US" sz="1200" baseline="0" dirty="0" smtClean="0"/>
                        <a:t> (</a:t>
                      </a:r>
                      <a:r>
                        <a:rPr lang="en-US" sz="1200" baseline="0" dirty="0" err="1" smtClean="0"/>
                        <a:t>Ombitasvir</a:t>
                      </a:r>
                      <a:r>
                        <a:rPr lang="en-US" sz="1200" baseline="0" dirty="0" smtClean="0"/>
                        <a:t>/</a:t>
                      </a:r>
                      <a:r>
                        <a:rPr lang="en-US" sz="1200" baseline="0" dirty="0" err="1" smtClean="0"/>
                        <a:t>Paritaprevir</a:t>
                      </a:r>
                      <a:r>
                        <a:rPr lang="en-US" sz="1200" baseline="0" dirty="0" smtClean="0"/>
                        <a:t>/</a:t>
                      </a:r>
                    </a:p>
                    <a:p>
                      <a:r>
                        <a:rPr lang="en-US" sz="1200" baseline="0" dirty="0" smtClean="0"/>
                        <a:t>Ritonavir +</a:t>
                      </a:r>
                      <a:r>
                        <a:rPr lang="en-US" sz="1200" baseline="0" dirty="0" err="1" smtClean="0"/>
                        <a:t>Dasabuvir</a:t>
                      </a:r>
                      <a:r>
                        <a:rPr lang="en-US" sz="1200" baseline="0" dirty="0" smtClean="0"/>
                        <a:t>) x 12 weeks if GT1b</a:t>
                      </a:r>
                      <a:endParaRPr lang="en-US" sz="1200" dirty="0" smtClean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*</a:t>
                      </a:r>
                      <a:r>
                        <a:rPr lang="en-US" sz="1200" dirty="0" err="1" smtClean="0"/>
                        <a:t>Zepatier</a:t>
                      </a:r>
                      <a:r>
                        <a:rPr lang="en-US" sz="1200" dirty="0" smtClean="0"/>
                        <a:t> (</a:t>
                      </a:r>
                      <a:r>
                        <a:rPr lang="en-US" sz="1200" dirty="0" err="1" smtClean="0"/>
                        <a:t>E</a:t>
                      </a:r>
                      <a:r>
                        <a:rPr lang="en-US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lbasvir</a:t>
                      </a:r>
                      <a:r>
                        <a:rPr lang="en-US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Grazoprevir</a:t>
                      </a:r>
                      <a:r>
                        <a:rPr lang="en-US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12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RBV x 16 weeks if cirrhotic with NS5A RAV</a:t>
                      </a:r>
                      <a:endParaRPr lang="en-US" sz="1200" dirty="0" smtClean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/>
                        <a:t>*</a:t>
                      </a:r>
                      <a:r>
                        <a:rPr lang="en-US" sz="1200" b="0" dirty="0" err="1" smtClean="0"/>
                        <a:t>Epclusa</a:t>
                      </a:r>
                      <a:r>
                        <a:rPr lang="en-US" sz="1200" b="0" dirty="0" smtClean="0"/>
                        <a:t> (</a:t>
                      </a:r>
                      <a:r>
                        <a:rPr lang="en-US" sz="1200" b="0" dirty="0" err="1" smtClean="0"/>
                        <a:t>Sofosbuvir</a:t>
                      </a:r>
                      <a:r>
                        <a:rPr lang="en-US" sz="1200" b="0" dirty="0" smtClean="0"/>
                        <a:t>/</a:t>
                      </a:r>
                      <a:r>
                        <a:rPr lang="en-US" sz="1200" b="0" dirty="0" err="1" smtClean="0"/>
                        <a:t>Velpatasvir</a:t>
                      </a:r>
                      <a:r>
                        <a:rPr lang="en-US" sz="1200" b="0" dirty="0" smtClean="0"/>
                        <a:t>)</a:t>
                      </a:r>
                      <a:r>
                        <a:rPr lang="en-US" sz="1200" b="0" baseline="0" dirty="0" smtClean="0"/>
                        <a:t> x 12 weeks</a:t>
                      </a:r>
                      <a:endParaRPr lang="en-US" sz="1200" b="0" dirty="0" smtClean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27783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3600" smtClean="0"/>
              <a:t>Special Population: GT1/4 decompensated cirrhosis (CTP B and C):</a:t>
            </a:r>
            <a:endParaRPr lang="en-US" sz="36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286729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Harvoni</a:t>
            </a:r>
            <a:r>
              <a:rPr lang="en-US" dirty="0" smtClean="0"/>
              <a:t> (</a:t>
            </a:r>
            <a:r>
              <a:rPr lang="en-US" dirty="0" err="1" smtClean="0"/>
              <a:t>ledipasvir</a:t>
            </a:r>
            <a:r>
              <a:rPr lang="en-US" dirty="0" smtClean="0"/>
              <a:t>/</a:t>
            </a:r>
            <a:r>
              <a:rPr lang="en-US" dirty="0" err="1" smtClean="0"/>
              <a:t>sofosbuvir</a:t>
            </a:r>
            <a:r>
              <a:rPr lang="en-US" dirty="0" smtClean="0"/>
              <a:t>)+ low-dose RBV for 12 weeks. RV should be started at 600mg and increased Q2 weeks as tolerated</a:t>
            </a:r>
          </a:p>
          <a:p>
            <a:r>
              <a:rPr lang="en-US" dirty="0" err="1" smtClean="0"/>
              <a:t>Epclusa</a:t>
            </a:r>
            <a:r>
              <a:rPr lang="en-US" dirty="0" smtClean="0"/>
              <a:t> (</a:t>
            </a:r>
            <a:r>
              <a:rPr lang="en-US" dirty="0" err="1" smtClean="0"/>
              <a:t>Velpatasvir</a:t>
            </a:r>
            <a:r>
              <a:rPr lang="en-US" dirty="0" smtClean="0"/>
              <a:t>/</a:t>
            </a:r>
            <a:r>
              <a:rPr lang="en-US" dirty="0" err="1" smtClean="0"/>
              <a:t>Sofosbuvir</a:t>
            </a:r>
            <a:r>
              <a:rPr lang="en-US" dirty="0" smtClean="0"/>
              <a:t>) + WB RBV x 12 weeks</a:t>
            </a:r>
          </a:p>
          <a:p>
            <a:pPr marL="457200" lvl="1" indent="0">
              <a:buFont typeface="Arial" charset="0"/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65128" y="5533541"/>
            <a:ext cx="54788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Flamm</a:t>
            </a:r>
            <a:r>
              <a:rPr lang="en-US" sz="1600" dirty="0"/>
              <a:t> </a:t>
            </a:r>
            <a:r>
              <a:rPr lang="en-US" sz="1600" dirty="0" smtClean="0"/>
              <a:t>SL</a:t>
            </a:r>
            <a:r>
              <a:rPr lang="en-US" sz="1600" dirty="0"/>
              <a:t>, Everson GT, Charlton M et al. </a:t>
            </a:r>
            <a:r>
              <a:rPr lang="en-US" sz="1600" dirty="0" smtClean="0"/>
              <a:t>Gastroenterology, 2015</a:t>
            </a:r>
            <a:endParaRPr lang="en-US" sz="1600" dirty="0"/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6197330" y="5828943"/>
            <a:ext cx="3352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smtClean="0">
                <a:latin typeface="+mn-lt"/>
              </a:rPr>
              <a:t>ASTRAL-4: Curry </a:t>
            </a:r>
            <a:r>
              <a:rPr lang="en-US" altLang="en-US" sz="1600" b="0" dirty="0">
                <a:latin typeface="+mn-lt"/>
              </a:rPr>
              <a:t>MP, </a:t>
            </a:r>
            <a:r>
              <a:rPr lang="en-US" altLang="en-US" sz="1600" b="0" dirty="0" smtClean="0">
                <a:latin typeface="+mn-lt"/>
              </a:rPr>
              <a:t>NEJM 2015</a:t>
            </a:r>
            <a:endParaRPr lang="en-US" altLang="en-US" sz="16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81819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026"/>
          <p:cNvSpPr txBox="1">
            <a:spLocks noChangeArrowheads="1"/>
          </p:cNvSpPr>
          <p:nvPr/>
        </p:nvSpPr>
        <p:spPr bwMode="auto">
          <a:xfrm>
            <a:off x="4294041" y="381079"/>
            <a:ext cx="2057400" cy="466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dirty="0" smtClean="0">
                <a:solidFill>
                  <a:srgbClr val="000000"/>
                </a:solidFill>
                <a:latin typeface="Arial" pitchFamily="34" charset="0"/>
              </a:rPr>
              <a:t>Exposure </a:t>
            </a:r>
            <a:endParaRPr lang="en-US" alt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819400" y="1031558"/>
            <a:ext cx="5751928" cy="1589336"/>
            <a:chOff x="2324100" y="872807"/>
            <a:chExt cx="6247228" cy="2135928"/>
          </a:xfrm>
        </p:grpSpPr>
        <p:grpSp>
          <p:nvGrpSpPr>
            <p:cNvPr id="9" name="Group 8"/>
            <p:cNvGrpSpPr/>
            <p:nvPr/>
          </p:nvGrpSpPr>
          <p:grpSpPr>
            <a:xfrm>
              <a:off x="5371918" y="872807"/>
              <a:ext cx="3199410" cy="2135928"/>
              <a:chOff x="5371918" y="872807"/>
              <a:chExt cx="3199410" cy="2135928"/>
            </a:xfrm>
          </p:grpSpPr>
          <p:sp>
            <p:nvSpPr>
              <p:cNvPr id="22551" name="Text Box 1029"/>
              <p:cNvSpPr txBox="1">
                <a:spLocks noChangeArrowheads="1"/>
              </p:cNvSpPr>
              <p:nvPr/>
            </p:nvSpPr>
            <p:spPr bwMode="auto">
              <a:xfrm>
                <a:off x="6513928" y="2057399"/>
                <a:ext cx="2057400" cy="95133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rgbClr val="000000"/>
                    </a:solidFill>
                    <a:latin typeface="Arial" pitchFamily="34" charset="0"/>
                  </a:rPr>
                  <a:t>Spontaneous resolution</a:t>
                </a:r>
              </a:p>
            </p:txBody>
          </p:sp>
          <p:sp>
            <p:nvSpPr>
              <p:cNvPr id="22552" name="Line 1028"/>
              <p:cNvSpPr>
                <a:spLocks noChangeShapeType="1"/>
              </p:cNvSpPr>
              <p:nvPr/>
            </p:nvSpPr>
            <p:spPr bwMode="auto">
              <a:xfrm>
                <a:off x="5371918" y="872807"/>
                <a:ext cx="1179576" cy="10093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53" name="Rectangle 1032"/>
              <p:cNvSpPr>
                <a:spLocks noChangeArrowheads="1"/>
              </p:cNvSpPr>
              <p:nvPr/>
            </p:nvSpPr>
            <p:spPr bwMode="auto">
              <a:xfrm>
                <a:off x="6377305" y="1176019"/>
                <a:ext cx="1159880" cy="537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9pPr>
              </a:lstStyle>
              <a:p>
                <a:r>
                  <a:rPr lang="en-US" altLang="en-US" sz="2000" dirty="0">
                    <a:solidFill>
                      <a:srgbClr val="000000"/>
                    </a:solidFill>
                    <a:latin typeface="Arial" pitchFamily="34" charset="0"/>
                  </a:rPr>
                  <a:t>15-25%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324100" y="872807"/>
              <a:ext cx="2476500" cy="2135928"/>
              <a:chOff x="2324100" y="872807"/>
              <a:chExt cx="2476500" cy="2135928"/>
            </a:xfrm>
          </p:grpSpPr>
          <p:sp>
            <p:nvSpPr>
              <p:cNvPr id="22548" name="Text Box 1030"/>
              <p:cNvSpPr txBox="1">
                <a:spLocks noChangeArrowheads="1"/>
              </p:cNvSpPr>
              <p:nvPr/>
            </p:nvSpPr>
            <p:spPr bwMode="auto">
              <a:xfrm>
                <a:off x="2324100" y="2057399"/>
                <a:ext cx="2057400" cy="951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rgbClr val="000000"/>
                    </a:solidFill>
                    <a:latin typeface="Arial" pitchFamily="34" charset="0"/>
                  </a:rPr>
                  <a:t>Chronic infection</a:t>
                </a:r>
              </a:p>
            </p:txBody>
          </p:sp>
          <p:sp>
            <p:nvSpPr>
              <p:cNvPr id="22549" name="Line 1027"/>
              <p:cNvSpPr>
                <a:spLocks noChangeShapeType="1"/>
              </p:cNvSpPr>
              <p:nvPr/>
            </p:nvSpPr>
            <p:spPr bwMode="auto">
              <a:xfrm flipH="1">
                <a:off x="3619500" y="872807"/>
                <a:ext cx="1181100" cy="101091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50" name="Text Box 1033"/>
              <p:cNvSpPr txBox="1">
                <a:spLocks noChangeArrowheads="1"/>
              </p:cNvSpPr>
              <p:nvPr/>
            </p:nvSpPr>
            <p:spPr bwMode="auto">
              <a:xfrm>
                <a:off x="2552700" y="1178401"/>
                <a:ext cx="1371600" cy="537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rgbClr val="000000"/>
                    </a:solidFill>
                    <a:latin typeface="Arial" pitchFamily="34" charset="0"/>
                  </a:rPr>
                  <a:t>75-85%</a:t>
                </a: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1271239" y="2826833"/>
            <a:ext cx="7633940" cy="1266588"/>
            <a:chOff x="495300" y="3200400"/>
            <a:chExt cx="8153400" cy="1446213"/>
          </a:xfrm>
        </p:grpSpPr>
        <p:sp>
          <p:nvSpPr>
            <p:cNvPr id="22546" name="Line 1037"/>
            <p:cNvSpPr>
              <a:spLocks noChangeShapeType="1"/>
            </p:cNvSpPr>
            <p:nvPr/>
          </p:nvSpPr>
          <p:spPr bwMode="auto">
            <a:xfrm flipH="1">
              <a:off x="1930400" y="3294063"/>
              <a:ext cx="990600" cy="5826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7" name="Text Box 1040"/>
            <p:cNvSpPr txBox="1">
              <a:spLocks noChangeArrowheads="1"/>
            </p:cNvSpPr>
            <p:nvPr/>
          </p:nvSpPr>
          <p:spPr bwMode="auto">
            <a:xfrm>
              <a:off x="495300" y="3962400"/>
              <a:ext cx="2057400" cy="46672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solidFill>
                    <a:srgbClr val="000000"/>
                  </a:solidFill>
                  <a:latin typeface="Arial" pitchFamily="34" charset="0"/>
                </a:rPr>
                <a:t>No cirrhosis</a:t>
              </a:r>
            </a:p>
          </p:txBody>
        </p:sp>
        <p:sp>
          <p:nvSpPr>
            <p:cNvPr id="22543" name="Line 1036"/>
            <p:cNvSpPr>
              <a:spLocks noChangeShapeType="1"/>
            </p:cNvSpPr>
            <p:nvPr/>
          </p:nvSpPr>
          <p:spPr bwMode="auto">
            <a:xfrm>
              <a:off x="3619500" y="3299619"/>
              <a:ext cx="914400" cy="571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4" name="Text Box 1038"/>
            <p:cNvSpPr txBox="1">
              <a:spLocks noChangeArrowheads="1"/>
            </p:cNvSpPr>
            <p:nvPr/>
          </p:nvSpPr>
          <p:spPr bwMode="auto">
            <a:xfrm>
              <a:off x="4229100" y="3962400"/>
              <a:ext cx="20574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solidFill>
                    <a:srgbClr val="000000"/>
                  </a:solidFill>
                  <a:latin typeface="Arial" pitchFamily="34" charset="0"/>
                </a:rPr>
                <a:t>Cirrhosis</a:t>
              </a:r>
            </a:p>
          </p:txBody>
        </p:sp>
        <p:sp>
          <p:nvSpPr>
            <p:cNvPr id="22545" name="Rectangle 1039"/>
            <p:cNvSpPr>
              <a:spLocks noChangeArrowheads="1"/>
            </p:cNvSpPr>
            <p:nvPr/>
          </p:nvSpPr>
          <p:spPr bwMode="auto">
            <a:xfrm>
              <a:off x="4114800" y="3200400"/>
              <a:ext cx="2446906" cy="456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dirty="0">
                  <a:solidFill>
                    <a:srgbClr val="000000"/>
                  </a:solidFill>
                  <a:latin typeface="Arial" pitchFamily="34" charset="0"/>
                </a:rPr>
                <a:t>Up to 20% in 20 </a:t>
              </a:r>
              <a:r>
                <a:rPr lang="en-US" altLang="en-US" sz="2000" dirty="0" err="1">
                  <a:solidFill>
                    <a:srgbClr val="000000"/>
                  </a:solidFill>
                  <a:latin typeface="Arial" pitchFamily="34" charset="0"/>
                </a:rPr>
                <a:t>yr</a:t>
              </a:r>
              <a:endParaRPr lang="en-US" altLang="en-US" sz="2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pic>
          <p:nvPicPr>
            <p:cNvPr id="22541" name="Picture 1044" descr="liver cirrhosis.gif                                            00228898Macintosh HD                   C1A76214: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8500" y="3505200"/>
              <a:ext cx="1600200" cy="1141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1851101" y="4093422"/>
            <a:ext cx="7054077" cy="1805574"/>
            <a:chOff x="1371600" y="4546600"/>
            <a:chExt cx="7277100" cy="2071765"/>
          </a:xfrm>
        </p:grpSpPr>
        <p:grpSp>
          <p:nvGrpSpPr>
            <p:cNvPr id="7" name="Group 31"/>
            <p:cNvGrpSpPr>
              <a:grpSpLocks/>
            </p:cNvGrpSpPr>
            <p:nvPr/>
          </p:nvGrpSpPr>
          <p:grpSpPr bwMode="auto">
            <a:xfrm>
              <a:off x="1371600" y="4546600"/>
              <a:ext cx="7277100" cy="2071765"/>
              <a:chOff x="1371600" y="4546600"/>
              <a:chExt cx="7277100" cy="2071766"/>
            </a:xfrm>
          </p:grpSpPr>
          <p:sp>
            <p:nvSpPr>
              <p:cNvPr id="22536" name="Line 1041"/>
              <p:cNvSpPr>
                <a:spLocks noChangeShapeType="1"/>
              </p:cNvSpPr>
              <p:nvPr/>
            </p:nvSpPr>
            <p:spPr bwMode="auto">
              <a:xfrm flipH="1">
                <a:off x="4953000" y="4546600"/>
                <a:ext cx="0" cy="914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37" name="Text Box 1042"/>
              <p:cNvSpPr txBox="1">
                <a:spLocks noChangeArrowheads="1"/>
              </p:cNvSpPr>
              <p:nvPr/>
            </p:nvSpPr>
            <p:spPr bwMode="auto">
              <a:xfrm>
                <a:off x="1371600" y="5486399"/>
                <a:ext cx="4953000" cy="9888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rgbClr val="000000"/>
                    </a:solidFill>
                    <a:latin typeface="Arial" pitchFamily="34" charset="0"/>
                  </a:rPr>
                  <a:t>Liver failure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rgbClr val="000000"/>
                    </a:solidFill>
                    <a:latin typeface="Arial" pitchFamily="34" charset="0"/>
                  </a:rPr>
                  <a:t>Hepatocellular carcinoma</a:t>
                </a:r>
              </a:p>
            </p:txBody>
          </p:sp>
          <p:pic>
            <p:nvPicPr>
              <p:cNvPr id="22538" name="Picture 1046" descr="ct1.jpg                                                        00228898Macintosh HD                   C1A76214: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7000" y="4827588"/>
                <a:ext cx="2171700" cy="17907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539" name="Oval 1047"/>
              <p:cNvSpPr>
                <a:spLocks noChangeArrowheads="1"/>
              </p:cNvSpPr>
              <p:nvPr/>
            </p:nvSpPr>
            <p:spPr bwMode="auto">
              <a:xfrm>
                <a:off x="7543800" y="5181600"/>
                <a:ext cx="609600" cy="609600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819400" y="4772967"/>
              <a:ext cx="1849149" cy="4590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1-4% per year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159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mtClean="0"/>
              <a:t>Special Population: GT1/4, Advanced renal insufficiency (CrCl &lt;30 mL/min):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357269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GT1a, Non-cirrhotic or CTP A cirrhosis, Tx-naïve or Tx-exp: </a:t>
            </a:r>
          </a:p>
          <a:p>
            <a:pPr lvl="1"/>
            <a:r>
              <a:rPr lang="en-US" smtClean="0"/>
              <a:t>Zepatier: [Elbasvir/grazoprevir] x 12 weeks</a:t>
            </a:r>
          </a:p>
          <a:p>
            <a:pPr marL="0" indent="0">
              <a:buFont typeface="Arial" charset="0"/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97978" y="5678997"/>
            <a:ext cx="4577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C-Surfer </a:t>
            </a:r>
            <a:r>
              <a:rPr lang="en-US" dirty="0" smtClean="0"/>
              <a:t>Trial: Roth D </a:t>
            </a:r>
            <a:r>
              <a:rPr lang="en-US" i="1" dirty="0" smtClean="0"/>
              <a:t>et al</a:t>
            </a:r>
            <a:r>
              <a:rPr lang="en-US" dirty="0" smtClean="0"/>
              <a:t>. The Lancet, 2015.</a:t>
            </a:r>
          </a:p>
        </p:txBody>
      </p:sp>
    </p:spTree>
    <p:extLst>
      <p:ext uri="{BB962C8B-B14F-4D97-AF65-F5344CB8AC3E}">
        <p14:creationId xmlns:p14="http://schemas.microsoft.com/office/powerpoint/2010/main" val="30036254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mtClean="0"/>
              <a:t>Epclusa, GT2, Tx-naïve/Tx-exp, +/- Cirrhosis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Epclusa</a:t>
            </a:r>
            <a:r>
              <a:rPr lang="en-US" dirty="0" smtClean="0"/>
              <a:t> x 12 weeks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3984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dirty="0" err="1" smtClean="0"/>
              <a:t>Sofosbuvir</a:t>
            </a:r>
            <a:r>
              <a:rPr lang="en-US" dirty="0" smtClean="0"/>
              <a:t>/</a:t>
            </a:r>
            <a:r>
              <a:rPr lang="en-US" dirty="0" err="1" smtClean="0"/>
              <a:t>Velpatasvir</a:t>
            </a:r>
            <a:r>
              <a:rPr lang="en-US" dirty="0" smtClean="0"/>
              <a:t> x 12 weeks, GT2, </a:t>
            </a:r>
            <a:r>
              <a:rPr lang="en-US" dirty="0" err="1" smtClean="0"/>
              <a:t>Tx</a:t>
            </a:r>
            <a:r>
              <a:rPr lang="en-US" dirty="0" smtClean="0"/>
              <a:t>-Naïve/</a:t>
            </a:r>
            <a:r>
              <a:rPr lang="en-US" dirty="0" err="1" smtClean="0"/>
              <a:t>Tx-Exp</a:t>
            </a:r>
            <a:r>
              <a:rPr lang="en-US" dirty="0" smtClean="0"/>
              <a:t>, +/- Cirrhosis</a:t>
            </a:r>
            <a:endParaRPr lang="en-US" dirty="0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0147275"/>
              </p:ext>
            </p:extLst>
          </p:nvPr>
        </p:nvGraphicFramePr>
        <p:xfrm>
          <a:off x="457200" y="136506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5486400" y="5851840"/>
            <a:ext cx="4114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ASTRAL-1: </a:t>
            </a:r>
            <a:r>
              <a:rPr lang="en-US" altLang="en-US" sz="1400" b="0" i="1" dirty="0" smtClean="0">
                <a:latin typeface="Arial" pitchFamily="34" charset="0"/>
              </a:rPr>
              <a:t>Feld </a:t>
            </a:r>
            <a:r>
              <a:rPr lang="en-US" altLang="en-US" sz="1400" b="0" i="1" dirty="0">
                <a:latin typeface="Arial" pitchFamily="34" charset="0"/>
              </a:rPr>
              <a:t>JJ, NEJM, 2015; 373: 2599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572000" y="1822266"/>
            <a:ext cx="914400" cy="411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474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76200"/>
            <a:ext cx="8229600" cy="7921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4000" smtClean="0"/>
              <a:t>Genotype 2 HCV</a:t>
            </a:r>
            <a:endParaRPr lang="en-US" sz="4000" dirty="0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6478521"/>
              </p:ext>
            </p:extLst>
          </p:nvPr>
        </p:nvGraphicFramePr>
        <p:xfrm>
          <a:off x="342900" y="984066"/>
          <a:ext cx="8458200" cy="5044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0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5647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Treatment History</a:t>
                      </a:r>
                      <a:endParaRPr lang="en-US" sz="2000" b="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Cirrhosis status</a:t>
                      </a:r>
                      <a:endParaRPr lang="en-US" sz="2000" b="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Treatment Options</a:t>
                      </a:r>
                      <a:endParaRPr lang="en-US" sz="2000" b="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Alternative</a:t>
                      </a:r>
                      <a:endParaRPr lang="en-US" sz="2000" b="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6760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Naive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Non-cirrhotic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r>
                        <a:rPr lang="en-US" dirty="0" err="1" smtClean="0"/>
                        <a:t>Epcusa</a:t>
                      </a:r>
                      <a:r>
                        <a:rPr lang="en-US" dirty="0" smtClean="0"/>
                        <a:t> x 12 weeks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*</a:t>
                      </a:r>
                      <a:r>
                        <a:rPr lang="en-US" sz="1800" kern="1200" dirty="0" err="1" smtClean="0">
                          <a:effectLst/>
                        </a:rPr>
                        <a:t>Daclatasvir</a:t>
                      </a:r>
                      <a:r>
                        <a:rPr lang="en-US" sz="1800" kern="1200" dirty="0" smtClean="0">
                          <a:effectLst/>
                        </a:rPr>
                        <a:t> + </a:t>
                      </a:r>
                      <a:r>
                        <a:rPr lang="en-US" sz="1800" kern="1200" dirty="0" err="1" smtClean="0">
                          <a:effectLst/>
                        </a:rPr>
                        <a:t>sofosbuvir</a:t>
                      </a:r>
                      <a:r>
                        <a:rPr lang="en-US" sz="1800" kern="1200" dirty="0" smtClean="0">
                          <a:effectLst/>
                        </a:rPr>
                        <a:t>  x</a:t>
                      </a:r>
                      <a:r>
                        <a:rPr lang="en-US" sz="1800" kern="1200" baseline="0" dirty="0" smtClean="0">
                          <a:effectLst/>
                        </a:rPr>
                        <a:t> 12 week</a:t>
                      </a:r>
                      <a:r>
                        <a:rPr lang="en-US" sz="1800" kern="1200" dirty="0" smtClean="0">
                          <a:effectLst/>
                        </a:rPr>
                        <a:t>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CTP- A Cirrhotic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r>
                        <a:rPr lang="en-US" dirty="0" err="1" smtClean="0"/>
                        <a:t>Epclusa</a:t>
                      </a:r>
                      <a:r>
                        <a:rPr lang="en-US" dirty="0" smtClean="0"/>
                        <a:t> x 12 weeks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*</a:t>
                      </a:r>
                      <a:r>
                        <a:rPr lang="en-US" dirty="0" err="1" smtClean="0"/>
                        <a:t>Daclatasvir</a:t>
                      </a:r>
                      <a:r>
                        <a:rPr lang="en-US" dirty="0" smtClean="0"/>
                        <a:t> + </a:t>
                      </a:r>
                      <a:r>
                        <a:rPr lang="en-US" dirty="0" err="1" smtClean="0"/>
                        <a:t>Sofosbuvir</a:t>
                      </a:r>
                      <a:r>
                        <a:rPr lang="en-US" dirty="0" smtClean="0"/>
                        <a:t> x 16-24 weeks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Experienced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Non-cirrhotic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r>
                        <a:rPr lang="en-US" dirty="0" err="1" smtClean="0"/>
                        <a:t>Epclusa</a:t>
                      </a:r>
                      <a:r>
                        <a:rPr lang="en-US" dirty="0" smtClean="0"/>
                        <a:t> x</a:t>
                      </a:r>
                      <a:r>
                        <a:rPr lang="en-US" baseline="0" dirty="0" smtClean="0"/>
                        <a:t> 12 weeks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*</a:t>
                      </a:r>
                      <a:r>
                        <a:rPr lang="en-US" sz="1800" kern="1200" dirty="0" err="1" smtClean="0">
                          <a:effectLst/>
                        </a:rPr>
                        <a:t>Daclatasvir</a:t>
                      </a:r>
                      <a:r>
                        <a:rPr lang="en-US" sz="1800" kern="1200" dirty="0" smtClean="0">
                          <a:effectLst/>
                        </a:rPr>
                        <a:t> + </a:t>
                      </a:r>
                      <a:r>
                        <a:rPr lang="en-US" sz="1800" kern="1200" dirty="0" err="1" smtClean="0">
                          <a:effectLst/>
                        </a:rPr>
                        <a:t>sofosbuvir</a:t>
                      </a:r>
                      <a:r>
                        <a:rPr lang="en-US" sz="1800" kern="1200" dirty="0" smtClean="0">
                          <a:effectLst/>
                        </a:rPr>
                        <a:t>  x</a:t>
                      </a:r>
                      <a:r>
                        <a:rPr lang="en-US" sz="1800" kern="1200" baseline="0" dirty="0" smtClean="0">
                          <a:effectLst/>
                        </a:rPr>
                        <a:t> 12 week</a:t>
                      </a:r>
                      <a:r>
                        <a:rPr lang="en-US" sz="1800" kern="1200" dirty="0" smtClean="0">
                          <a:effectLst/>
                        </a:rPr>
                        <a:t>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0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CTP-A Cirrhotic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r>
                        <a:rPr lang="en-US" dirty="0" err="1" smtClean="0"/>
                        <a:t>Epclusa</a:t>
                      </a:r>
                      <a:r>
                        <a:rPr lang="en-US" dirty="0" smtClean="0"/>
                        <a:t> x 12 weeks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*</a:t>
                      </a:r>
                      <a:r>
                        <a:rPr lang="en-US" dirty="0" err="1" smtClean="0"/>
                        <a:t>Daclatasvir</a:t>
                      </a:r>
                      <a:r>
                        <a:rPr lang="en-US" dirty="0" smtClean="0"/>
                        <a:t> + </a:t>
                      </a:r>
                      <a:r>
                        <a:rPr lang="en-US" dirty="0" err="1" smtClean="0"/>
                        <a:t>Sofosbuvir</a:t>
                      </a:r>
                      <a:r>
                        <a:rPr lang="en-US" dirty="0" smtClean="0"/>
                        <a:t> x 16-24 weeks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6446">
                <a:tc>
                  <a:txBody>
                    <a:bodyPr/>
                    <a:lstStyle/>
                    <a:p>
                      <a:r>
                        <a:rPr lang="en-US" dirty="0" smtClean="0"/>
                        <a:t>Naïve or Experienced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CTP B or C</a:t>
                      </a:r>
                    </a:p>
                    <a:p>
                      <a:r>
                        <a:rPr lang="en-US" dirty="0" smtClean="0"/>
                        <a:t>Cirrhotic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*</a:t>
                      </a:r>
                      <a:r>
                        <a:rPr lang="en-US" baseline="0" dirty="0" err="1" smtClean="0"/>
                        <a:t>Epclusa</a:t>
                      </a:r>
                      <a:r>
                        <a:rPr lang="en-US" baseline="0" dirty="0" smtClean="0"/>
                        <a:t> + WB RBV x 12 weeks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*</a:t>
                      </a:r>
                      <a:r>
                        <a:rPr lang="en-US" baseline="0" dirty="0" err="1" smtClean="0"/>
                        <a:t>Daclatasvir</a:t>
                      </a:r>
                      <a:r>
                        <a:rPr lang="en-US" baseline="0" dirty="0" smtClean="0"/>
                        <a:t> + </a:t>
                      </a:r>
                      <a:r>
                        <a:rPr lang="en-US" baseline="0" dirty="0" err="1" smtClean="0"/>
                        <a:t>Sofosbuvir</a:t>
                      </a:r>
                      <a:r>
                        <a:rPr lang="en-US" baseline="0" dirty="0" smtClean="0"/>
                        <a:t> +  low dose RBV x 12 weeks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77496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Daclatasvir (NS5A inhibitor)/Sofosbuvir (NS5B inhibitor):</a:t>
            </a:r>
          </a:p>
          <a:p>
            <a:pPr lvl="1"/>
            <a:r>
              <a:rPr lang="en-US" smtClean="0"/>
              <a:t>Non-cirrhotics: 12 weeks</a:t>
            </a:r>
          </a:p>
          <a:p>
            <a:pPr lvl="1"/>
            <a:r>
              <a:rPr lang="en-US" smtClean="0"/>
              <a:t>Cirrhotics: 24 weeks (+/- RV)</a:t>
            </a:r>
            <a:endParaRPr lang="en-US" dirty="0" smtClean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mtClean="0"/>
              <a:t>Daclatasvir/Sofosbuvir, GT3, Treatment-Naïve: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4631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mtClean="0"/>
              <a:t>Daclatasvir/Sofosbuvir, GT3, Treatment-Experienced: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Daclatasvir/Sofosbuvir:</a:t>
            </a:r>
          </a:p>
          <a:p>
            <a:pPr lvl="1"/>
            <a:r>
              <a:rPr lang="en-US" smtClean="0"/>
              <a:t>Non-cirrhotics: 12 weeks</a:t>
            </a:r>
          </a:p>
          <a:p>
            <a:pPr lvl="1"/>
            <a:r>
              <a:rPr lang="en-US" smtClean="0"/>
              <a:t>Cirrhotics: +RV 24 weeks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193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mtClean="0"/>
              <a:t>Epclusa, GT3, Tx-Naïve, +/- Cirrhosis 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1"/>
            <a:ext cx="8229600" cy="26670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Epclusa (Sofosbuvir/Velpatasvir):</a:t>
            </a:r>
          </a:p>
          <a:p>
            <a:pPr lvl="1"/>
            <a:r>
              <a:rPr lang="en-US" smtClean="0"/>
              <a:t>Non-cirrhotics: 12 weeks</a:t>
            </a:r>
          </a:p>
          <a:p>
            <a:pPr lvl="1"/>
            <a:r>
              <a:rPr lang="en-US" smtClean="0"/>
              <a:t>Cirrhotics*: 12 weeks</a:t>
            </a:r>
          </a:p>
          <a:p>
            <a:pPr marL="0" indent="0">
              <a:buFont typeface="Arial" charset="0"/>
              <a:buNone/>
            </a:pPr>
            <a:endParaRPr lang="en-US" dirty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00100" y="4419600"/>
            <a:ext cx="7543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" pitchFamily="34" charset="0"/>
              </a:rPr>
              <a:t>*Test for NS5A Y93H RAV in treatment naïve patients with cirrhosis and in treatment experienced patients with no cirrhosis, if Y93H present, add RBV</a:t>
            </a:r>
          </a:p>
        </p:txBody>
      </p:sp>
    </p:spTree>
    <p:extLst>
      <p:ext uri="{BB962C8B-B14F-4D97-AF65-F5344CB8AC3E}">
        <p14:creationId xmlns:p14="http://schemas.microsoft.com/office/powerpoint/2010/main" val="158439239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600201"/>
            <a:ext cx="8229600" cy="22860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Epclusa (Sofosbuvir/Velpatasvir):</a:t>
            </a:r>
          </a:p>
          <a:p>
            <a:pPr lvl="1"/>
            <a:r>
              <a:rPr lang="en-US" smtClean="0"/>
              <a:t>Non-cirrhotics*: 12 weeks</a:t>
            </a:r>
          </a:p>
          <a:p>
            <a:pPr lvl="1"/>
            <a:r>
              <a:rPr lang="en-US" smtClean="0"/>
              <a:t>Cirrhotics: +WB RBV x 12 weeks</a:t>
            </a:r>
          </a:p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4000" smtClean="0"/>
              <a:t>Epclusa, GT3, Tx-Exp, +/- Cirrhosis </a:t>
            </a:r>
            <a:endParaRPr lang="en-US" sz="4000" dirty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00100" y="4114800"/>
            <a:ext cx="7543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" pitchFamily="34" charset="0"/>
              </a:rPr>
              <a:t>*Test for NS5A Y93H RAV in treatment naïve patients with cirrhosis and in treatment experienced patients with no cirrhosis, if Y93H present, add RBV</a:t>
            </a:r>
          </a:p>
        </p:txBody>
      </p:sp>
    </p:spTree>
    <p:extLst>
      <p:ext uri="{BB962C8B-B14F-4D97-AF65-F5344CB8AC3E}">
        <p14:creationId xmlns:p14="http://schemas.microsoft.com/office/powerpoint/2010/main" val="33014747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4000" smtClean="0"/>
              <a:t>Genotype 3 HCV</a:t>
            </a:r>
            <a:endParaRPr lang="en-US" sz="4000" dirty="0"/>
          </a:p>
        </p:txBody>
      </p:sp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1126528"/>
              </p:ext>
            </p:extLst>
          </p:nvPr>
        </p:nvGraphicFramePr>
        <p:xfrm>
          <a:off x="495300" y="990600"/>
          <a:ext cx="7658100" cy="48894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67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9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60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8940">
                <a:tc>
                  <a:txBody>
                    <a:bodyPr/>
                    <a:lstStyle/>
                    <a:p>
                      <a:r>
                        <a:rPr lang="en-US" dirty="0" smtClean="0"/>
                        <a:t>Treatment History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Cirrhosis </a:t>
                      </a:r>
                      <a:r>
                        <a:rPr lang="en-US" baseline="0" dirty="0" smtClean="0"/>
                        <a:t>Status</a:t>
                      </a:r>
                      <a:endParaRPr lang="en-US" dirty="0" smtClean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Treatment Options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356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Naive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Non-cirrhotic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r>
                        <a:rPr lang="en-US" dirty="0" err="1" smtClean="0"/>
                        <a:t>Epclusa</a:t>
                      </a:r>
                      <a:r>
                        <a:rPr lang="en-US" dirty="0" smtClean="0"/>
                        <a:t> x 12 weeks</a:t>
                      </a:r>
                    </a:p>
                    <a:p>
                      <a:r>
                        <a:rPr lang="en-US" dirty="0" smtClean="0"/>
                        <a:t>*</a:t>
                      </a:r>
                      <a:r>
                        <a:rPr lang="en-US" dirty="0" err="1" smtClean="0"/>
                        <a:t>Daclatasvir</a:t>
                      </a:r>
                      <a:r>
                        <a:rPr lang="en-US" baseline="0" dirty="0" smtClean="0"/>
                        <a:t> + </a:t>
                      </a:r>
                      <a:r>
                        <a:rPr lang="en-US" baseline="0" dirty="0" err="1" smtClean="0"/>
                        <a:t>Sofosbuvir</a:t>
                      </a:r>
                      <a:r>
                        <a:rPr lang="en-US" baseline="0" dirty="0" smtClean="0"/>
                        <a:t> x 12 weeks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3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CTP A cirrhotic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*</a:t>
                      </a:r>
                      <a:r>
                        <a:rPr lang="en-US" dirty="0" err="1" smtClean="0"/>
                        <a:t>Epclusa</a:t>
                      </a:r>
                      <a:r>
                        <a:rPr lang="en-US" dirty="0" smtClean="0"/>
                        <a:t> x 12</a:t>
                      </a:r>
                      <a:r>
                        <a:rPr lang="en-US" baseline="0" dirty="0" smtClean="0"/>
                        <a:t> weeks</a:t>
                      </a: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*</a:t>
                      </a:r>
                      <a:r>
                        <a:rPr lang="en-US" dirty="0" err="1" smtClean="0"/>
                        <a:t>Daclatasvir</a:t>
                      </a:r>
                      <a:r>
                        <a:rPr lang="en-US" baseline="0" dirty="0" smtClean="0"/>
                        <a:t> + </a:t>
                      </a:r>
                      <a:r>
                        <a:rPr lang="en-US" baseline="0" dirty="0" err="1" smtClean="0"/>
                        <a:t>Sofosbuvir</a:t>
                      </a:r>
                      <a:r>
                        <a:rPr lang="en-US" baseline="0" dirty="0" smtClean="0"/>
                        <a:t> +/- RBV x 24 weeks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8486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Experienced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Non-cirrhotic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*</a:t>
                      </a:r>
                      <a:r>
                        <a:rPr lang="en-US" dirty="0" err="1" smtClean="0"/>
                        <a:t>Epclusa</a:t>
                      </a:r>
                      <a:r>
                        <a:rPr lang="en-US" dirty="0" smtClean="0"/>
                        <a:t> x 12 weeks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*</a:t>
                      </a:r>
                      <a:r>
                        <a:rPr lang="en-US" dirty="0" err="1" smtClean="0"/>
                        <a:t>Daclatasvir</a:t>
                      </a:r>
                      <a:r>
                        <a:rPr lang="en-US" baseline="0" dirty="0" smtClean="0"/>
                        <a:t> + </a:t>
                      </a:r>
                      <a:r>
                        <a:rPr lang="en-US" baseline="0" dirty="0" err="1" smtClean="0"/>
                        <a:t>Sofosbuvir</a:t>
                      </a:r>
                      <a:r>
                        <a:rPr lang="en-US" baseline="0" dirty="0" smtClean="0"/>
                        <a:t> x 12 weeks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88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CTP A cirrhotic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*</a:t>
                      </a:r>
                      <a:r>
                        <a:rPr lang="en-US" baseline="0" dirty="0" err="1" smtClean="0"/>
                        <a:t>Epclusa</a:t>
                      </a:r>
                      <a:r>
                        <a:rPr lang="en-US" baseline="0" dirty="0" smtClean="0"/>
                        <a:t> + WB RBV x 12 weeks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*</a:t>
                      </a:r>
                      <a:r>
                        <a:rPr lang="en-US" dirty="0" err="1" smtClean="0"/>
                        <a:t>Daclatasvir</a:t>
                      </a:r>
                      <a:r>
                        <a:rPr lang="en-US" baseline="0" dirty="0" smtClean="0"/>
                        <a:t> + </a:t>
                      </a:r>
                      <a:r>
                        <a:rPr lang="en-US" baseline="0" dirty="0" err="1" smtClean="0"/>
                        <a:t>Sofosbuvir</a:t>
                      </a:r>
                      <a:r>
                        <a:rPr lang="en-US" baseline="0" dirty="0" smtClean="0"/>
                        <a:t> + RBV x 24 weeks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8486">
                <a:tc>
                  <a:txBody>
                    <a:bodyPr/>
                    <a:lstStyle/>
                    <a:p>
                      <a:r>
                        <a:rPr lang="en-US" dirty="0" smtClean="0"/>
                        <a:t>Naïve or Experienced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CTP B or C Cirrhotic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*</a:t>
                      </a:r>
                      <a:r>
                        <a:rPr lang="en-US" baseline="0" dirty="0" err="1" smtClean="0"/>
                        <a:t>Daclatasvir</a:t>
                      </a:r>
                      <a:r>
                        <a:rPr lang="en-US" baseline="0" dirty="0" smtClean="0"/>
                        <a:t> + </a:t>
                      </a:r>
                      <a:r>
                        <a:rPr lang="en-US" baseline="0" dirty="0" err="1" smtClean="0"/>
                        <a:t>Sofosbuvir</a:t>
                      </a:r>
                      <a:r>
                        <a:rPr lang="en-US" baseline="0" dirty="0" smtClean="0"/>
                        <a:t> +  low dose RBV x 12 weeks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334887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74625"/>
            <a:ext cx="923925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altLang="en-US" sz="4000" dirty="0" smtClean="0"/>
              <a:t>HCV Treatment in Special Populations</a:t>
            </a: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359143"/>
              </p:ext>
            </p:extLst>
          </p:nvPr>
        </p:nvGraphicFramePr>
        <p:xfrm>
          <a:off x="526869" y="1001485"/>
          <a:ext cx="8090262" cy="50414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3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8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25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35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14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2908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Harvoni</a:t>
                      </a:r>
                      <a:endParaRPr lang="en-US" sz="2000" dirty="0">
                        <a:solidFill>
                          <a:srgbClr val="FFFF00"/>
                        </a:solidFill>
                      </a:endParaRPr>
                    </a:p>
                  </a:txBody>
                  <a:tcPr marL="91433" marR="91433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Viekira</a:t>
                      </a:r>
                      <a:r>
                        <a:rPr lang="en-US" sz="2000" baseline="0" dirty="0" smtClean="0"/>
                        <a:t> Pak / </a:t>
                      </a:r>
                      <a:r>
                        <a:rPr lang="en-US" sz="2000" baseline="0" dirty="0" err="1" smtClean="0"/>
                        <a:t>Technivie</a:t>
                      </a:r>
                      <a:endParaRPr lang="en-US" sz="2000" dirty="0" smtClean="0">
                        <a:solidFill>
                          <a:srgbClr val="FFFF00"/>
                        </a:solidFill>
                      </a:endParaRPr>
                    </a:p>
                  </a:txBody>
                  <a:tcPr marL="91433" marR="91433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Epclusa</a:t>
                      </a:r>
                      <a:endParaRPr lang="en-US" sz="2000" dirty="0" smtClean="0">
                        <a:solidFill>
                          <a:srgbClr val="FFFF00"/>
                        </a:solidFill>
                      </a:endParaRPr>
                    </a:p>
                  </a:txBody>
                  <a:tcPr marL="91433" marR="91433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Zepatier</a:t>
                      </a:r>
                      <a:endParaRPr lang="en-US" sz="2000" dirty="0" smtClean="0">
                        <a:solidFill>
                          <a:srgbClr val="FFFF00"/>
                        </a:solidFill>
                      </a:endParaRPr>
                    </a:p>
                  </a:txBody>
                  <a:tcPr marL="91433" marR="91433" marT="45718" marB="4571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5378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</a:pPr>
                      <a:r>
                        <a:rPr lang="en-US" sz="1800" dirty="0" smtClean="0"/>
                        <a:t>HIV </a:t>
                      </a:r>
                      <a:r>
                        <a:rPr lang="en-US" sz="1800" dirty="0" err="1" smtClean="0"/>
                        <a:t>coinfection</a:t>
                      </a:r>
                      <a:r>
                        <a:rPr lang="en-US" sz="1800" dirty="0" smtClean="0"/>
                        <a:t> </a:t>
                      </a:r>
                      <a:endParaRPr lang="en-US" sz="18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18" marB="45718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400"/>
                        </a:spcBef>
                        <a:buFont typeface="Arial" pitchFamily="34" charset="0"/>
                        <a:buNone/>
                      </a:pPr>
                      <a:r>
                        <a:rPr lang="en-US" sz="1600" dirty="0" smtClean="0"/>
                        <a:t>Infrequent drug interactions</a:t>
                      </a:r>
                      <a:endParaRPr lang="en-US" sz="1600" b="1" dirty="0" smtClean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18" marB="45718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400"/>
                        </a:spcBef>
                        <a:buFont typeface="Arial" pitchFamily="34" charset="0"/>
                        <a:buNone/>
                      </a:pPr>
                      <a:r>
                        <a:rPr lang="en-US" sz="1600" dirty="0" smtClean="0"/>
                        <a:t>Frequent drug interactions</a:t>
                      </a:r>
                      <a:endParaRPr lang="en-US" sz="1600" b="1" dirty="0" smtClean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18" marB="45718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400"/>
                        </a:spcBef>
                        <a:buFont typeface="Arial" pitchFamily="34" charset="0"/>
                        <a:buNone/>
                      </a:pPr>
                      <a:r>
                        <a:rPr lang="en-US" sz="1600" dirty="0" smtClean="0"/>
                        <a:t>Infrequent drug interactions</a:t>
                      </a:r>
                      <a:endParaRPr lang="en-US" sz="1600" b="1" dirty="0" smtClean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18" marB="45718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400"/>
                        </a:spcBef>
                        <a:buFont typeface="Arial" pitchFamily="34" charset="0"/>
                        <a:buNone/>
                      </a:pPr>
                      <a:r>
                        <a:rPr lang="en-US" sz="1600" dirty="0" smtClean="0"/>
                        <a:t>Frequent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drug interactions</a:t>
                      </a:r>
                      <a:endParaRPr lang="en-US" sz="1600" b="1" dirty="0" smtClean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18" marB="4571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7969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</a:pPr>
                      <a:r>
                        <a:rPr lang="en-US" sz="1800" dirty="0" smtClean="0"/>
                        <a:t>Hepatic</a:t>
                      </a:r>
                      <a:r>
                        <a:rPr lang="en-US" sz="1800" baseline="0" dirty="0" smtClean="0"/>
                        <a:t> impairment</a:t>
                      </a:r>
                      <a:endParaRPr lang="en-US" sz="18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18" marB="45718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400"/>
                        </a:spcBef>
                        <a:buFont typeface="Arial" pitchFamily="34" charset="0"/>
                        <a:buNone/>
                      </a:pPr>
                      <a:r>
                        <a:rPr lang="en-US" sz="1600" dirty="0" smtClean="0"/>
                        <a:t>No dose adjustment for Child</a:t>
                      </a:r>
                      <a:r>
                        <a:rPr lang="en-US" sz="1600" baseline="0" dirty="0" smtClean="0"/>
                        <a:t> A/B/C cirrhosis</a:t>
                      </a:r>
                      <a:endParaRPr lang="en-US" sz="16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18" marB="45718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400"/>
                        </a:spcBef>
                        <a:buFont typeface="Arial" pitchFamily="34" charset="0"/>
                        <a:buNone/>
                      </a:pPr>
                      <a:r>
                        <a:rPr lang="en-US" sz="1600" dirty="0" smtClean="0"/>
                        <a:t>Child A: caution, no dose adjustment</a:t>
                      </a:r>
                    </a:p>
                    <a:p>
                      <a:pPr marL="0" indent="0" algn="ctr">
                        <a:spcBef>
                          <a:spcPts val="400"/>
                        </a:spcBef>
                        <a:buFont typeface="Arial" pitchFamily="34" charset="0"/>
                        <a:buNone/>
                      </a:pPr>
                      <a:r>
                        <a:rPr lang="en-US" sz="1600" b="1" dirty="0" smtClean="0"/>
                        <a:t>Child</a:t>
                      </a:r>
                      <a:r>
                        <a:rPr lang="en-US" sz="1600" b="1" baseline="0" dirty="0" smtClean="0"/>
                        <a:t> B/C not recommended</a:t>
                      </a:r>
                      <a:endParaRPr lang="en-US" sz="16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18" marB="45718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400"/>
                        </a:spcBef>
                        <a:buFont typeface="Arial" pitchFamily="34" charset="0"/>
                        <a:buNone/>
                      </a:pPr>
                      <a:r>
                        <a:rPr lang="en-US" sz="1600" dirty="0" smtClean="0"/>
                        <a:t>No dose</a:t>
                      </a:r>
                      <a:r>
                        <a:rPr lang="en-US" sz="1600" baseline="0" dirty="0" smtClean="0"/>
                        <a:t> adjustment for Child A/B/C cirrhosis</a:t>
                      </a:r>
                      <a:endParaRPr lang="en-US" sz="16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18" marB="45718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400"/>
                        </a:spcBef>
                        <a:buFont typeface="Arial" pitchFamily="34" charset="0"/>
                        <a:buNone/>
                      </a:pPr>
                      <a:r>
                        <a:rPr lang="en-US" sz="1600" dirty="0" smtClean="0"/>
                        <a:t>Child A: no dose adjustment,</a:t>
                      </a:r>
                      <a:r>
                        <a:rPr lang="en-US" sz="1600" baseline="0" dirty="0" smtClean="0"/>
                        <a:t> </a:t>
                      </a:r>
                    </a:p>
                    <a:p>
                      <a:pPr marL="0" indent="0" algn="ctr">
                        <a:spcBef>
                          <a:spcPts val="400"/>
                        </a:spcBef>
                        <a:buFont typeface="Arial" pitchFamily="34" charset="0"/>
                        <a:buNone/>
                      </a:pPr>
                      <a:r>
                        <a:rPr lang="en-US" sz="1600" b="1" baseline="0" dirty="0" smtClean="0"/>
                        <a:t>Child B/C not recommended</a:t>
                      </a:r>
                      <a:endParaRPr lang="en-US" sz="16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18" marB="4571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3557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</a:pPr>
                      <a:r>
                        <a:rPr lang="en-US" sz="1800" dirty="0" smtClean="0"/>
                        <a:t>Renal impairment</a:t>
                      </a:r>
                      <a:endParaRPr lang="en-US" sz="18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18" marB="45718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400"/>
                        </a:spcBef>
                        <a:buFont typeface="Arial" pitchFamily="34" charset="0"/>
                        <a:buNone/>
                      </a:pPr>
                      <a:r>
                        <a:rPr lang="en-US" sz="1600" dirty="0" smtClean="0"/>
                        <a:t>Dose not determined for</a:t>
                      </a:r>
                      <a:r>
                        <a:rPr lang="en-US" sz="1600" baseline="0" dirty="0" smtClean="0"/>
                        <a:t> GFR &lt;30</a:t>
                      </a:r>
                      <a:endParaRPr lang="en-US" sz="16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18" marB="45718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400"/>
                        </a:spcBef>
                        <a:buFont typeface="Arial" pitchFamily="34" charset="0"/>
                        <a:buNone/>
                      </a:pPr>
                      <a:r>
                        <a:rPr lang="en-US" sz="1600" dirty="0" smtClean="0"/>
                        <a:t>No dose adjustment</a:t>
                      </a:r>
                      <a:r>
                        <a:rPr lang="en-US" sz="1600" baseline="0" dirty="0" smtClean="0"/>
                        <a:t> (caution if RBV needed)</a:t>
                      </a:r>
                      <a:endParaRPr lang="en-US" sz="16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18" marB="45718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400"/>
                        </a:spcBef>
                        <a:buFont typeface="Arial" pitchFamily="34" charset="0"/>
                        <a:buNone/>
                      </a:pPr>
                      <a:r>
                        <a:rPr lang="en-US" sz="1600" dirty="0" smtClean="0"/>
                        <a:t>Dose not determined for GFR&lt;30</a:t>
                      </a:r>
                      <a:endParaRPr lang="en-US" sz="16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18" marB="45718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400"/>
                        </a:spcBef>
                        <a:buFont typeface="Arial" pitchFamily="34" charset="0"/>
                        <a:buNone/>
                      </a:pPr>
                      <a:r>
                        <a:rPr lang="en-US" sz="1600" b="1" dirty="0" smtClean="0"/>
                        <a:t>No dose adjustment (caution if RBV needed)</a:t>
                      </a:r>
                      <a:endParaRPr lang="en-US" sz="16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18" marB="45718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8610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</a:pPr>
                      <a:r>
                        <a:rPr lang="en-US" sz="1800" dirty="0" smtClean="0"/>
                        <a:t>Liver transplant recipient</a:t>
                      </a:r>
                      <a:endParaRPr lang="en-US" sz="18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18" marB="45718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400"/>
                        </a:spcBef>
                        <a:buFont typeface="Arial" pitchFamily="34" charset="0"/>
                        <a:buNone/>
                      </a:pPr>
                      <a:r>
                        <a:rPr lang="en-US" sz="1600" b="1" dirty="0" smtClean="0"/>
                        <a:t>Minimal</a:t>
                      </a:r>
                      <a:r>
                        <a:rPr lang="en-US" sz="1600" b="1" baseline="0" dirty="0" smtClean="0"/>
                        <a:t> dose adjustment of cyclosporine/ </a:t>
                      </a:r>
                      <a:r>
                        <a:rPr lang="en-US" sz="1600" b="1" baseline="0" dirty="0" err="1" smtClean="0"/>
                        <a:t>tacrolimus</a:t>
                      </a:r>
                      <a:endParaRPr lang="en-US" sz="16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18" marB="45718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400"/>
                        </a:spcBef>
                        <a:buFont typeface="Arial" pitchFamily="34" charset="0"/>
                        <a:buNone/>
                      </a:pPr>
                      <a:r>
                        <a:rPr lang="en-US" sz="1600" dirty="0" smtClean="0"/>
                        <a:t>Not to be used with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tacrolimus</a:t>
                      </a:r>
                      <a:r>
                        <a:rPr lang="en-US" sz="1600" baseline="0" dirty="0" smtClean="0"/>
                        <a:t>, caution with cyclosporine</a:t>
                      </a:r>
                      <a:endParaRPr lang="en-US" sz="16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18" marB="45718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400"/>
                        </a:spcBef>
                        <a:buFont typeface="Arial" pitchFamily="34" charset="0"/>
                        <a:buNone/>
                      </a:pPr>
                      <a:r>
                        <a:rPr lang="en-US" sz="1600" b="1" dirty="0" smtClean="0"/>
                        <a:t>Minimal dose adjustment of cyclosporine/ </a:t>
                      </a:r>
                      <a:r>
                        <a:rPr lang="en-US" sz="1600" b="1" dirty="0" err="1" smtClean="0"/>
                        <a:t>tacrolimus</a:t>
                      </a:r>
                      <a:endParaRPr lang="en-US" sz="16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18" marB="45718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400"/>
                        </a:spcBef>
                        <a:buFont typeface="Arial" pitchFamily="34" charset="0"/>
                        <a:buNone/>
                      </a:pPr>
                      <a:r>
                        <a:rPr lang="en-US" sz="1600" dirty="0" smtClean="0"/>
                        <a:t>Not to be used with cyclosporine, caution with </a:t>
                      </a:r>
                      <a:r>
                        <a:rPr lang="en-US" sz="1600" dirty="0" err="1" smtClean="0"/>
                        <a:t>tacrolimus</a:t>
                      </a:r>
                      <a:endParaRPr lang="en-US" sz="16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18" marB="45718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7208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417318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Acute hepatitis C infection:</a:t>
            </a:r>
          </a:p>
          <a:p>
            <a:pPr lvl="1"/>
            <a:r>
              <a:rPr lang="en-US" sz="2000" dirty="0" smtClean="0"/>
              <a:t>Incidence in the United States is decreasing overall:</a:t>
            </a:r>
          </a:p>
          <a:p>
            <a:pPr lvl="2"/>
            <a:r>
              <a:rPr lang="en-US" sz="1800" dirty="0" smtClean="0"/>
              <a:t>230K in 1980s </a:t>
            </a:r>
            <a:r>
              <a:rPr lang="en-US" sz="1800" dirty="0" smtClean="0">
                <a:sym typeface="Wingdings" panose="05000000000000000000" pitchFamily="2" charset="2"/>
              </a:rPr>
              <a:t></a:t>
            </a:r>
            <a:r>
              <a:rPr lang="en-US" sz="1800" dirty="0" smtClean="0"/>
              <a:t> 17K 2011 </a:t>
            </a:r>
            <a:r>
              <a:rPr lang="en-US" sz="1800" dirty="0" smtClean="0">
                <a:sym typeface="Wingdings" panose="05000000000000000000" pitchFamily="2" charset="2"/>
              </a:rPr>
              <a:t> 31K in 2014</a:t>
            </a:r>
            <a:endParaRPr lang="en-US" sz="1800" dirty="0" smtClean="0"/>
          </a:p>
          <a:p>
            <a:pPr lvl="1"/>
            <a:r>
              <a:rPr lang="en-US" sz="2000" dirty="0" smtClean="0"/>
              <a:t>Increasing in young populations:</a:t>
            </a:r>
          </a:p>
          <a:p>
            <a:pPr lvl="2"/>
            <a:r>
              <a:rPr lang="en-US" sz="1800" dirty="0" smtClean="0"/>
              <a:t>People &lt;30 </a:t>
            </a:r>
            <a:r>
              <a:rPr lang="en-US" sz="1800" dirty="0" err="1" smtClean="0"/>
              <a:t>yrs</a:t>
            </a:r>
            <a:r>
              <a:rPr lang="en-US" sz="1800" dirty="0" smtClean="0"/>
              <a:t> (due to increased IVDU)</a:t>
            </a:r>
            <a:endParaRPr lang="en-US" sz="1800" dirty="0"/>
          </a:p>
          <a:p>
            <a:r>
              <a:rPr lang="en-US" sz="2400" dirty="0" smtClean="0"/>
              <a:t>Chronic hepatitis C:</a:t>
            </a:r>
          </a:p>
          <a:p>
            <a:pPr lvl="1"/>
            <a:r>
              <a:rPr lang="en-US" sz="2000" dirty="0" smtClean="0"/>
              <a:t>US </a:t>
            </a:r>
            <a:r>
              <a:rPr lang="en-US" sz="2000" dirty="0"/>
              <a:t>prevalence of chronic hepatitis C (CHC) viral infection:</a:t>
            </a:r>
          </a:p>
          <a:p>
            <a:pPr lvl="2"/>
            <a:r>
              <a:rPr lang="en-US" sz="1600" dirty="0"/>
              <a:t>1999-2002: 1.3% or about 3.5 million people in the US</a:t>
            </a:r>
          </a:p>
          <a:p>
            <a:pPr lvl="1"/>
            <a:r>
              <a:rPr lang="en-US" sz="2000" dirty="0"/>
              <a:t>Accounts for 8,000 to 13,000 deaths each year in the US</a:t>
            </a:r>
          </a:p>
          <a:p>
            <a:pPr lvl="1"/>
            <a:r>
              <a:rPr lang="en-US" sz="2000" dirty="0"/>
              <a:t>Most common cause of hepatocellular carcinoma and indication for liver transplantation in the </a:t>
            </a:r>
            <a:r>
              <a:rPr lang="en-US" sz="2000" dirty="0" smtClean="0"/>
              <a:t>US</a:t>
            </a:r>
            <a:endParaRPr lang="en-US" sz="20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dirty="0" smtClean="0"/>
              <a:t>Hepatitis C Epidemiology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56626" y="5758615"/>
            <a:ext cx="3987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Smith BD et al. Am J Public Health. 2014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52254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8061597"/>
              </p:ext>
            </p:extLst>
          </p:nvPr>
        </p:nvGraphicFramePr>
        <p:xfrm>
          <a:off x="584994" y="1119050"/>
          <a:ext cx="7974012" cy="42386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6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4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45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45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45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88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24795">
                <a:tc>
                  <a:txBody>
                    <a:bodyPr/>
                    <a:lstStyle/>
                    <a:p>
                      <a:endParaRPr lang="en-US" sz="1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Pre-Rx</a:t>
                      </a:r>
                      <a:endParaRPr lang="en-US" sz="20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err="1" smtClean="0"/>
                        <a:t>Wk</a:t>
                      </a:r>
                      <a:r>
                        <a:rPr lang="en-US" sz="2000" baseline="0" dirty="0" smtClean="0"/>
                        <a:t> 2</a:t>
                      </a:r>
                      <a:r>
                        <a:rPr lang="en-US" sz="2000" baseline="30000" dirty="0" smtClean="0"/>
                        <a:t>#</a:t>
                      </a:r>
                      <a:endParaRPr lang="en-US" sz="20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err="1" smtClean="0"/>
                        <a:t>Wk</a:t>
                      </a:r>
                      <a:r>
                        <a:rPr lang="en-US" sz="2000" baseline="0" dirty="0" smtClean="0"/>
                        <a:t> 4</a:t>
                      </a:r>
                      <a:endParaRPr lang="en-US" sz="20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End of Rx</a:t>
                      </a:r>
                      <a:endParaRPr lang="en-US" sz="20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FU </a:t>
                      </a:r>
                    </a:p>
                    <a:p>
                      <a:pPr algn="ctr"/>
                      <a:r>
                        <a:rPr lang="en-US" sz="2000" baseline="0" dirty="0" err="1" smtClean="0"/>
                        <a:t>Wk</a:t>
                      </a:r>
                      <a:r>
                        <a:rPr lang="en-US" sz="2000" baseline="0" dirty="0" smtClean="0"/>
                        <a:t> 12</a:t>
                      </a:r>
                      <a:endParaRPr lang="en-US" sz="20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FU </a:t>
                      </a:r>
                    </a:p>
                    <a:p>
                      <a:pPr algn="ctr"/>
                      <a:r>
                        <a:rPr lang="en-US" sz="2000" baseline="0" dirty="0" err="1" smtClean="0"/>
                        <a:t>Wk</a:t>
                      </a:r>
                      <a:r>
                        <a:rPr lang="en-US" sz="2000" baseline="0" dirty="0" smtClean="0"/>
                        <a:t> 48</a:t>
                      </a:r>
                      <a:endParaRPr lang="en-US" sz="20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T="45722" marB="4572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592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</a:pPr>
                      <a:r>
                        <a:rPr lang="en-US" sz="1800" dirty="0" smtClean="0"/>
                        <a:t>Clinic visit 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400"/>
                        </a:spcBef>
                        <a:buFont typeface="Arial" pitchFamily="34" charset="0"/>
                        <a:buNone/>
                      </a:pPr>
                      <a:r>
                        <a:rPr lang="en-US" sz="1800" dirty="0" smtClean="0"/>
                        <a:t>X</a:t>
                      </a:r>
                      <a:endParaRPr lang="en-US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400"/>
                        </a:spcBef>
                        <a:buFont typeface="Arial" pitchFamily="34" charset="0"/>
                        <a:buNone/>
                      </a:pPr>
                      <a:endParaRPr lang="en-US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400"/>
                        </a:spcBef>
                        <a:buFont typeface="Arial" pitchFamily="34" charset="0"/>
                        <a:buNone/>
                      </a:pPr>
                      <a:r>
                        <a:rPr lang="en-US" sz="1800" dirty="0" smtClean="0"/>
                        <a:t>X</a:t>
                      </a:r>
                      <a:endParaRPr lang="en-US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400"/>
                        </a:spcBef>
                        <a:buFont typeface="Arial" pitchFamily="34" charset="0"/>
                        <a:buNone/>
                      </a:pPr>
                      <a:endParaRPr lang="en-US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400"/>
                        </a:spcBef>
                        <a:buFont typeface="Arial" pitchFamily="34" charset="0"/>
                        <a:buNone/>
                      </a:pPr>
                      <a:r>
                        <a:rPr lang="en-US" sz="1800" dirty="0" smtClean="0"/>
                        <a:t>X</a:t>
                      </a:r>
                      <a:endParaRPr lang="en-US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400"/>
                        </a:spcBef>
                        <a:buFont typeface="Arial" pitchFamily="34" charset="0"/>
                        <a:buNone/>
                      </a:pPr>
                      <a:endParaRPr lang="en-US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22" marB="4572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0658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</a:pPr>
                      <a:r>
                        <a:rPr lang="en-US" sz="1800" dirty="0" smtClean="0"/>
                        <a:t>HCV RNA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400"/>
                        </a:spcBef>
                        <a:buFont typeface="Arial" pitchFamily="34" charset="0"/>
                        <a:buNone/>
                      </a:pPr>
                      <a:r>
                        <a:rPr lang="en-US" sz="1800" dirty="0" smtClean="0"/>
                        <a:t>X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400"/>
                        </a:spcBef>
                        <a:buFont typeface="Arial" pitchFamily="34" charset="0"/>
                        <a:buNone/>
                      </a:pP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400"/>
                        </a:spcBef>
                        <a:buFont typeface="Arial" pitchFamily="34" charset="0"/>
                        <a:buNone/>
                      </a:pPr>
                      <a:r>
                        <a:rPr lang="en-US" sz="1800" dirty="0" smtClean="0"/>
                        <a:t>X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400"/>
                        </a:spcBef>
                        <a:buFont typeface="Arial" pitchFamily="34" charset="0"/>
                        <a:buNone/>
                      </a:pPr>
                      <a:r>
                        <a:rPr lang="en-US" sz="1800" dirty="0" smtClean="0"/>
                        <a:t>X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400"/>
                        </a:spcBef>
                        <a:buFont typeface="Arial" pitchFamily="34" charset="0"/>
                        <a:buNone/>
                      </a:pPr>
                      <a:r>
                        <a:rPr lang="en-US" sz="1800" dirty="0" smtClean="0"/>
                        <a:t>X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400"/>
                        </a:spcBef>
                        <a:buFont typeface="Arial" pitchFamily="34" charset="0"/>
                        <a:buNone/>
                      </a:pPr>
                      <a:r>
                        <a:rPr lang="en-US" sz="1800" dirty="0" smtClean="0"/>
                        <a:t>X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2" marB="4572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460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</a:pPr>
                      <a:r>
                        <a:rPr lang="en-US" sz="1800" dirty="0" smtClean="0"/>
                        <a:t>CBC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400"/>
                        </a:spcBef>
                        <a:buFont typeface="Arial" pitchFamily="34" charset="0"/>
                        <a:buNone/>
                      </a:pPr>
                      <a:r>
                        <a:rPr lang="en-US" sz="1800" dirty="0" smtClean="0"/>
                        <a:t>X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400"/>
                        </a:spcBef>
                        <a:buFont typeface="Arial" pitchFamily="34" charset="0"/>
                        <a:buNone/>
                      </a:pPr>
                      <a:r>
                        <a:rPr lang="en-US" sz="1800" dirty="0" smtClean="0"/>
                        <a:t>X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400"/>
                        </a:spcBef>
                        <a:buFont typeface="Arial" pitchFamily="34" charset="0"/>
                        <a:buNone/>
                      </a:pPr>
                      <a:r>
                        <a:rPr lang="en-US" sz="1800" dirty="0" smtClean="0"/>
                        <a:t>X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400"/>
                        </a:spcBef>
                        <a:buFont typeface="Arial" pitchFamily="34" charset="0"/>
                        <a:buNone/>
                      </a:pPr>
                      <a:r>
                        <a:rPr lang="en-US" sz="1800" dirty="0" smtClean="0"/>
                        <a:t>X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400"/>
                        </a:spcBef>
                        <a:buFont typeface="Arial" pitchFamily="34" charset="0"/>
                        <a:buNone/>
                      </a:pPr>
                      <a:r>
                        <a:rPr lang="en-US" sz="1800" dirty="0" smtClean="0"/>
                        <a:t>X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400"/>
                        </a:spcBef>
                        <a:buFont typeface="Arial" pitchFamily="34" charset="0"/>
                        <a:buNone/>
                      </a:pPr>
                      <a:r>
                        <a:rPr lang="en-US" sz="1800" dirty="0" smtClean="0"/>
                        <a:t>X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2" marB="4572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0658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</a:pPr>
                      <a:r>
                        <a:rPr lang="en-US" sz="1800" dirty="0" smtClean="0"/>
                        <a:t>Liver panel</a:t>
                      </a:r>
                      <a:endParaRPr lang="en-US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400"/>
                        </a:spcBef>
                        <a:buFont typeface="Arial" pitchFamily="34" charset="0"/>
                        <a:buNone/>
                      </a:pPr>
                      <a:r>
                        <a:rPr lang="en-US" sz="1800" dirty="0" smtClean="0"/>
                        <a:t>X</a:t>
                      </a:r>
                      <a:endParaRPr lang="en-US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400"/>
                        </a:spcBef>
                        <a:buFont typeface="Arial" pitchFamily="34" charset="0"/>
                        <a:buNone/>
                      </a:pPr>
                      <a:r>
                        <a:rPr lang="en-US" sz="1800" baseline="0" dirty="0" smtClean="0"/>
                        <a:t>X</a:t>
                      </a:r>
                      <a:endParaRPr lang="en-US" sz="180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400"/>
                        </a:spcBef>
                        <a:buFont typeface="Arial" pitchFamily="34" charset="0"/>
                        <a:buNone/>
                      </a:pPr>
                      <a:r>
                        <a:rPr lang="en-US" sz="1800" baseline="0" dirty="0" smtClean="0"/>
                        <a:t>X</a:t>
                      </a:r>
                      <a:endParaRPr lang="en-US" sz="180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400"/>
                        </a:spcBef>
                        <a:buFont typeface="Arial" pitchFamily="34" charset="0"/>
                        <a:buNone/>
                      </a:pPr>
                      <a:r>
                        <a:rPr lang="en-US" sz="1800" baseline="0" dirty="0" smtClean="0"/>
                        <a:t>X</a:t>
                      </a:r>
                      <a:endParaRPr lang="en-US" sz="180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400"/>
                        </a:spcBef>
                        <a:buFont typeface="Arial" pitchFamily="34" charset="0"/>
                        <a:buNone/>
                      </a:pPr>
                      <a:r>
                        <a:rPr lang="en-US" sz="1800" baseline="0" dirty="0" smtClean="0"/>
                        <a:t>X</a:t>
                      </a:r>
                      <a:endParaRPr lang="en-US" sz="180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400"/>
                        </a:spcBef>
                        <a:buFont typeface="Arial" pitchFamily="34" charset="0"/>
                        <a:buNone/>
                      </a:pPr>
                      <a:r>
                        <a:rPr lang="en-US" sz="1800" baseline="0" dirty="0" smtClean="0"/>
                        <a:t>X</a:t>
                      </a:r>
                      <a:endParaRPr lang="en-US" sz="180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22" marB="45722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9460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</a:pPr>
                      <a:r>
                        <a:rPr lang="en-US" sz="1800" dirty="0" smtClean="0"/>
                        <a:t>Cr/INR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400"/>
                        </a:spcBef>
                        <a:buFont typeface="Arial" pitchFamily="34" charset="0"/>
                        <a:buNone/>
                      </a:pPr>
                      <a:r>
                        <a:rPr lang="en-US" sz="1800" dirty="0" smtClean="0"/>
                        <a:t>X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400"/>
                        </a:spcBef>
                        <a:buFont typeface="Arial" pitchFamily="34" charset="0"/>
                        <a:buNone/>
                      </a:pP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400"/>
                        </a:spcBef>
                        <a:buFont typeface="Arial" pitchFamily="34" charset="0"/>
                        <a:buNone/>
                      </a:pP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400"/>
                        </a:spcBef>
                        <a:buFont typeface="Arial" pitchFamily="34" charset="0"/>
                        <a:buNone/>
                      </a:pPr>
                      <a:r>
                        <a:rPr lang="en-US" sz="1800" dirty="0" smtClean="0"/>
                        <a:t>X</a:t>
                      </a:r>
                      <a:r>
                        <a:rPr lang="en-US" sz="1800" baseline="30000" dirty="0" smtClean="0"/>
                        <a:t>+</a:t>
                      </a:r>
                      <a:endParaRPr lang="en-US" sz="1800" b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400"/>
                        </a:spcBef>
                        <a:buFont typeface="Arial" pitchFamily="34" charset="0"/>
                        <a:buNone/>
                      </a:pP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400"/>
                        </a:spcBef>
                        <a:buFont typeface="Arial" pitchFamily="34" charset="0"/>
                        <a:buNone/>
                      </a:pPr>
                      <a:r>
                        <a:rPr lang="en-US" sz="1800" dirty="0" smtClean="0"/>
                        <a:t>X</a:t>
                      </a:r>
                      <a:r>
                        <a:rPr lang="en-US" sz="1800" baseline="30000" dirty="0" smtClean="0"/>
                        <a:t>+</a:t>
                      </a:r>
                      <a:endParaRPr lang="en-US" sz="1800" b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T="45722" marB="45722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361950" y="5410200"/>
            <a:ext cx="84645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aseline="30000" dirty="0">
                <a:latin typeface="Arial" pitchFamily="34" charset="0"/>
              </a:rPr>
              <a:t>+</a:t>
            </a:r>
            <a:r>
              <a:rPr lang="en-US" altLang="en-US" sz="1600" dirty="0">
                <a:latin typeface="Arial" pitchFamily="34" charset="0"/>
              </a:rPr>
              <a:t>Optional, to consider in </a:t>
            </a:r>
            <a:r>
              <a:rPr lang="en-US" altLang="en-US" sz="1600" dirty="0" err="1">
                <a:latin typeface="Arial" pitchFamily="34" charset="0"/>
              </a:rPr>
              <a:t>cirrhotics</a:t>
            </a:r>
            <a:endParaRPr lang="en-US" altLang="en-US" sz="1600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aseline="30000" dirty="0">
                <a:latin typeface="Arial" pitchFamily="34" charset="0"/>
              </a:rPr>
              <a:t>#</a:t>
            </a:r>
            <a:r>
              <a:rPr lang="en-US" altLang="en-US" sz="1600" dirty="0">
                <a:latin typeface="Arial" pitchFamily="34" charset="0"/>
              </a:rPr>
              <a:t>For patients receiving </a:t>
            </a:r>
            <a:r>
              <a:rPr lang="en-US" altLang="en-US" sz="1600" dirty="0" smtClean="0">
                <a:latin typeface="Arial" pitchFamily="34" charset="0"/>
              </a:rPr>
              <a:t>RBV, </a:t>
            </a:r>
            <a:r>
              <a:rPr lang="en-US" altLang="en-US" sz="1600" dirty="0" err="1" smtClean="0">
                <a:latin typeface="Arial" pitchFamily="34" charset="0"/>
              </a:rPr>
              <a:t>Viekira</a:t>
            </a:r>
            <a:r>
              <a:rPr lang="en-US" altLang="en-US" sz="1600" dirty="0" smtClean="0">
                <a:latin typeface="Arial" pitchFamily="34" charset="0"/>
              </a:rPr>
              <a:t> </a:t>
            </a:r>
            <a:r>
              <a:rPr lang="en-US" altLang="en-US" sz="1600" dirty="0">
                <a:latin typeface="Arial" pitchFamily="34" charset="0"/>
              </a:rPr>
              <a:t>Pak or </a:t>
            </a:r>
            <a:r>
              <a:rPr lang="en-US" altLang="en-US" sz="1600" dirty="0" err="1" smtClean="0">
                <a:latin typeface="Arial" pitchFamily="34" charset="0"/>
              </a:rPr>
              <a:t>Techivie</a:t>
            </a:r>
            <a:endParaRPr lang="en-US" altLang="en-US" sz="1600" dirty="0">
              <a:latin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47663" y="228600"/>
            <a:ext cx="85344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altLang="en-US" sz="4000" smtClean="0"/>
              <a:t>Monitoring Patients During Treatment</a:t>
            </a:r>
            <a:endParaRPr lang="en-US" alt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59862192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" y="152400"/>
            <a:ext cx="87630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altLang="en-US" sz="4000" smtClean="0"/>
              <a:t>Birth Control During Treatment</a:t>
            </a:r>
            <a:endParaRPr lang="en-US" altLang="en-US" sz="4000" dirty="0" smtClean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1000" y="1295400"/>
            <a:ext cx="8382000" cy="4724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500"/>
              </a:spcBef>
            </a:pPr>
            <a:r>
              <a:rPr lang="en-US" altLang="en-US" sz="2400" smtClean="0"/>
              <a:t>If RBV needed:</a:t>
            </a:r>
          </a:p>
          <a:p>
            <a:pPr lvl="1">
              <a:spcBef>
                <a:spcPts val="1500"/>
              </a:spcBef>
            </a:pPr>
            <a:r>
              <a:rPr lang="en-US" altLang="en-US" sz="2000" smtClean="0"/>
              <a:t>Double methods of birth control during and for 6 months after stopping treatment, apply to both male and female HCV patients on treatment</a:t>
            </a:r>
          </a:p>
          <a:p>
            <a:pPr>
              <a:spcBef>
                <a:spcPts val="1500"/>
              </a:spcBef>
            </a:pPr>
            <a:r>
              <a:rPr lang="en-US" altLang="en-US" sz="2400" smtClean="0"/>
              <a:t>If RBV not needed, suggestion: </a:t>
            </a:r>
          </a:p>
          <a:p>
            <a:pPr lvl="1">
              <a:spcBef>
                <a:spcPts val="1500"/>
              </a:spcBef>
            </a:pPr>
            <a:r>
              <a:rPr lang="en-US" altLang="en-US" sz="2000" smtClean="0"/>
              <a:t>Male patients: no birth control required of patient or partner</a:t>
            </a:r>
          </a:p>
          <a:p>
            <a:pPr lvl="1">
              <a:spcBef>
                <a:spcPts val="1500"/>
              </a:spcBef>
            </a:pPr>
            <a:r>
              <a:rPr lang="en-US" altLang="en-US" sz="2000" smtClean="0"/>
              <a:t>Female patients of reproductive age: effective birth control during treatment and for 1 month afterwards, female patients on ethinyl estradiol containing contraceptives must stop before Viekira, can resume 2 weeks after completion of treatment, switch to alternate effective contraception during this period</a:t>
            </a:r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439587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468" y="1112518"/>
            <a:ext cx="4951064" cy="474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80257" y="304800"/>
            <a:ext cx="7583487" cy="762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/>
            <a:r>
              <a:rPr lang="en-US" altLang="en-US" sz="3200" smtClean="0">
                <a:latin typeface="Gill Sans" charset="0"/>
                <a:cs typeface="Gill Sans" charset="0"/>
              </a:rPr>
              <a:t>Prevalence of CHC cirrhosis is rising</a:t>
            </a:r>
            <a:endParaRPr lang="en-US" altLang="en-US" sz="3200" dirty="0" smtClean="0">
              <a:latin typeface="Gill Sans" charset="0"/>
              <a:cs typeface="Gill Sans" charset="0"/>
            </a:endParaRP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5813425" y="5855139"/>
            <a:ext cx="3330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200" dirty="0">
                <a:latin typeface="Arial" panose="020B0604020202020204" pitchFamily="34" charset="0"/>
              </a:rPr>
              <a:t>Davis et al, Gastroenterology 2010;138:513</a:t>
            </a:r>
          </a:p>
        </p:txBody>
      </p:sp>
    </p:spTree>
    <p:extLst>
      <p:ext uri="{BB962C8B-B14F-4D97-AF65-F5344CB8AC3E}">
        <p14:creationId xmlns:p14="http://schemas.microsoft.com/office/powerpoint/2010/main" val="3313614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 Transmission:</a:t>
            </a:r>
          </a:p>
          <a:p>
            <a:pPr lvl="1"/>
            <a:r>
              <a:rPr lang="en-US" smtClean="0"/>
              <a:t>Percutaneous exposure to blood</a:t>
            </a:r>
          </a:p>
          <a:p>
            <a:pPr lvl="1"/>
            <a:r>
              <a:rPr lang="en-US" smtClean="0"/>
              <a:t>Vertical (mother-to-infant)</a:t>
            </a:r>
          </a:p>
          <a:p>
            <a:pPr lvl="1"/>
            <a:r>
              <a:rPr lang="en-US" smtClean="0"/>
              <a:t>Sexual</a:t>
            </a:r>
          </a:p>
          <a:p>
            <a:r>
              <a:rPr lang="en-US" smtClean="0"/>
              <a:t>Risk factors for CHC:</a:t>
            </a:r>
          </a:p>
          <a:p>
            <a:pPr lvl="1"/>
            <a:r>
              <a:rPr lang="en-US" smtClean="0"/>
              <a:t>History of illicit drug use other than marijuana </a:t>
            </a:r>
          </a:p>
          <a:p>
            <a:pPr lvl="1"/>
            <a:r>
              <a:rPr lang="en-US" smtClean="0"/>
              <a:t>Male gender</a:t>
            </a:r>
          </a:p>
          <a:p>
            <a:pPr lvl="1"/>
            <a:r>
              <a:rPr lang="en-US" smtClean="0"/>
              <a:t>Black race</a:t>
            </a:r>
          </a:p>
          <a:p>
            <a:pPr lvl="1"/>
            <a:r>
              <a:rPr lang="en-US" smtClean="0"/>
              <a:t>Low family income</a:t>
            </a:r>
          </a:p>
          <a:p>
            <a:pPr lvl="1"/>
            <a:r>
              <a:rPr lang="en-US" smtClean="0"/>
              <a:t>High-school education or less</a:t>
            </a:r>
          </a:p>
          <a:p>
            <a:pPr lvl="1"/>
            <a:r>
              <a:rPr lang="en-US" smtClean="0"/>
              <a:t>10 lifetime sexual partners</a:t>
            </a:r>
          </a:p>
          <a:p>
            <a:pPr lvl="1"/>
            <a:r>
              <a:rPr lang="en-US" smtClean="0"/>
              <a:t>Incarceration (30% are HCV Ab +)</a:t>
            </a:r>
          </a:p>
          <a:p>
            <a:pPr marL="0" indent="0">
              <a:buFont typeface="Arial" charset="0"/>
              <a:buNone/>
            </a:pP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mtClean="0"/>
              <a:t>CHC Epidemiology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050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Risk-based screening for those who have:</a:t>
            </a:r>
          </a:p>
          <a:p>
            <a:pPr lvl="1"/>
            <a:r>
              <a:rPr lang="en-US" smtClean="0"/>
              <a:t>Ever injected illegal drugs</a:t>
            </a:r>
          </a:p>
          <a:p>
            <a:pPr lvl="1"/>
            <a:r>
              <a:rPr lang="en-US" smtClean="0"/>
              <a:t>Received clotting factors made before 1987</a:t>
            </a:r>
          </a:p>
          <a:p>
            <a:pPr lvl="1"/>
            <a:r>
              <a:rPr lang="en-US" smtClean="0"/>
              <a:t>Received blood/organs before July 1992</a:t>
            </a:r>
          </a:p>
          <a:p>
            <a:pPr lvl="1"/>
            <a:r>
              <a:rPr lang="en-US" smtClean="0"/>
              <a:t>Were ever on chronic hemodialysis</a:t>
            </a:r>
          </a:p>
          <a:p>
            <a:pPr lvl="1"/>
            <a:r>
              <a:rPr lang="en-US" smtClean="0"/>
              <a:t>Have evidence of liver disease (elevated alanine aminotransferase [ALT] level)</a:t>
            </a:r>
          </a:p>
          <a:p>
            <a:pPr lvl="1"/>
            <a:r>
              <a:rPr lang="en-US" smtClean="0"/>
              <a:t>Are infected with HIV</a:t>
            </a:r>
          </a:p>
          <a:p>
            <a:pPr lvl="1"/>
            <a:r>
              <a:rPr lang="en-US" smtClean="0"/>
              <a:t>Are healthcare and public safety workers after needle stick/mucosal exposure to HCV-positive blood</a:t>
            </a:r>
          </a:p>
          <a:p>
            <a:pPr lvl="1"/>
            <a:r>
              <a:rPr lang="en-US" smtClean="0"/>
              <a:t>Children born to HCV-positive women</a:t>
            </a:r>
          </a:p>
          <a:p>
            <a:pPr lvl="1"/>
            <a:endParaRPr lang="en-US" smtClean="0"/>
          </a:p>
          <a:p>
            <a:pPr lvl="1"/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mtClean="0"/>
              <a:t>1998 CDC Screening Guidelines: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703628"/>
      </p:ext>
    </p:extLst>
  </p:cSld>
  <p:clrMapOvr>
    <a:masterClrMapping/>
  </p:clrMapOvr>
</p:sld>
</file>

<file path=ppt/theme/theme1.xml><?xml version="1.0" encoding="utf-8"?>
<a:theme xmlns:a="http://schemas.openxmlformats.org/drawingml/2006/main" name="Generic Template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DLH Plain</Template>
  <TotalTime>621</TotalTime>
  <Words>3673</Words>
  <Application>Microsoft Office PowerPoint</Application>
  <PresentationFormat>On-screen Show (4:3)</PresentationFormat>
  <Paragraphs>592</Paragraphs>
  <Slides>61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61</vt:i4>
      </vt:variant>
    </vt:vector>
  </HeadingPairs>
  <TitlesOfParts>
    <vt:vector size="71" baseType="lpstr">
      <vt:lpstr>MS PGothic</vt:lpstr>
      <vt:lpstr>MS PGothic</vt:lpstr>
      <vt:lpstr>Arial</vt:lpstr>
      <vt:lpstr>Calibri</vt:lpstr>
      <vt:lpstr>Gill Sans</vt:lpstr>
      <vt:lpstr>Helvetica</vt:lpstr>
      <vt:lpstr>Times</vt:lpstr>
      <vt:lpstr>Wingdings</vt:lpstr>
      <vt:lpstr>Generic Template 1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Michigan Health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Glass, Lisa</dc:creator>
  <cp:lastModifiedBy>Glass, Lisa</cp:lastModifiedBy>
  <cp:revision>48</cp:revision>
  <cp:lastPrinted>2013-04-23T18:06:38Z</cp:lastPrinted>
  <dcterms:created xsi:type="dcterms:W3CDTF">2016-09-15T14:23:23Z</dcterms:created>
  <dcterms:modified xsi:type="dcterms:W3CDTF">2016-09-19T02:56:35Z</dcterms:modified>
</cp:coreProperties>
</file>