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672" autoAdjust="0"/>
  </p:normalViewPr>
  <p:slideViewPr>
    <p:cSldViewPr>
      <p:cViewPr varScale="1">
        <p:scale>
          <a:sx n="63" d="100"/>
          <a:sy n="63" d="100"/>
        </p:scale>
        <p:origin x="137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CD46F-2EB6-430A-B6F1-3D4C8C0D4263}" type="datetimeFigureOut">
              <a:rPr lang="en-US" smtClean="0"/>
              <a:t>10/18/2016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2FB43-1C2D-43FA-87F9-2E3E09D618CB}" type="slidenum">
              <a:rPr lang="en-US" smtClean="0"/>
              <a:t>‹#›</a:t>
            </a:fld>
            <a:endParaRPr lang="en-US"/>
          </a:p>
        </p:txBody>
      </p:sp>
    </p:spTree>
    <p:extLst>
      <p:ext uri="{BB962C8B-B14F-4D97-AF65-F5344CB8AC3E}">
        <p14:creationId xmlns:p14="http://schemas.microsoft.com/office/powerpoint/2010/main" val="392312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4</a:t>
            </a:fld>
            <a:endParaRPr lang="en-US"/>
          </a:p>
        </p:txBody>
      </p:sp>
    </p:spTree>
    <p:extLst>
      <p:ext uri="{BB962C8B-B14F-4D97-AF65-F5344CB8AC3E}">
        <p14:creationId xmlns:p14="http://schemas.microsoft.com/office/powerpoint/2010/main" val="152886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15</a:t>
            </a:fld>
            <a:endParaRPr lang="en-US"/>
          </a:p>
        </p:txBody>
      </p:sp>
    </p:spTree>
    <p:extLst>
      <p:ext uri="{BB962C8B-B14F-4D97-AF65-F5344CB8AC3E}">
        <p14:creationId xmlns:p14="http://schemas.microsoft.com/office/powerpoint/2010/main" val="304199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16</a:t>
            </a:fld>
            <a:endParaRPr lang="en-US"/>
          </a:p>
        </p:txBody>
      </p:sp>
    </p:spTree>
    <p:extLst>
      <p:ext uri="{BB962C8B-B14F-4D97-AF65-F5344CB8AC3E}">
        <p14:creationId xmlns:p14="http://schemas.microsoft.com/office/powerpoint/2010/main" val="204904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2FB43-1C2D-43FA-87F9-2E3E09D618CB}" type="slidenum">
              <a:rPr lang="en-US" smtClean="0"/>
              <a:t>19</a:t>
            </a:fld>
            <a:endParaRPr lang="en-US"/>
          </a:p>
        </p:txBody>
      </p:sp>
    </p:spTree>
    <p:extLst>
      <p:ext uri="{BB962C8B-B14F-4D97-AF65-F5344CB8AC3E}">
        <p14:creationId xmlns:p14="http://schemas.microsoft.com/office/powerpoint/2010/main" val="865435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20</a:t>
            </a:fld>
            <a:endParaRPr lang="en-US"/>
          </a:p>
        </p:txBody>
      </p:sp>
    </p:spTree>
    <p:extLst>
      <p:ext uri="{BB962C8B-B14F-4D97-AF65-F5344CB8AC3E}">
        <p14:creationId xmlns:p14="http://schemas.microsoft.com/office/powerpoint/2010/main" val="331539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21</a:t>
            </a:fld>
            <a:endParaRPr lang="en-US"/>
          </a:p>
        </p:txBody>
      </p:sp>
    </p:spTree>
    <p:extLst>
      <p:ext uri="{BB962C8B-B14F-4D97-AF65-F5344CB8AC3E}">
        <p14:creationId xmlns:p14="http://schemas.microsoft.com/office/powerpoint/2010/main" val="2964609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22</a:t>
            </a:fld>
            <a:endParaRPr lang="en-US"/>
          </a:p>
        </p:txBody>
      </p:sp>
    </p:spTree>
    <p:extLst>
      <p:ext uri="{BB962C8B-B14F-4D97-AF65-F5344CB8AC3E}">
        <p14:creationId xmlns:p14="http://schemas.microsoft.com/office/powerpoint/2010/main" val="2704871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27</a:t>
            </a:fld>
            <a:endParaRPr lang="en-US"/>
          </a:p>
        </p:txBody>
      </p:sp>
    </p:spTree>
    <p:extLst>
      <p:ext uri="{BB962C8B-B14F-4D97-AF65-F5344CB8AC3E}">
        <p14:creationId xmlns:p14="http://schemas.microsoft.com/office/powerpoint/2010/main" val="3951608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29</a:t>
            </a:fld>
            <a:endParaRPr lang="en-US"/>
          </a:p>
        </p:txBody>
      </p:sp>
    </p:spTree>
    <p:extLst>
      <p:ext uri="{BB962C8B-B14F-4D97-AF65-F5344CB8AC3E}">
        <p14:creationId xmlns:p14="http://schemas.microsoft.com/office/powerpoint/2010/main" val="306670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874BF-1AD9-4FE1-A15E-B2375EB38B05}" type="slidenum">
              <a:rPr lang="en-US" smtClean="0"/>
              <a:t>30</a:t>
            </a:fld>
            <a:endParaRPr lang="en-US"/>
          </a:p>
        </p:txBody>
      </p:sp>
    </p:spTree>
    <p:extLst>
      <p:ext uri="{BB962C8B-B14F-4D97-AF65-F5344CB8AC3E}">
        <p14:creationId xmlns:p14="http://schemas.microsoft.com/office/powerpoint/2010/main" val="482655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874BF-1AD9-4FE1-A15E-B2375EB38B05}" type="slidenum">
              <a:rPr lang="en-US" smtClean="0"/>
              <a:t>31</a:t>
            </a:fld>
            <a:endParaRPr lang="en-US"/>
          </a:p>
        </p:txBody>
      </p:sp>
    </p:spTree>
    <p:extLst>
      <p:ext uri="{BB962C8B-B14F-4D97-AF65-F5344CB8AC3E}">
        <p14:creationId xmlns:p14="http://schemas.microsoft.com/office/powerpoint/2010/main" val="96469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6</a:t>
            </a:fld>
            <a:endParaRPr lang="en-US"/>
          </a:p>
        </p:txBody>
      </p:sp>
    </p:spTree>
    <p:extLst>
      <p:ext uri="{BB962C8B-B14F-4D97-AF65-F5344CB8AC3E}">
        <p14:creationId xmlns:p14="http://schemas.microsoft.com/office/powerpoint/2010/main" val="4242904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CFD6EAE-C2EA-4BFC-BB38-4B3CADF38236}" type="slidenum">
              <a:rPr lang="en-US" smtClean="0"/>
              <a:t>34</a:t>
            </a:fld>
            <a:endParaRPr lang="en-US"/>
          </a:p>
        </p:txBody>
      </p:sp>
    </p:spTree>
    <p:extLst>
      <p:ext uri="{BB962C8B-B14F-4D97-AF65-F5344CB8AC3E}">
        <p14:creationId xmlns:p14="http://schemas.microsoft.com/office/powerpoint/2010/main" val="189925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35</a:t>
            </a:fld>
            <a:endParaRPr lang="en-US"/>
          </a:p>
        </p:txBody>
      </p:sp>
    </p:spTree>
    <p:extLst>
      <p:ext uri="{BB962C8B-B14F-4D97-AF65-F5344CB8AC3E}">
        <p14:creationId xmlns:p14="http://schemas.microsoft.com/office/powerpoint/2010/main" val="729835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37</a:t>
            </a:fld>
            <a:endParaRPr lang="en-US"/>
          </a:p>
        </p:txBody>
      </p:sp>
    </p:spTree>
    <p:extLst>
      <p:ext uri="{BB962C8B-B14F-4D97-AF65-F5344CB8AC3E}">
        <p14:creationId xmlns:p14="http://schemas.microsoft.com/office/powerpoint/2010/main" val="3234107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39</a:t>
            </a:fld>
            <a:endParaRPr lang="en-US"/>
          </a:p>
        </p:txBody>
      </p:sp>
    </p:spTree>
    <p:extLst>
      <p:ext uri="{BB962C8B-B14F-4D97-AF65-F5344CB8AC3E}">
        <p14:creationId xmlns:p14="http://schemas.microsoft.com/office/powerpoint/2010/main" val="2676590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41</a:t>
            </a:fld>
            <a:endParaRPr lang="en-US"/>
          </a:p>
        </p:txBody>
      </p:sp>
    </p:spTree>
    <p:extLst>
      <p:ext uri="{BB962C8B-B14F-4D97-AF65-F5344CB8AC3E}">
        <p14:creationId xmlns:p14="http://schemas.microsoft.com/office/powerpoint/2010/main" val="3650532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42</a:t>
            </a:fld>
            <a:endParaRPr lang="en-US"/>
          </a:p>
        </p:txBody>
      </p:sp>
    </p:spTree>
    <p:extLst>
      <p:ext uri="{BB962C8B-B14F-4D97-AF65-F5344CB8AC3E}">
        <p14:creationId xmlns:p14="http://schemas.microsoft.com/office/powerpoint/2010/main" val="4132442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Both"/>
            </a:pPr>
            <a:r>
              <a:rPr lang="en-US" dirty="0" smtClean="0"/>
              <a:t>In the classic pattern, symptoms affect at least two of digits 1, 2, or 3. It permits symptoms in the fourth and fifth digits, wrist pain, and radiation of pain proximal to the wrist, but it does not allow symptoms on the palm or dorsum of the hand. </a:t>
            </a:r>
          </a:p>
          <a:p>
            <a:pPr marL="0" indent="0">
              <a:buNone/>
            </a:pPr>
            <a:endParaRPr lang="en-US" dirty="0" smtClean="0"/>
          </a:p>
          <a:p>
            <a:pPr marL="0" indent="0">
              <a:buNone/>
            </a:pPr>
            <a:r>
              <a:rPr lang="en-US" dirty="0" smtClean="0"/>
              <a:t>(B) The probable pattern has the same symptom pattern as the classic pattern, except palmar symptoms are allowed unless confined solely to the ulnar aspect. In the possible pattern (not shown), symptoms involve only one of digits 1, 2, or 3.</a:t>
            </a:r>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43</a:t>
            </a:fld>
            <a:endParaRPr lang="en-US"/>
          </a:p>
        </p:txBody>
      </p:sp>
    </p:spTree>
    <p:extLst>
      <p:ext uri="{BB962C8B-B14F-4D97-AF65-F5344CB8AC3E}">
        <p14:creationId xmlns:p14="http://schemas.microsoft.com/office/powerpoint/2010/main" val="1019086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44</a:t>
            </a:fld>
            <a:endParaRPr lang="en-US"/>
          </a:p>
        </p:txBody>
      </p:sp>
    </p:spTree>
    <p:extLst>
      <p:ext uri="{BB962C8B-B14F-4D97-AF65-F5344CB8AC3E}">
        <p14:creationId xmlns:p14="http://schemas.microsoft.com/office/powerpoint/2010/main" val="4244008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45</a:t>
            </a:fld>
            <a:endParaRPr lang="en-US"/>
          </a:p>
        </p:txBody>
      </p:sp>
    </p:spTree>
    <p:extLst>
      <p:ext uri="{BB962C8B-B14F-4D97-AF65-F5344CB8AC3E}">
        <p14:creationId xmlns:p14="http://schemas.microsoft.com/office/powerpoint/2010/main" val="2477164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46</a:t>
            </a:fld>
            <a:endParaRPr lang="en-US"/>
          </a:p>
        </p:txBody>
      </p:sp>
    </p:spTree>
    <p:extLst>
      <p:ext uri="{BB962C8B-B14F-4D97-AF65-F5344CB8AC3E}">
        <p14:creationId xmlns:p14="http://schemas.microsoft.com/office/powerpoint/2010/main" val="378210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7</a:t>
            </a:fld>
            <a:endParaRPr lang="en-US"/>
          </a:p>
        </p:txBody>
      </p:sp>
    </p:spTree>
    <p:extLst>
      <p:ext uri="{BB962C8B-B14F-4D97-AF65-F5344CB8AC3E}">
        <p14:creationId xmlns:p14="http://schemas.microsoft.com/office/powerpoint/2010/main" val="3768195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47</a:t>
            </a:fld>
            <a:endParaRPr lang="en-US"/>
          </a:p>
        </p:txBody>
      </p:sp>
    </p:spTree>
    <p:extLst>
      <p:ext uri="{BB962C8B-B14F-4D97-AF65-F5344CB8AC3E}">
        <p14:creationId xmlns:p14="http://schemas.microsoft.com/office/powerpoint/2010/main" val="840686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50</a:t>
            </a:fld>
            <a:endParaRPr lang="en-US"/>
          </a:p>
        </p:txBody>
      </p:sp>
    </p:spTree>
    <p:extLst>
      <p:ext uri="{BB962C8B-B14F-4D97-AF65-F5344CB8AC3E}">
        <p14:creationId xmlns:p14="http://schemas.microsoft.com/office/powerpoint/2010/main" val="3880438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53</a:t>
            </a:fld>
            <a:endParaRPr lang="en-US"/>
          </a:p>
        </p:txBody>
      </p:sp>
    </p:spTree>
    <p:extLst>
      <p:ext uri="{BB962C8B-B14F-4D97-AF65-F5344CB8AC3E}">
        <p14:creationId xmlns:p14="http://schemas.microsoft.com/office/powerpoint/2010/main" val="3946077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FD6EAE-C2EA-4BFC-BB38-4B3CADF38236}" type="slidenum">
              <a:rPr lang="en-US" smtClean="0"/>
              <a:t>54</a:t>
            </a:fld>
            <a:endParaRPr lang="en-US"/>
          </a:p>
        </p:txBody>
      </p:sp>
    </p:spTree>
    <p:extLst>
      <p:ext uri="{BB962C8B-B14F-4D97-AF65-F5344CB8AC3E}">
        <p14:creationId xmlns:p14="http://schemas.microsoft.com/office/powerpoint/2010/main" val="2070490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55</a:t>
            </a:fld>
            <a:endParaRPr lang="en-US"/>
          </a:p>
        </p:txBody>
      </p:sp>
    </p:spTree>
    <p:extLst>
      <p:ext uri="{BB962C8B-B14F-4D97-AF65-F5344CB8AC3E}">
        <p14:creationId xmlns:p14="http://schemas.microsoft.com/office/powerpoint/2010/main" val="2719371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56</a:t>
            </a:fld>
            <a:endParaRPr lang="en-US"/>
          </a:p>
        </p:txBody>
      </p:sp>
    </p:spTree>
    <p:extLst>
      <p:ext uri="{BB962C8B-B14F-4D97-AF65-F5344CB8AC3E}">
        <p14:creationId xmlns:p14="http://schemas.microsoft.com/office/powerpoint/2010/main" val="678056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57</a:t>
            </a:fld>
            <a:endParaRPr lang="en-US"/>
          </a:p>
        </p:txBody>
      </p:sp>
    </p:spTree>
    <p:extLst>
      <p:ext uri="{BB962C8B-B14F-4D97-AF65-F5344CB8AC3E}">
        <p14:creationId xmlns:p14="http://schemas.microsoft.com/office/powerpoint/2010/main" val="3022449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58</a:t>
            </a:fld>
            <a:endParaRPr lang="en-US"/>
          </a:p>
        </p:txBody>
      </p:sp>
    </p:spTree>
    <p:extLst>
      <p:ext uri="{BB962C8B-B14F-4D97-AF65-F5344CB8AC3E}">
        <p14:creationId xmlns:p14="http://schemas.microsoft.com/office/powerpoint/2010/main" val="2242395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60</a:t>
            </a:fld>
            <a:endParaRPr lang="en-US"/>
          </a:p>
        </p:txBody>
      </p:sp>
    </p:spTree>
    <p:extLst>
      <p:ext uri="{BB962C8B-B14F-4D97-AF65-F5344CB8AC3E}">
        <p14:creationId xmlns:p14="http://schemas.microsoft.com/office/powerpoint/2010/main" val="244965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FD6EAE-C2EA-4BFC-BB38-4B3CADF38236}" type="slidenum">
              <a:rPr lang="en-US" smtClean="0"/>
              <a:t>8</a:t>
            </a:fld>
            <a:endParaRPr lang="en-US"/>
          </a:p>
        </p:txBody>
      </p:sp>
    </p:spTree>
    <p:extLst>
      <p:ext uri="{BB962C8B-B14F-4D97-AF65-F5344CB8AC3E}">
        <p14:creationId xmlns:p14="http://schemas.microsoft.com/office/powerpoint/2010/main" val="428747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9</a:t>
            </a:fld>
            <a:endParaRPr lang="en-US"/>
          </a:p>
        </p:txBody>
      </p:sp>
    </p:spTree>
    <p:extLst>
      <p:ext uri="{BB962C8B-B14F-4D97-AF65-F5344CB8AC3E}">
        <p14:creationId xmlns:p14="http://schemas.microsoft.com/office/powerpoint/2010/main" val="10625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10</a:t>
            </a:fld>
            <a:endParaRPr lang="en-US"/>
          </a:p>
        </p:txBody>
      </p:sp>
    </p:spTree>
    <p:extLst>
      <p:ext uri="{BB962C8B-B14F-4D97-AF65-F5344CB8AC3E}">
        <p14:creationId xmlns:p14="http://schemas.microsoft.com/office/powerpoint/2010/main" val="242222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2FB43-1C2D-43FA-87F9-2E3E09D618CB}" type="slidenum">
              <a:rPr lang="en-US" smtClean="0"/>
              <a:t>11</a:t>
            </a:fld>
            <a:endParaRPr lang="en-US"/>
          </a:p>
        </p:txBody>
      </p:sp>
    </p:spTree>
    <p:extLst>
      <p:ext uri="{BB962C8B-B14F-4D97-AF65-F5344CB8AC3E}">
        <p14:creationId xmlns:p14="http://schemas.microsoft.com/office/powerpoint/2010/main" val="1406159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CFD6EAE-C2EA-4BFC-BB38-4B3CADF38236}" type="slidenum">
              <a:rPr lang="en-US" smtClean="0"/>
              <a:t>13</a:t>
            </a:fld>
            <a:endParaRPr lang="en-US"/>
          </a:p>
        </p:txBody>
      </p:sp>
    </p:spTree>
    <p:extLst>
      <p:ext uri="{BB962C8B-B14F-4D97-AF65-F5344CB8AC3E}">
        <p14:creationId xmlns:p14="http://schemas.microsoft.com/office/powerpoint/2010/main" val="237505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FD6EAE-C2EA-4BFC-BB38-4B3CADF38236}" type="slidenum">
              <a:rPr lang="en-US" smtClean="0"/>
              <a:t>14</a:t>
            </a:fld>
            <a:endParaRPr lang="en-US"/>
          </a:p>
        </p:txBody>
      </p:sp>
    </p:spTree>
    <p:extLst>
      <p:ext uri="{BB962C8B-B14F-4D97-AF65-F5344CB8AC3E}">
        <p14:creationId xmlns:p14="http://schemas.microsoft.com/office/powerpoint/2010/main" val="2111783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448A6DF-0957-488C-9303-47A120AB6C93}" type="datetimeFigureOut">
              <a:rPr lang="en-US" smtClean="0"/>
              <a:t>10/18/2016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14844D3-54B7-4DB9-A846-6500755960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8A6DF-0957-488C-9303-47A120AB6C93}"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844D3-54B7-4DB9-A846-6500755960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8A6DF-0957-488C-9303-47A120AB6C93}"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844D3-54B7-4DB9-A846-6500755960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8A6DF-0957-488C-9303-47A120AB6C93}"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844D3-54B7-4DB9-A846-6500755960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8A6DF-0957-488C-9303-47A120AB6C93}"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844D3-54B7-4DB9-A846-6500755960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448A6DF-0957-488C-9303-47A120AB6C93}"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844D3-54B7-4DB9-A846-6500755960EE}"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448A6DF-0957-488C-9303-47A120AB6C93}"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844D3-54B7-4DB9-A846-6500755960EE}"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48A6DF-0957-488C-9303-47A120AB6C93}"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844D3-54B7-4DB9-A846-6500755960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8A6DF-0957-488C-9303-47A120AB6C93}"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844D3-54B7-4DB9-A846-6500755960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448A6DF-0957-488C-9303-47A120AB6C93}" type="datetimeFigureOut">
              <a:rPr lang="en-US" smtClean="0"/>
              <a:t>10/18/2016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114844D3-54B7-4DB9-A846-6500755960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448A6DF-0957-488C-9303-47A120AB6C93}" type="datetimeFigureOut">
              <a:rPr lang="en-US" smtClean="0"/>
              <a:t>10/18/2016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114844D3-54B7-4DB9-A846-6500755960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448A6DF-0957-488C-9303-47A120AB6C93}" type="datetimeFigureOut">
              <a:rPr lang="en-US" smtClean="0"/>
              <a:t>10/18/2016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14844D3-54B7-4DB9-A846-6500755960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Evaluation of Elbow, Hand, and Wrist Injuries</a:t>
            </a:r>
            <a:endParaRPr lang="en-US" dirty="0"/>
          </a:p>
        </p:txBody>
      </p:sp>
      <p:sp>
        <p:nvSpPr>
          <p:cNvPr id="3" name="Subtitle 2"/>
          <p:cNvSpPr>
            <a:spLocks noGrp="1"/>
          </p:cNvSpPr>
          <p:nvPr>
            <p:ph type="subTitle" idx="1"/>
          </p:nvPr>
        </p:nvSpPr>
        <p:spPr>
          <a:xfrm>
            <a:off x="1752600" y="4648200"/>
            <a:ext cx="5712179" cy="1063978"/>
          </a:xfrm>
        </p:spPr>
        <p:txBody>
          <a:bodyPr/>
          <a:lstStyle/>
          <a:p>
            <a:r>
              <a:rPr lang="en-US" dirty="0" smtClean="0"/>
              <a:t>Zoë J. Foster, MD</a:t>
            </a:r>
          </a:p>
          <a:p>
            <a:r>
              <a:rPr lang="en-US" dirty="0" smtClean="0"/>
              <a:t>October 19, 2016</a:t>
            </a:r>
            <a:endParaRPr lang="en-US" dirty="0"/>
          </a:p>
        </p:txBody>
      </p:sp>
    </p:spTree>
    <p:extLst>
      <p:ext uri="{BB962C8B-B14F-4D97-AF65-F5344CB8AC3E}">
        <p14:creationId xmlns:p14="http://schemas.microsoft.com/office/powerpoint/2010/main" val="822401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 Test</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1800" y="1828800"/>
            <a:ext cx="355677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5943600"/>
            <a:ext cx="7239000" cy="230832"/>
          </a:xfrm>
          <a:prstGeom prst="rect">
            <a:avLst/>
          </a:prstGeom>
        </p:spPr>
        <p:txBody>
          <a:bodyPr wrap="square">
            <a:spAutoFit/>
          </a:bodyPr>
          <a:lstStyle/>
          <a:p>
            <a:r>
              <a:rPr lang="en-US" sz="900" dirty="0"/>
              <a:t>From: Kane SF, Lynch JH, Taylor JC. Evaluation of Elbow Pain in Adults. American Family Physician. 2014; 89(8): 649-657.</a:t>
            </a:r>
          </a:p>
        </p:txBody>
      </p:sp>
      <p:sp>
        <p:nvSpPr>
          <p:cNvPr id="5" name="TextBox 4"/>
          <p:cNvSpPr txBox="1"/>
          <p:nvPr/>
        </p:nvSpPr>
        <p:spPr>
          <a:xfrm>
            <a:off x="1295400" y="4955416"/>
            <a:ext cx="6781800" cy="923330"/>
          </a:xfrm>
          <a:prstGeom prst="rect">
            <a:avLst/>
          </a:prstGeom>
          <a:noFill/>
        </p:spPr>
        <p:txBody>
          <a:bodyPr wrap="square" rtlCol="0">
            <a:spAutoFit/>
          </a:bodyPr>
          <a:lstStyle/>
          <a:p>
            <a:r>
              <a:rPr lang="en-US" dirty="0" smtClean="0"/>
              <a:t>Used to assess continuity of the biceps tendon.  The examiner’s finger is used to hook under the distal biceps tendon.  The tendon is ruptured if the examiner’s finger does not meet resistance.</a:t>
            </a:r>
            <a:endParaRPr lang="en-US" dirty="0"/>
          </a:p>
        </p:txBody>
      </p:sp>
    </p:spTree>
    <p:extLst>
      <p:ext uri="{BB962C8B-B14F-4D97-AF65-F5344CB8AC3E}">
        <p14:creationId xmlns:p14="http://schemas.microsoft.com/office/powerpoint/2010/main" val="276286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r>
              <a:rPr lang="en-US" dirty="0" smtClean="0"/>
              <a:t>Left handed data entry clerk with several months of lateral elbow pain.</a:t>
            </a:r>
          </a:p>
          <a:p>
            <a:pPr lvl="1"/>
            <a:r>
              <a:rPr lang="en-US" dirty="0" smtClean="0"/>
              <a:t>Insidious onset.  No trauma.</a:t>
            </a:r>
          </a:p>
          <a:p>
            <a:pPr lvl="1"/>
            <a:r>
              <a:rPr lang="en-US" dirty="0" smtClean="0"/>
              <a:t>Worse with mouse work and use of her number pad.</a:t>
            </a:r>
          </a:p>
          <a:p>
            <a:pPr lvl="1"/>
            <a:r>
              <a:rPr lang="en-US" dirty="0" smtClean="0"/>
              <a:t>Somewhat better with changes to her work station ergonomics and with trying to use her mouse right handed.</a:t>
            </a:r>
            <a:endParaRPr lang="en-US" dirty="0"/>
          </a:p>
        </p:txBody>
      </p:sp>
    </p:spTree>
    <p:extLst>
      <p:ext uri="{BB962C8B-B14F-4D97-AF65-F5344CB8AC3E}">
        <p14:creationId xmlns:p14="http://schemas.microsoft.com/office/powerpoint/2010/main" val="1851489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19126741"/>
              </p:ext>
            </p:extLst>
          </p:nvPr>
        </p:nvGraphicFramePr>
        <p:xfrm>
          <a:off x="1524000" y="1143000"/>
          <a:ext cx="6196013" cy="4297680"/>
        </p:xfrm>
        <a:graphic>
          <a:graphicData uri="http://schemas.openxmlformats.org/drawingml/2006/table">
            <a:tbl>
              <a:tblPr firstRow="1" bandRow="1">
                <a:tableStyleId>{00A15C55-8517-42AA-B614-E9B94910E393}</a:tableStyleId>
              </a:tblPr>
              <a:tblGrid>
                <a:gridCol w="6196013">
                  <a:extLst>
                    <a:ext uri="{9D8B030D-6E8A-4147-A177-3AD203B41FA5}">
                      <a16:colId xmlns:a16="http://schemas.microsoft.com/office/drawing/2014/main" val="20000"/>
                    </a:ext>
                  </a:extLst>
                </a:gridCol>
              </a:tblGrid>
              <a:tr h="370840">
                <a:tc>
                  <a:txBody>
                    <a:bodyPr/>
                    <a:lstStyle/>
                    <a:p>
                      <a:pPr algn="ctr"/>
                      <a:r>
                        <a:rPr lang="en-US" sz="2400" dirty="0" smtClean="0"/>
                        <a:t>Differential</a:t>
                      </a:r>
                      <a:r>
                        <a:rPr lang="en-US" sz="2400" baseline="0" dirty="0" smtClean="0"/>
                        <a:t> diagnosis of </a:t>
                      </a:r>
                    </a:p>
                    <a:p>
                      <a:pPr algn="ctr"/>
                      <a:r>
                        <a:rPr lang="en-US" sz="2400" baseline="0" dirty="0" smtClean="0"/>
                        <a:t>LATERAL elbow pain</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smtClean="0"/>
                        <a:t>Lateral</a:t>
                      </a:r>
                      <a:r>
                        <a:rPr lang="en-US" sz="2400" baseline="0" dirty="0" smtClean="0"/>
                        <a:t> </a:t>
                      </a:r>
                      <a:r>
                        <a:rPr lang="en-US" sz="2400" baseline="0" dirty="0" err="1" smtClean="0"/>
                        <a:t>epicondylitis</a:t>
                      </a:r>
                      <a:r>
                        <a:rPr lang="en-US" sz="2400" baseline="0" dirty="0" smtClean="0"/>
                        <a:t> (tennis elbow)</a:t>
                      </a:r>
                    </a:p>
                  </a:txBody>
                  <a:tcPr/>
                </a:tc>
                <a:extLst>
                  <a:ext uri="{0D108BD9-81ED-4DB2-BD59-A6C34878D82A}">
                    <a16:rowId xmlns:a16="http://schemas.microsoft.com/office/drawing/2014/main" val="10001"/>
                  </a:ext>
                </a:extLst>
              </a:tr>
              <a:tr h="370840">
                <a:tc>
                  <a:txBody>
                    <a:bodyPr/>
                    <a:lstStyle/>
                    <a:p>
                      <a:pPr algn="ctr"/>
                      <a:r>
                        <a:rPr lang="en-US" sz="2400" dirty="0" err="1" smtClean="0"/>
                        <a:t>Osteochondral</a:t>
                      </a:r>
                      <a:r>
                        <a:rPr lang="en-US" sz="2400" dirty="0" smtClean="0"/>
                        <a:t> defect</a:t>
                      </a:r>
                      <a:endParaRPr lang="en-US" sz="2400" dirty="0"/>
                    </a:p>
                  </a:txBody>
                  <a:tcPr/>
                </a:tc>
                <a:extLst>
                  <a:ext uri="{0D108BD9-81ED-4DB2-BD59-A6C34878D82A}">
                    <a16:rowId xmlns:a16="http://schemas.microsoft.com/office/drawing/2014/main" val="10002"/>
                  </a:ext>
                </a:extLst>
              </a:tr>
              <a:tr h="370840">
                <a:tc>
                  <a:txBody>
                    <a:bodyPr/>
                    <a:lstStyle/>
                    <a:p>
                      <a:pPr algn="ctr"/>
                      <a:r>
                        <a:rPr lang="en-US" sz="2400" dirty="0" err="1" smtClean="0"/>
                        <a:t>Plica</a:t>
                      </a:r>
                      <a:endParaRPr lang="en-US" sz="2400" dirty="0"/>
                    </a:p>
                  </a:txBody>
                  <a:tcPr/>
                </a:tc>
                <a:extLst>
                  <a:ext uri="{0D108BD9-81ED-4DB2-BD59-A6C34878D82A}">
                    <a16:rowId xmlns:a16="http://schemas.microsoft.com/office/drawing/2014/main" val="10003"/>
                  </a:ext>
                </a:extLst>
              </a:tr>
              <a:tr h="370840">
                <a:tc>
                  <a:txBody>
                    <a:bodyPr/>
                    <a:lstStyle/>
                    <a:p>
                      <a:pPr algn="ctr"/>
                      <a:r>
                        <a:rPr lang="en-US" sz="2400" dirty="0" err="1" smtClean="0"/>
                        <a:t>Posterolateral</a:t>
                      </a:r>
                      <a:r>
                        <a:rPr lang="en-US" sz="2400" dirty="0" smtClean="0"/>
                        <a:t> rotatory</a:t>
                      </a:r>
                      <a:r>
                        <a:rPr lang="en-US" sz="2400" baseline="0" dirty="0" smtClean="0"/>
                        <a:t> instability</a:t>
                      </a:r>
                      <a:endParaRPr lang="en-US" sz="2400" dirty="0"/>
                    </a:p>
                  </a:txBody>
                  <a:tcPr/>
                </a:tc>
                <a:extLst>
                  <a:ext uri="{0D108BD9-81ED-4DB2-BD59-A6C34878D82A}">
                    <a16:rowId xmlns:a16="http://schemas.microsoft.com/office/drawing/2014/main" val="10004"/>
                  </a:ext>
                </a:extLst>
              </a:tr>
              <a:tr h="370840">
                <a:tc>
                  <a:txBody>
                    <a:bodyPr/>
                    <a:lstStyle/>
                    <a:p>
                      <a:pPr algn="ctr"/>
                      <a:r>
                        <a:rPr lang="en-US" sz="2400" dirty="0" smtClean="0"/>
                        <a:t>Radial tunnel/posterior</a:t>
                      </a:r>
                      <a:r>
                        <a:rPr lang="en-US" sz="2400" baseline="0" dirty="0" smtClean="0"/>
                        <a:t> </a:t>
                      </a:r>
                      <a:r>
                        <a:rPr lang="en-US" sz="2400" baseline="0" dirty="0" err="1" smtClean="0"/>
                        <a:t>interosseous</a:t>
                      </a:r>
                      <a:r>
                        <a:rPr lang="en-US" sz="2400" baseline="0" dirty="0" smtClean="0"/>
                        <a:t> nerve syndrome</a:t>
                      </a:r>
                      <a:endParaRPr lang="en-US" sz="2400" dirty="0"/>
                    </a:p>
                  </a:txBody>
                  <a:tcPr/>
                </a:tc>
                <a:extLst>
                  <a:ext uri="{0D108BD9-81ED-4DB2-BD59-A6C34878D82A}">
                    <a16:rowId xmlns:a16="http://schemas.microsoft.com/office/drawing/2014/main" val="10005"/>
                  </a:ext>
                </a:extLst>
              </a:tr>
              <a:tr h="370840">
                <a:tc>
                  <a:txBody>
                    <a:bodyPr/>
                    <a:lstStyle/>
                    <a:p>
                      <a:pPr algn="ctr"/>
                      <a:r>
                        <a:rPr lang="en-US" sz="2400" dirty="0" smtClean="0"/>
                        <a:t>Avascular</a:t>
                      </a:r>
                      <a:r>
                        <a:rPr lang="en-US" sz="2400" baseline="0" dirty="0" smtClean="0"/>
                        <a:t> necrosis of the </a:t>
                      </a:r>
                      <a:r>
                        <a:rPr lang="en-US" sz="2400" baseline="0" dirty="0" err="1" smtClean="0"/>
                        <a:t>capitellum</a:t>
                      </a:r>
                      <a:r>
                        <a:rPr lang="en-US" sz="2400" baseline="0" dirty="0" smtClean="0"/>
                        <a:t> (</a:t>
                      </a:r>
                      <a:r>
                        <a:rPr lang="en-US" sz="2400" baseline="0" dirty="0" err="1" smtClean="0"/>
                        <a:t>Panner’s</a:t>
                      </a:r>
                      <a:r>
                        <a:rPr lang="en-US" sz="2400" baseline="0" dirty="0" smtClean="0"/>
                        <a:t> disease)</a:t>
                      </a:r>
                      <a:endParaRPr lang="en-US" sz="2400"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762000" y="5943600"/>
            <a:ext cx="7620000" cy="230832"/>
          </a:xfrm>
          <a:prstGeom prst="rect">
            <a:avLst/>
          </a:prstGeom>
        </p:spPr>
        <p:txBody>
          <a:bodyPr wrap="square">
            <a:spAutoFit/>
          </a:bodyPr>
          <a:lstStyle/>
          <a:p>
            <a:r>
              <a:rPr lang="en-US" sz="900" dirty="0"/>
              <a:t>From: Kane SF, Lynch JH, Taylor JC. Evaluation of Elbow Pain in Adults. American Family Physician. 2014; 89(8): 649-657</a:t>
            </a:r>
          </a:p>
        </p:txBody>
      </p:sp>
    </p:spTree>
    <p:extLst>
      <p:ext uri="{BB962C8B-B14F-4D97-AF65-F5344CB8AC3E}">
        <p14:creationId xmlns:p14="http://schemas.microsoft.com/office/powerpoint/2010/main" val="2737661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a:t>
            </a:r>
            <a:r>
              <a:rPr lang="en-US" dirty="0" err="1" smtClean="0"/>
              <a:t>Epicondylitis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Overuse </a:t>
            </a:r>
            <a:r>
              <a:rPr lang="en-US" dirty="0" err="1" smtClean="0"/>
              <a:t>tendinopathy</a:t>
            </a:r>
            <a:r>
              <a:rPr lang="en-US" dirty="0" smtClean="0"/>
              <a:t>.</a:t>
            </a:r>
          </a:p>
          <a:p>
            <a:r>
              <a:rPr lang="en-US" dirty="0"/>
              <a:t>Affects 1-3% of the population annually.</a:t>
            </a:r>
          </a:p>
          <a:p>
            <a:r>
              <a:rPr lang="en-US" dirty="0"/>
              <a:t>Most patients are in their 30s-40s.</a:t>
            </a:r>
          </a:p>
          <a:p>
            <a:r>
              <a:rPr lang="en-US" dirty="0"/>
              <a:t>Usually develops as a result of occupational rather than recreational activities.</a:t>
            </a:r>
          </a:p>
          <a:p>
            <a:r>
              <a:rPr lang="en-US" dirty="0" smtClean="0"/>
              <a:t>Exam:</a:t>
            </a:r>
          </a:p>
          <a:p>
            <a:pPr lvl="1"/>
            <a:r>
              <a:rPr lang="en-US" dirty="0" smtClean="0"/>
              <a:t> </a:t>
            </a:r>
            <a:r>
              <a:rPr lang="en-US" dirty="0"/>
              <a:t>M</a:t>
            </a:r>
            <a:r>
              <a:rPr lang="en-US" dirty="0" smtClean="0"/>
              <a:t>aximal </a:t>
            </a:r>
            <a:r>
              <a:rPr lang="en-US" dirty="0"/>
              <a:t>tenderness 1cm distal to the lateral </a:t>
            </a:r>
            <a:r>
              <a:rPr lang="en-US" dirty="0" smtClean="0"/>
              <a:t>epicondyle.</a:t>
            </a:r>
          </a:p>
          <a:p>
            <a:pPr lvl="1"/>
            <a:r>
              <a:rPr lang="en-US" dirty="0" smtClean="0"/>
              <a:t>Pain </a:t>
            </a:r>
            <a:r>
              <a:rPr lang="en-US" dirty="0"/>
              <a:t>and decreased strength with resisted gripping, wrist supination and wrist </a:t>
            </a:r>
            <a:r>
              <a:rPr lang="en-US" dirty="0" smtClean="0"/>
              <a:t>extension.</a:t>
            </a:r>
            <a:endParaRPr lang="en-US" dirty="0"/>
          </a:p>
        </p:txBody>
      </p:sp>
    </p:spTree>
    <p:extLst>
      <p:ext uri="{BB962C8B-B14F-4D97-AF65-F5344CB8AC3E}">
        <p14:creationId xmlns:p14="http://schemas.microsoft.com/office/powerpoint/2010/main" val="3671156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Lateral </a:t>
            </a:r>
            <a:r>
              <a:rPr lang="en-US" dirty="0" err="1"/>
              <a:t>Epicondylitis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1828800"/>
            <a:ext cx="4887552" cy="3886200"/>
          </a:xfrm>
        </p:spPr>
      </p:pic>
      <p:sp>
        <p:nvSpPr>
          <p:cNvPr id="4" name="Rectangle 3"/>
          <p:cNvSpPr/>
          <p:nvPr/>
        </p:nvSpPr>
        <p:spPr>
          <a:xfrm>
            <a:off x="838200" y="5943600"/>
            <a:ext cx="7315200" cy="230832"/>
          </a:xfrm>
          <a:prstGeom prst="rect">
            <a:avLst/>
          </a:prstGeom>
        </p:spPr>
        <p:txBody>
          <a:bodyPr wrap="square">
            <a:spAutoFit/>
          </a:bodyPr>
          <a:lstStyle/>
          <a:p>
            <a:r>
              <a:rPr lang="en-US" sz="900" dirty="0"/>
              <a:t>From: Kane SF, Lynch JH, Taylor JC. Evaluation of Elbow Pain in Adults. American Family Physician. 2014; 89(8): 649-657</a:t>
            </a:r>
          </a:p>
        </p:txBody>
      </p:sp>
      <p:sp>
        <p:nvSpPr>
          <p:cNvPr id="6" name="Explosion 1 5"/>
          <p:cNvSpPr/>
          <p:nvPr/>
        </p:nvSpPr>
        <p:spPr>
          <a:xfrm>
            <a:off x="3448665" y="4135694"/>
            <a:ext cx="457200" cy="533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595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a:t>
            </a:r>
            <a:r>
              <a:rPr lang="en-US" dirty="0" err="1" smtClean="0"/>
              <a:t>Epicondylitis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981200"/>
            <a:ext cx="5546540" cy="3079750"/>
          </a:xfrm>
        </p:spPr>
      </p:pic>
    </p:spTree>
    <p:extLst>
      <p:ext uri="{BB962C8B-B14F-4D97-AF65-F5344CB8AC3E}">
        <p14:creationId xmlns:p14="http://schemas.microsoft.com/office/powerpoint/2010/main" val="114144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Tunnel</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75410" y="2120900"/>
            <a:ext cx="2646730" cy="3603625"/>
          </a:xfrm>
          <a:prstGeom prst="rect">
            <a:avLst/>
          </a:prstGeom>
        </p:spPr>
      </p:pic>
      <p:sp>
        <p:nvSpPr>
          <p:cNvPr id="3" name="Content Placeholder 2"/>
          <p:cNvSpPr>
            <a:spLocks noGrp="1"/>
          </p:cNvSpPr>
          <p:nvPr>
            <p:ph sz="quarter" idx="14"/>
          </p:nvPr>
        </p:nvSpPr>
        <p:spPr>
          <a:xfrm>
            <a:off x="4663440" y="2119313"/>
            <a:ext cx="3200400" cy="3605212"/>
          </a:xfrm>
          <a:prstGeom prst="rect">
            <a:avLst/>
          </a:prstGeom>
        </p:spPr>
        <p:txBody>
          <a:bodyPr/>
          <a:lstStyle/>
          <a:p>
            <a:r>
              <a:rPr lang="en-US" b="1" dirty="0" smtClean="0"/>
              <a:t>Should be considered in patients with refractory tennis elbow!</a:t>
            </a:r>
          </a:p>
          <a:p>
            <a:r>
              <a:rPr lang="en-US" dirty="0" smtClean="0"/>
              <a:t>Point of maximal tenderness is over the radial head</a:t>
            </a:r>
            <a:r>
              <a:rPr lang="en-US" b="1" dirty="0" smtClean="0"/>
              <a:t>.</a:t>
            </a:r>
            <a:endParaRPr lang="en-US" b="1" dirty="0"/>
          </a:p>
        </p:txBody>
      </p:sp>
      <p:sp>
        <p:nvSpPr>
          <p:cNvPr id="5" name="Rectangle 4"/>
          <p:cNvSpPr/>
          <p:nvPr/>
        </p:nvSpPr>
        <p:spPr>
          <a:xfrm>
            <a:off x="762000" y="5943600"/>
            <a:ext cx="7315200" cy="230832"/>
          </a:xfrm>
          <a:prstGeom prst="rect">
            <a:avLst/>
          </a:prstGeom>
        </p:spPr>
        <p:txBody>
          <a:bodyPr wrap="square">
            <a:spAutoFit/>
          </a:bodyPr>
          <a:lstStyle/>
          <a:p>
            <a:r>
              <a:rPr lang="en-US" sz="900" dirty="0"/>
              <a:t>From: </a:t>
            </a:r>
            <a:r>
              <a:rPr lang="en-US" sz="900" dirty="0" err="1"/>
              <a:t>Chumbley</a:t>
            </a:r>
            <a:r>
              <a:rPr lang="en-US" sz="900" dirty="0"/>
              <a:t> EM, O’Connor FG, </a:t>
            </a:r>
            <a:r>
              <a:rPr lang="en-US" sz="900" dirty="0" err="1"/>
              <a:t>Nirschl</a:t>
            </a:r>
            <a:r>
              <a:rPr lang="en-US" sz="900" dirty="0"/>
              <a:t> RP. Evaluation of Overuse Elbow Injuries. American Family Physician. 2000;61(3):691-700 </a:t>
            </a:r>
          </a:p>
        </p:txBody>
      </p:sp>
    </p:spTree>
    <p:extLst>
      <p:ext uri="{BB962C8B-B14F-4D97-AF65-F5344CB8AC3E}">
        <p14:creationId xmlns:p14="http://schemas.microsoft.com/office/powerpoint/2010/main" val="2064262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Posterior </a:t>
            </a:r>
            <a:r>
              <a:rPr lang="en-US" dirty="0" err="1" smtClean="0"/>
              <a:t>Interosseous</a:t>
            </a:r>
            <a:r>
              <a:rPr lang="en-US" dirty="0" smtClean="0"/>
              <a:t> Nerve Syndrome</a:t>
            </a:r>
            <a:endParaRPr lang="en-US" dirty="0"/>
          </a:p>
        </p:txBody>
      </p:sp>
      <p:sp>
        <p:nvSpPr>
          <p:cNvPr id="5" name="Content Placeholder 4"/>
          <p:cNvSpPr>
            <a:spLocks noGrp="1"/>
          </p:cNvSpPr>
          <p:nvPr>
            <p:ph idx="1"/>
          </p:nvPr>
        </p:nvSpPr>
        <p:spPr/>
        <p:txBody>
          <a:bodyPr/>
          <a:lstStyle/>
          <a:p>
            <a:r>
              <a:rPr lang="en-US" dirty="0" smtClean="0"/>
              <a:t>Injury to the deep branch of the radial nerve</a:t>
            </a:r>
          </a:p>
          <a:p>
            <a:r>
              <a:rPr lang="en-US" dirty="0" smtClean="0"/>
              <a:t>Presenting symptom is usually generalized weakness of the hand</a:t>
            </a:r>
          </a:p>
          <a:p>
            <a:pPr lvl="1"/>
            <a:r>
              <a:rPr lang="en-US" dirty="0" smtClean="0"/>
              <a:t>Weakness of digit and wrist extension (more prominent in the digits)</a:t>
            </a:r>
          </a:p>
          <a:p>
            <a:pPr lvl="1"/>
            <a:endParaRPr lang="en-US" dirty="0"/>
          </a:p>
          <a:p>
            <a:r>
              <a:rPr lang="en-US" b="1" dirty="0" smtClean="0"/>
              <a:t>Consider this diagnosis in tennis elbow cases with motor involvement. </a:t>
            </a:r>
            <a:endParaRPr lang="en-US" b="1" dirty="0"/>
          </a:p>
        </p:txBody>
      </p:sp>
    </p:spTree>
    <p:extLst>
      <p:ext uri="{BB962C8B-B14F-4D97-AF65-F5344CB8AC3E}">
        <p14:creationId xmlns:p14="http://schemas.microsoft.com/office/powerpoint/2010/main" val="3723341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r>
              <a:rPr lang="en-US" dirty="0" smtClean="0"/>
              <a:t>Right handed senior high school baseball pitcher with recurrence of medial elbow pain that had resolved over the winter season.</a:t>
            </a:r>
          </a:p>
          <a:p>
            <a:r>
              <a:rPr lang="en-US" dirty="0" smtClean="0"/>
              <a:t>Worse with acceleration and release phases of his pitch.</a:t>
            </a:r>
          </a:p>
          <a:p>
            <a:endParaRPr lang="en-US" dirty="0" smtClean="0"/>
          </a:p>
        </p:txBody>
      </p:sp>
    </p:spTree>
    <p:extLst>
      <p:ext uri="{BB962C8B-B14F-4D97-AF65-F5344CB8AC3E}">
        <p14:creationId xmlns:p14="http://schemas.microsoft.com/office/powerpoint/2010/main" val="1301695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3105822"/>
              </p:ext>
            </p:extLst>
          </p:nvPr>
        </p:nvGraphicFramePr>
        <p:xfrm>
          <a:off x="1447800" y="1295400"/>
          <a:ext cx="6196013" cy="3566160"/>
        </p:xfrm>
        <a:graphic>
          <a:graphicData uri="http://schemas.openxmlformats.org/drawingml/2006/table">
            <a:tbl>
              <a:tblPr firstRow="1" bandRow="1">
                <a:tableStyleId>{00A15C55-8517-42AA-B614-E9B94910E393}</a:tableStyleId>
              </a:tblPr>
              <a:tblGrid>
                <a:gridCol w="6196013">
                  <a:extLst>
                    <a:ext uri="{9D8B030D-6E8A-4147-A177-3AD203B41FA5}">
                      <a16:colId xmlns:a16="http://schemas.microsoft.com/office/drawing/2014/main" val="20000"/>
                    </a:ext>
                  </a:extLst>
                </a:gridCol>
              </a:tblGrid>
              <a:tr h="370840">
                <a:tc>
                  <a:txBody>
                    <a:bodyPr/>
                    <a:lstStyle/>
                    <a:p>
                      <a:pPr algn="ctr"/>
                      <a:r>
                        <a:rPr lang="en-US" sz="2400" dirty="0" smtClean="0"/>
                        <a:t>Differential</a:t>
                      </a:r>
                      <a:r>
                        <a:rPr lang="en-US" sz="2400" baseline="0" dirty="0" smtClean="0"/>
                        <a:t> Diagnosis of</a:t>
                      </a:r>
                    </a:p>
                    <a:p>
                      <a:pPr algn="ctr"/>
                      <a:r>
                        <a:rPr lang="en-US" sz="2400" baseline="0" dirty="0" smtClean="0"/>
                        <a:t>MEDIAL elbow pain</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smtClean="0"/>
                        <a:t>Medial </a:t>
                      </a:r>
                      <a:r>
                        <a:rPr lang="en-US" sz="2400" dirty="0" err="1" smtClean="0"/>
                        <a:t>epicondylitis</a:t>
                      </a:r>
                      <a:r>
                        <a:rPr lang="en-US" sz="2400" baseline="0" dirty="0" smtClean="0"/>
                        <a:t> (golfer’s elbow)</a:t>
                      </a:r>
                    </a:p>
                  </a:txBody>
                  <a:tcPr/>
                </a:tc>
                <a:extLst>
                  <a:ext uri="{0D108BD9-81ED-4DB2-BD59-A6C34878D82A}">
                    <a16:rowId xmlns:a16="http://schemas.microsoft.com/office/drawing/2014/main" val="10001"/>
                  </a:ext>
                </a:extLst>
              </a:tr>
              <a:tr h="370840">
                <a:tc>
                  <a:txBody>
                    <a:bodyPr/>
                    <a:lstStyle/>
                    <a:p>
                      <a:pPr algn="ctr"/>
                      <a:r>
                        <a:rPr lang="en-US" sz="2400" dirty="0" err="1" smtClean="0"/>
                        <a:t>Cubital</a:t>
                      </a:r>
                      <a:r>
                        <a:rPr lang="en-US" sz="2400" dirty="0" smtClean="0"/>
                        <a:t> tunnel syndrome</a:t>
                      </a:r>
                      <a:endParaRPr lang="en-US" sz="2400" dirty="0"/>
                    </a:p>
                  </a:txBody>
                  <a:tcPr/>
                </a:tc>
                <a:extLst>
                  <a:ext uri="{0D108BD9-81ED-4DB2-BD59-A6C34878D82A}">
                    <a16:rowId xmlns:a16="http://schemas.microsoft.com/office/drawing/2014/main" val="10002"/>
                  </a:ext>
                </a:extLst>
              </a:tr>
              <a:tr h="370840">
                <a:tc>
                  <a:txBody>
                    <a:bodyPr/>
                    <a:lstStyle/>
                    <a:p>
                      <a:pPr algn="ctr"/>
                      <a:r>
                        <a:rPr lang="en-US" sz="2400" dirty="0" smtClean="0"/>
                        <a:t>Ulnar</a:t>
                      </a:r>
                      <a:r>
                        <a:rPr lang="en-US" sz="2400" baseline="0" dirty="0" smtClean="0"/>
                        <a:t> collateral ligament (UCL) injury</a:t>
                      </a:r>
                      <a:endParaRPr lang="en-US" sz="2400" dirty="0"/>
                    </a:p>
                  </a:txBody>
                  <a:tcPr/>
                </a:tc>
                <a:extLst>
                  <a:ext uri="{0D108BD9-81ED-4DB2-BD59-A6C34878D82A}">
                    <a16:rowId xmlns:a16="http://schemas.microsoft.com/office/drawing/2014/main" val="10003"/>
                  </a:ext>
                </a:extLst>
              </a:tr>
              <a:tr h="370840">
                <a:tc>
                  <a:txBody>
                    <a:bodyPr/>
                    <a:lstStyle/>
                    <a:p>
                      <a:pPr algn="ctr"/>
                      <a:r>
                        <a:rPr lang="en-US" sz="2400" dirty="0" smtClean="0"/>
                        <a:t>Valgus extension overload</a:t>
                      </a:r>
                      <a:r>
                        <a:rPr lang="en-US" sz="2400" baseline="0" dirty="0" smtClean="0"/>
                        <a:t> syndrome</a:t>
                      </a:r>
                      <a:endParaRPr lang="en-US" sz="2400" dirty="0"/>
                    </a:p>
                  </a:txBody>
                  <a:tcPr/>
                </a:tc>
                <a:extLst>
                  <a:ext uri="{0D108BD9-81ED-4DB2-BD59-A6C34878D82A}">
                    <a16:rowId xmlns:a16="http://schemas.microsoft.com/office/drawing/2014/main" val="10004"/>
                  </a:ext>
                </a:extLst>
              </a:tr>
              <a:tr h="370840">
                <a:tc>
                  <a:txBody>
                    <a:bodyPr/>
                    <a:lstStyle/>
                    <a:p>
                      <a:pPr algn="ctr"/>
                      <a:r>
                        <a:rPr lang="en-US" sz="2400" dirty="0" smtClean="0"/>
                        <a:t>Medial</a:t>
                      </a:r>
                      <a:r>
                        <a:rPr lang="en-US" sz="2400" baseline="0" dirty="0" smtClean="0"/>
                        <a:t> </a:t>
                      </a:r>
                      <a:r>
                        <a:rPr lang="en-US" sz="2400" baseline="0" dirty="0" err="1" smtClean="0"/>
                        <a:t>apophysitis</a:t>
                      </a:r>
                      <a:r>
                        <a:rPr lang="en-US" sz="2400" baseline="0" dirty="0" smtClean="0"/>
                        <a:t> (little leaguer’s elbow)</a:t>
                      </a:r>
                      <a:endParaRPr lang="en-US" sz="2400" dirty="0"/>
                    </a:p>
                  </a:txBody>
                  <a:tcPr/>
                </a:tc>
                <a:extLst>
                  <a:ext uri="{0D108BD9-81ED-4DB2-BD59-A6C34878D82A}">
                    <a16:rowId xmlns:a16="http://schemas.microsoft.com/office/drawing/2014/main" val="10005"/>
                  </a:ext>
                </a:extLst>
              </a:tr>
              <a:tr h="370840">
                <a:tc>
                  <a:txBody>
                    <a:bodyPr/>
                    <a:lstStyle/>
                    <a:p>
                      <a:pPr algn="ctr"/>
                      <a:r>
                        <a:rPr lang="en-US" sz="2400" dirty="0" smtClean="0"/>
                        <a:t>Medial epicondyle avulsion</a:t>
                      </a:r>
                      <a:endParaRPr lang="en-US" sz="2400"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762000" y="6019800"/>
            <a:ext cx="7467600" cy="230832"/>
          </a:xfrm>
          <a:prstGeom prst="rect">
            <a:avLst/>
          </a:prstGeom>
        </p:spPr>
        <p:txBody>
          <a:bodyPr wrap="square">
            <a:spAutoFit/>
          </a:bodyPr>
          <a:lstStyle/>
          <a:p>
            <a:r>
              <a:rPr lang="en-US" sz="900" dirty="0"/>
              <a:t>From: Kane SF, Lynch JH, Taylor JC. Evaluation of Elbow Pain in Adults. American Family Physician. 2014; 89(8): 649-657</a:t>
            </a:r>
          </a:p>
        </p:txBody>
      </p:sp>
    </p:spTree>
    <p:extLst>
      <p:ext uri="{BB962C8B-B14F-4D97-AF65-F5344CB8AC3E}">
        <p14:creationId xmlns:p14="http://schemas.microsoft.com/office/powerpoint/2010/main" val="927837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Review of the anatomy relevant to the upper extremity.</a:t>
            </a:r>
          </a:p>
          <a:p>
            <a:r>
              <a:rPr lang="en-US" dirty="0" smtClean="0"/>
              <a:t>Evaluation of common elbow pathologies.</a:t>
            </a:r>
          </a:p>
          <a:p>
            <a:r>
              <a:rPr lang="en-US" dirty="0" smtClean="0"/>
              <a:t>Evaluation of common wrist and hand pathologies.</a:t>
            </a:r>
            <a:endParaRPr lang="en-US" dirty="0"/>
          </a:p>
        </p:txBody>
      </p:sp>
    </p:spTree>
    <p:extLst>
      <p:ext uri="{BB962C8B-B14F-4D97-AF65-F5344CB8AC3E}">
        <p14:creationId xmlns:p14="http://schemas.microsoft.com/office/powerpoint/2010/main" val="1854047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Medial </a:t>
            </a:r>
            <a:r>
              <a:rPr lang="en-US" dirty="0" err="1" smtClean="0"/>
              <a:t>Epicondylitis</a:t>
            </a:r>
            <a:endParaRPr lang="en-US" dirty="0"/>
          </a:p>
        </p:txBody>
      </p:sp>
    </p:spTree>
    <p:extLst>
      <p:ext uri="{BB962C8B-B14F-4D97-AF65-F5344CB8AC3E}">
        <p14:creationId xmlns:p14="http://schemas.microsoft.com/office/powerpoint/2010/main" val="3597351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Cubital</a:t>
            </a:r>
            <a:r>
              <a:rPr lang="en-US" dirty="0" smtClean="0"/>
              <a:t> Tunnel Syndrome</a:t>
            </a:r>
            <a:endParaRPr lang="en-US" dirty="0"/>
          </a:p>
        </p:txBody>
      </p:sp>
      <p:sp>
        <p:nvSpPr>
          <p:cNvPr id="3" name="Content Placeholder 2"/>
          <p:cNvSpPr>
            <a:spLocks noGrp="1"/>
          </p:cNvSpPr>
          <p:nvPr>
            <p:ph idx="1"/>
          </p:nvPr>
        </p:nvSpPr>
        <p:spPr/>
        <p:txBody>
          <a:bodyPr>
            <a:normAutofit lnSpcReduction="10000"/>
          </a:bodyPr>
          <a:lstStyle/>
          <a:p>
            <a:r>
              <a:rPr lang="en-US" dirty="0" smtClean="0"/>
              <a:t>Acute contusion or chronic compression of the ulnar nerve at the elbow.</a:t>
            </a:r>
          </a:p>
          <a:p>
            <a:r>
              <a:rPr lang="en-US" dirty="0" smtClean="0"/>
              <a:t>Symptoms:</a:t>
            </a:r>
            <a:endParaRPr lang="en-US" dirty="0"/>
          </a:p>
          <a:p>
            <a:pPr lvl="1"/>
            <a:r>
              <a:rPr lang="en-US" dirty="0" err="1" smtClean="0"/>
              <a:t>Paresthesias</a:t>
            </a:r>
            <a:r>
              <a:rPr lang="en-US" dirty="0" smtClean="0"/>
              <a:t> in the 4</a:t>
            </a:r>
            <a:r>
              <a:rPr lang="en-US" baseline="30000" dirty="0" smtClean="0"/>
              <a:t>th</a:t>
            </a:r>
            <a:r>
              <a:rPr lang="en-US" dirty="0" smtClean="0"/>
              <a:t> and 5</a:t>
            </a:r>
            <a:r>
              <a:rPr lang="en-US" baseline="30000" dirty="0" smtClean="0"/>
              <a:t>th</a:t>
            </a:r>
            <a:r>
              <a:rPr lang="en-US" dirty="0" smtClean="0"/>
              <a:t> digits.</a:t>
            </a:r>
          </a:p>
          <a:p>
            <a:pPr lvl="1"/>
            <a:r>
              <a:rPr lang="en-US" dirty="0" smtClean="0"/>
              <a:t>Elbow pain radiating to the hand.</a:t>
            </a:r>
          </a:p>
          <a:p>
            <a:pPr lvl="1"/>
            <a:r>
              <a:rPr lang="en-US" dirty="0" smtClean="0"/>
              <a:t>Symptoms worsen with prolonged or repetitive elbow flexion.</a:t>
            </a:r>
          </a:p>
          <a:p>
            <a:r>
              <a:rPr lang="en-US" dirty="0" err="1" smtClean="0"/>
              <a:t>Wartenburg’s</a:t>
            </a:r>
            <a:r>
              <a:rPr lang="en-US" dirty="0" smtClean="0"/>
              <a:t> test: inability to adduct the little finger when all fingers are passively abducted</a:t>
            </a:r>
          </a:p>
          <a:p>
            <a:endParaRPr lang="en-US" dirty="0" smtClean="0"/>
          </a:p>
        </p:txBody>
      </p:sp>
    </p:spTree>
    <p:extLst>
      <p:ext uri="{BB962C8B-B14F-4D97-AF65-F5344CB8AC3E}">
        <p14:creationId xmlns:p14="http://schemas.microsoft.com/office/powerpoint/2010/main" val="3356997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UCL</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98575" y="2580106"/>
            <a:ext cx="3200400" cy="2685213"/>
          </a:xfrm>
          <a:prstGeom prst="rect">
            <a:avLst/>
          </a:prstGeom>
        </p:spPr>
      </p:pic>
      <p:sp>
        <p:nvSpPr>
          <p:cNvPr id="3" name="Content Placeholder 2"/>
          <p:cNvSpPr>
            <a:spLocks noGrp="1"/>
          </p:cNvSpPr>
          <p:nvPr>
            <p:ph sz="quarter" idx="14"/>
          </p:nvPr>
        </p:nvSpPr>
        <p:spPr>
          <a:xfrm>
            <a:off x="4663440" y="2119313"/>
            <a:ext cx="3200400" cy="3605212"/>
          </a:xfrm>
          <a:prstGeom prst="rect">
            <a:avLst/>
          </a:prstGeom>
        </p:spPr>
        <p:txBody>
          <a:bodyPr/>
          <a:lstStyle/>
          <a:p>
            <a:r>
              <a:rPr lang="en-US" dirty="0" smtClean="0"/>
              <a:t>Most </a:t>
            </a:r>
            <a:r>
              <a:rPr lang="en-US" dirty="0"/>
              <a:t>commonly occurs in throwing </a:t>
            </a:r>
            <a:r>
              <a:rPr lang="en-US" dirty="0" smtClean="0"/>
              <a:t>activities.</a:t>
            </a:r>
          </a:p>
          <a:p>
            <a:r>
              <a:rPr lang="en-US" dirty="0" smtClean="0"/>
              <a:t>Insidious </a:t>
            </a:r>
            <a:r>
              <a:rPr lang="en-US" dirty="0"/>
              <a:t>onset of vague medial elbow </a:t>
            </a:r>
            <a:r>
              <a:rPr lang="en-US" dirty="0" smtClean="0"/>
              <a:t>pain.</a:t>
            </a:r>
          </a:p>
          <a:p>
            <a:r>
              <a:rPr lang="en-US" dirty="0"/>
              <a:t>MRI can identify partial and complete </a:t>
            </a:r>
            <a:r>
              <a:rPr lang="en-US" dirty="0" smtClean="0"/>
              <a:t>tears.</a:t>
            </a:r>
            <a:endParaRPr lang="en-US" dirty="0"/>
          </a:p>
        </p:txBody>
      </p:sp>
      <p:sp>
        <p:nvSpPr>
          <p:cNvPr id="5" name="Rectangle 4"/>
          <p:cNvSpPr/>
          <p:nvPr/>
        </p:nvSpPr>
        <p:spPr>
          <a:xfrm>
            <a:off x="838200" y="5943600"/>
            <a:ext cx="7010400" cy="230832"/>
          </a:xfrm>
          <a:prstGeom prst="rect">
            <a:avLst/>
          </a:prstGeom>
        </p:spPr>
        <p:txBody>
          <a:bodyPr wrap="square">
            <a:spAutoFit/>
          </a:bodyPr>
          <a:lstStyle/>
          <a:p>
            <a:r>
              <a:rPr lang="en-US" sz="900" dirty="0"/>
              <a:t>From: Kane SF, Lynch JH, Taylor JC. Evaluation of Elbow Pain in Adults. American Family Physician. 2014; 89(8): 649-657</a:t>
            </a:r>
          </a:p>
        </p:txBody>
      </p:sp>
    </p:spTree>
    <p:extLst>
      <p:ext uri="{BB962C8B-B14F-4D97-AF65-F5344CB8AC3E}">
        <p14:creationId xmlns:p14="http://schemas.microsoft.com/office/powerpoint/2010/main" val="357932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Valgus Stress Test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9300" y="1905000"/>
            <a:ext cx="5029200" cy="2891790"/>
          </a:xfrm>
        </p:spPr>
      </p:pic>
      <p:sp>
        <p:nvSpPr>
          <p:cNvPr id="4" name="Rectangle 3"/>
          <p:cNvSpPr/>
          <p:nvPr/>
        </p:nvSpPr>
        <p:spPr>
          <a:xfrm>
            <a:off x="914400" y="5943600"/>
            <a:ext cx="7239000" cy="230832"/>
          </a:xfrm>
          <a:prstGeom prst="rect">
            <a:avLst/>
          </a:prstGeom>
        </p:spPr>
        <p:txBody>
          <a:bodyPr wrap="square">
            <a:spAutoFit/>
          </a:bodyPr>
          <a:lstStyle/>
          <a:p>
            <a:r>
              <a:rPr lang="en-US" sz="900" dirty="0"/>
              <a:t>From: Kane SF, Lynch JH, Taylor JC. Evaluation of Elbow Pain in Adults. American Family Physician. 2014; 89(8): 649-657</a:t>
            </a:r>
          </a:p>
        </p:txBody>
      </p:sp>
      <p:sp>
        <p:nvSpPr>
          <p:cNvPr id="6" name="TextBox 5"/>
          <p:cNvSpPr txBox="1"/>
          <p:nvPr/>
        </p:nvSpPr>
        <p:spPr>
          <a:xfrm>
            <a:off x="924636" y="4799547"/>
            <a:ext cx="7543800" cy="923330"/>
          </a:xfrm>
          <a:prstGeom prst="rect">
            <a:avLst/>
          </a:prstGeom>
          <a:noFill/>
        </p:spPr>
        <p:txBody>
          <a:bodyPr wrap="square" rtlCol="0">
            <a:spAutoFit/>
          </a:bodyPr>
          <a:lstStyle/>
          <a:p>
            <a:r>
              <a:rPr lang="en-US" dirty="0" smtClean="0"/>
              <a:t>The shoulder is in 90 degrees of abduction and external rotation.  While constant valgus torque on the elbow is maintained, the elbow is quickly flexed and extended. A positive result is pain between 70 and 120 degrees of flexion.</a:t>
            </a:r>
            <a:endParaRPr lang="en-US" dirty="0"/>
          </a:p>
        </p:txBody>
      </p:sp>
    </p:spTree>
    <p:extLst>
      <p:ext uri="{BB962C8B-B14F-4D97-AF65-F5344CB8AC3E}">
        <p14:creationId xmlns:p14="http://schemas.microsoft.com/office/powerpoint/2010/main" val="59894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Milking Maneuver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905000"/>
            <a:ext cx="4520339" cy="2667000"/>
          </a:xfrm>
        </p:spPr>
      </p:pic>
      <p:sp>
        <p:nvSpPr>
          <p:cNvPr id="4" name="Rectangle 3"/>
          <p:cNvSpPr/>
          <p:nvPr/>
        </p:nvSpPr>
        <p:spPr>
          <a:xfrm>
            <a:off x="838200" y="5943600"/>
            <a:ext cx="7696200" cy="230832"/>
          </a:xfrm>
          <a:prstGeom prst="rect">
            <a:avLst/>
          </a:prstGeom>
        </p:spPr>
        <p:txBody>
          <a:bodyPr wrap="square">
            <a:spAutoFit/>
          </a:bodyPr>
          <a:lstStyle/>
          <a:p>
            <a:r>
              <a:rPr lang="en-US" sz="900" dirty="0"/>
              <a:t>From: Kane SF, Lynch JH, Taylor JC. Evaluation of Elbow Pain in Adults. American Family Physician. 2014; 89(8): 649-657</a:t>
            </a:r>
          </a:p>
        </p:txBody>
      </p:sp>
      <p:sp>
        <p:nvSpPr>
          <p:cNvPr id="6" name="TextBox 5"/>
          <p:cNvSpPr txBox="1"/>
          <p:nvPr/>
        </p:nvSpPr>
        <p:spPr>
          <a:xfrm>
            <a:off x="1524000" y="4572000"/>
            <a:ext cx="6324600" cy="923330"/>
          </a:xfrm>
          <a:prstGeom prst="rect">
            <a:avLst/>
          </a:prstGeom>
          <a:noFill/>
        </p:spPr>
        <p:txBody>
          <a:bodyPr wrap="square" rtlCol="0">
            <a:spAutoFit/>
          </a:bodyPr>
          <a:lstStyle/>
          <a:p>
            <a:r>
              <a:rPr lang="en-US" dirty="0" smtClean="0"/>
              <a:t>The elbow is flexed to 90 degrees while a valgus force is applied to the elbow by gently pulling the patient’s thumb in the posterior direction.  A positive finding is pain, instability, and apprehension.</a:t>
            </a:r>
            <a:endParaRPr lang="en-US" dirty="0"/>
          </a:p>
        </p:txBody>
      </p:sp>
    </p:spTree>
    <p:extLst>
      <p:ext uri="{BB962C8B-B14F-4D97-AF65-F5344CB8AC3E}">
        <p14:creationId xmlns:p14="http://schemas.microsoft.com/office/powerpoint/2010/main" val="655145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r>
              <a:rPr lang="en-US" dirty="0" smtClean="0"/>
              <a:t>59 year old diabetic man with painless swelling over left posterior elbow present for years.  Recently enlarging.</a:t>
            </a:r>
          </a:p>
          <a:p>
            <a:r>
              <a:rPr lang="en-US" dirty="0" smtClean="0"/>
              <a:t>Rolls his own cigarettes while standing leaning with this elbow on his kitchen counter.</a:t>
            </a:r>
            <a:endParaRPr lang="en-US" dirty="0"/>
          </a:p>
        </p:txBody>
      </p:sp>
    </p:spTree>
    <p:extLst>
      <p:ext uri="{BB962C8B-B14F-4D97-AF65-F5344CB8AC3E}">
        <p14:creationId xmlns:p14="http://schemas.microsoft.com/office/powerpoint/2010/main" val="1832843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2101120"/>
              </p:ext>
            </p:extLst>
          </p:nvPr>
        </p:nvGraphicFramePr>
        <p:xfrm>
          <a:off x="1524000" y="1371600"/>
          <a:ext cx="6196013" cy="4023360"/>
        </p:xfrm>
        <a:graphic>
          <a:graphicData uri="http://schemas.openxmlformats.org/drawingml/2006/table">
            <a:tbl>
              <a:tblPr firstRow="1" bandRow="1">
                <a:tableStyleId>{00A15C55-8517-42AA-B614-E9B94910E393}</a:tableStyleId>
              </a:tblPr>
              <a:tblGrid>
                <a:gridCol w="6196013">
                  <a:extLst>
                    <a:ext uri="{9D8B030D-6E8A-4147-A177-3AD203B41FA5}">
                      <a16:colId xmlns:a16="http://schemas.microsoft.com/office/drawing/2014/main" val="20000"/>
                    </a:ext>
                  </a:extLst>
                </a:gridCol>
              </a:tblGrid>
              <a:tr h="370840">
                <a:tc>
                  <a:txBody>
                    <a:bodyPr/>
                    <a:lstStyle/>
                    <a:p>
                      <a:pPr algn="ctr"/>
                      <a:r>
                        <a:rPr lang="en-US" sz="2400" dirty="0" smtClean="0"/>
                        <a:t>Differential</a:t>
                      </a:r>
                      <a:r>
                        <a:rPr lang="en-US" sz="2400" baseline="0" dirty="0" smtClean="0"/>
                        <a:t> diagnosis of </a:t>
                      </a:r>
                    </a:p>
                    <a:p>
                      <a:pPr algn="ctr"/>
                      <a:r>
                        <a:rPr lang="en-US" sz="2400" baseline="0" dirty="0" smtClean="0"/>
                        <a:t>POSTERIOR elbow pain</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smtClean="0"/>
                        <a:t>Olecranon bursitis</a:t>
                      </a:r>
                    </a:p>
                  </a:txBody>
                  <a:tcPr/>
                </a:tc>
                <a:extLst>
                  <a:ext uri="{0D108BD9-81ED-4DB2-BD59-A6C34878D82A}">
                    <a16:rowId xmlns:a16="http://schemas.microsoft.com/office/drawing/2014/main" val="10001"/>
                  </a:ext>
                </a:extLst>
              </a:tr>
              <a:tr h="370840">
                <a:tc>
                  <a:txBody>
                    <a:bodyPr/>
                    <a:lstStyle/>
                    <a:p>
                      <a:pPr algn="ctr"/>
                      <a:r>
                        <a:rPr lang="en-US" sz="2400" dirty="0" smtClean="0"/>
                        <a:t>Olecranon stress fracture</a:t>
                      </a:r>
                      <a:endParaRPr lang="en-US" sz="2400" dirty="0"/>
                    </a:p>
                  </a:txBody>
                  <a:tcPr/>
                </a:tc>
                <a:extLst>
                  <a:ext uri="{0D108BD9-81ED-4DB2-BD59-A6C34878D82A}">
                    <a16:rowId xmlns:a16="http://schemas.microsoft.com/office/drawing/2014/main" val="10002"/>
                  </a:ext>
                </a:extLst>
              </a:tr>
              <a:tr h="370840">
                <a:tc>
                  <a:txBody>
                    <a:bodyPr/>
                    <a:lstStyle/>
                    <a:p>
                      <a:pPr algn="ctr"/>
                      <a:r>
                        <a:rPr lang="en-US" sz="2400" dirty="0" smtClean="0"/>
                        <a:t>Olecranon </a:t>
                      </a:r>
                      <a:r>
                        <a:rPr lang="en-US" sz="2400" dirty="0" err="1" smtClean="0"/>
                        <a:t>apophysitis</a:t>
                      </a:r>
                      <a:endParaRPr lang="en-US" sz="2400" dirty="0"/>
                    </a:p>
                  </a:txBody>
                  <a:tcPr/>
                </a:tc>
                <a:extLst>
                  <a:ext uri="{0D108BD9-81ED-4DB2-BD59-A6C34878D82A}">
                    <a16:rowId xmlns:a16="http://schemas.microsoft.com/office/drawing/2014/main" val="10003"/>
                  </a:ext>
                </a:extLst>
              </a:tr>
              <a:tr h="370840">
                <a:tc>
                  <a:txBody>
                    <a:bodyPr/>
                    <a:lstStyle/>
                    <a:p>
                      <a:pPr algn="ctr"/>
                      <a:r>
                        <a:rPr lang="en-US" sz="2400" dirty="0" smtClean="0"/>
                        <a:t>Olecranon </a:t>
                      </a:r>
                      <a:r>
                        <a:rPr lang="en-US" sz="2400" dirty="0" err="1" smtClean="0"/>
                        <a:t>osteochrondral</a:t>
                      </a:r>
                      <a:r>
                        <a:rPr lang="en-US" sz="2400" baseline="0" dirty="0" smtClean="0"/>
                        <a:t> defect (OCD)</a:t>
                      </a:r>
                      <a:endParaRPr lang="en-US" sz="2400" dirty="0"/>
                    </a:p>
                  </a:txBody>
                  <a:tcPr/>
                </a:tc>
                <a:extLst>
                  <a:ext uri="{0D108BD9-81ED-4DB2-BD59-A6C34878D82A}">
                    <a16:rowId xmlns:a16="http://schemas.microsoft.com/office/drawing/2014/main" val="10004"/>
                  </a:ext>
                </a:extLst>
              </a:tr>
              <a:tr h="370840">
                <a:tc>
                  <a:txBody>
                    <a:bodyPr/>
                    <a:lstStyle/>
                    <a:p>
                      <a:pPr algn="ctr"/>
                      <a:r>
                        <a:rPr lang="en-US" sz="2400" dirty="0" smtClean="0"/>
                        <a:t>Osteoarthritis</a:t>
                      </a:r>
                      <a:endParaRPr lang="en-US" sz="2400" dirty="0"/>
                    </a:p>
                  </a:txBody>
                  <a:tcPr/>
                </a:tc>
                <a:extLst>
                  <a:ext uri="{0D108BD9-81ED-4DB2-BD59-A6C34878D82A}">
                    <a16:rowId xmlns:a16="http://schemas.microsoft.com/office/drawing/2014/main" val="10005"/>
                  </a:ext>
                </a:extLst>
              </a:tr>
              <a:tr h="370840">
                <a:tc>
                  <a:txBody>
                    <a:bodyPr/>
                    <a:lstStyle/>
                    <a:p>
                      <a:pPr algn="ctr"/>
                      <a:r>
                        <a:rPr lang="en-US" sz="2400" dirty="0" smtClean="0"/>
                        <a:t>Posterior impingement</a:t>
                      </a:r>
                      <a:endParaRPr lang="en-US" sz="2400" dirty="0"/>
                    </a:p>
                  </a:txBody>
                  <a:tcPr/>
                </a:tc>
                <a:extLst>
                  <a:ext uri="{0D108BD9-81ED-4DB2-BD59-A6C34878D82A}">
                    <a16:rowId xmlns:a16="http://schemas.microsoft.com/office/drawing/2014/main" val="10006"/>
                  </a:ext>
                </a:extLst>
              </a:tr>
              <a:tr h="370840">
                <a:tc>
                  <a:txBody>
                    <a:bodyPr/>
                    <a:lstStyle/>
                    <a:p>
                      <a:pPr algn="ctr"/>
                      <a:r>
                        <a:rPr lang="en-US" sz="2400" dirty="0" smtClean="0"/>
                        <a:t>Triceps</a:t>
                      </a:r>
                      <a:r>
                        <a:rPr lang="en-US" sz="2400" baseline="0" dirty="0" smtClean="0"/>
                        <a:t> </a:t>
                      </a:r>
                      <a:r>
                        <a:rPr lang="en-US" sz="2400" baseline="0" dirty="0" err="1" smtClean="0"/>
                        <a:t>tendinopathy</a:t>
                      </a:r>
                      <a:endParaRPr lang="en-US" sz="2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0756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Olecranon Bursitis</a:t>
            </a:r>
            <a:endParaRPr lang="en-US" dirty="0"/>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298575" y="2722184"/>
            <a:ext cx="3200400" cy="2401056"/>
          </a:xfrm>
          <a:prstGeom prst="rect">
            <a:avLst/>
          </a:prstGeom>
        </p:spPr>
      </p:pic>
      <p:sp>
        <p:nvSpPr>
          <p:cNvPr id="3" name="Content Placeholder 2"/>
          <p:cNvSpPr>
            <a:spLocks noGrp="1"/>
          </p:cNvSpPr>
          <p:nvPr>
            <p:ph sz="quarter" idx="14"/>
          </p:nvPr>
        </p:nvSpPr>
        <p:spPr>
          <a:xfrm>
            <a:off x="4663440" y="2119313"/>
            <a:ext cx="3200400" cy="3605212"/>
          </a:xfrm>
          <a:prstGeom prst="rect">
            <a:avLst/>
          </a:prstGeom>
        </p:spPr>
        <p:txBody>
          <a:bodyPr>
            <a:normAutofit fontScale="92500" lnSpcReduction="20000"/>
          </a:bodyPr>
          <a:lstStyle/>
          <a:p>
            <a:r>
              <a:rPr lang="en-US" dirty="0" smtClean="0"/>
              <a:t>Most common superficial bursitis.</a:t>
            </a:r>
          </a:p>
          <a:p>
            <a:r>
              <a:rPr lang="en-US" dirty="0" smtClean="0"/>
              <a:t>Can be septic (associated with pain, warmth and erythema; half of cases will have a fever) or aseptic.</a:t>
            </a:r>
          </a:p>
          <a:p>
            <a:r>
              <a:rPr lang="en-US" b="1" dirty="0" smtClean="0"/>
              <a:t>Avoid aspiration</a:t>
            </a:r>
            <a:r>
              <a:rPr lang="en-US" dirty="0" smtClean="0"/>
              <a:t>, unless diagnosis is uncertain or to relieve symptoms in refractory cases.</a:t>
            </a:r>
            <a:endParaRPr lang="en-US" b="1" dirty="0"/>
          </a:p>
        </p:txBody>
      </p:sp>
    </p:spTree>
    <p:extLst>
      <p:ext uri="{BB962C8B-B14F-4D97-AF65-F5344CB8AC3E}">
        <p14:creationId xmlns:p14="http://schemas.microsoft.com/office/powerpoint/2010/main" val="1936073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4" name="Content Placeholder 3"/>
          <p:cNvSpPr>
            <a:spLocks noGrp="1"/>
          </p:cNvSpPr>
          <p:nvPr>
            <p:ph sz="quarter" idx="13"/>
          </p:nvPr>
        </p:nvSpPr>
        <p:spPr>
          <a:xfrm>
            <a:off x="1298448" y="2121407"/>
            <a:ext cx="3200400" cy="3602736"/>
          </a:xfrm>
          <a:prstGeom prst="rect">
            <a:avLst/>
          </a:prstGeom>
        </p:spPr>
        <p:txBody>
          <a:bodyPr>
            <a:normAutofit lnSpcReduction="10000"/>
          </a:bodyPr>
          <a:lstStyle/>
          <a:p>
            <a:r>
              <a:rPr lang="en-US" dirty="0" smtClean="0"/>
              <a:t>Small child worked into your schedule because she’s not using her left arm.</a:t>
            </a:r>
          </a:p>
          <a:p>
            <a:r>
              <a:rPr lang="en-US" dirty="0" smtClean="0"/>
              <a:t>Parents are concerned for shoulder problem.</a:t>
            </a:r>
          </a:p>
          <a:p>
            <a:r>
              <a:rPr lang="en-US" dirty="0" smtClean="0"/>
              <a:t>Symptoms started earlier today after she didn’t want to leave the playground.</a:t>
            </a:r>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913522" y="2119313"/>
            <a:ext cx="2701505"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325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Nursemaid’s Elbow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2209800"/>
            <a:ext cx="6356985" cy="3581400"/>
          </a:xfrm>
        </p:spPr>
      </p:pic>
    </p:spTree>
    <p:extLst>
      <p:ext uri="{BB962C8B-B14F-4D97-AF65-F5344CB8AC3E}">
        <p14:creationId xmlns:p14="http://schemas.microsoft.com/office/powerpoint/2010/main" val="1144743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r>
              <a:rPr lang="en-US" dirty="0" smtClean="0"/>
              <a:t>Middle aged construction worker presenting with several weeks of anterior elbow pain.</a:t>
            </a:r>
          </a:p>
          <a:p>
            <a:pPr lvl="1"/>
            <a:r>
              <a:rPr lang="en-US" dirty="0" smtClean="0"/>
              <a:t>No trauma.</a:t>
            </a:r>
          </a:p>
          <a:p>
            <a:pPr lvl="1"/>
            <a:r>
              <a:rPr lang="en-US" dirty="0" smtClean="0"/>
              <a:t>Worse with lifting roofing shingles</a:t>
            </a:r>
          </a:p>
          <a:p>
            <a:pPr lvl="1"/>
            <a:r>
              <a:rPr lang="en-US" dirty="0" smtClean="0"/>
              <a:t>Treating with NSAIDs (which help) but needs to get his current job done.</a:t>
            </a:r>
            <a:endParaRPr lang="en-US" dirty="0"/>
          </a:p>
        </p:txBody>
      </p:sp>
    </p:spTree>
    <p:extLst>
      <p:ext uri="{BB962C8B-B14F-4D97-AF65-F5344CB8AC3E}">
        <p14:creationId xmlns:p14="http://schemas.microsoft.com/office/powerpoint/2010/main" val="217628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Nursemaid’s Elbow Dislocation: Reduction</a:t>
            </a: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43000" y="2209800"/>
            <a:ext cx="3203575" cy="3544185"/>
          </a:xfrm>
          <a:prstGeom prst="rect">
            <a:avLst/>
          </a:prstGeom>
        </p:spPr>
      </p:pic>
      <p:sp>
        <p:nvSpPr>
          <p:cNvPr id="4" name="Content Placeholder 3"/>
          <p:cNvSpPr>
            <a:spLocks noGrp="1"/>
          </p:cNvSpPr>
          <p:nvPr>
            <p:ph sz="quarter" idx="14"/>
          </p:nvPr>
        </p:nvSpPr>
        <p:spPr>
          <a:xfrm>
            <a:off x="4876800" y="1905000"/>
            <a:ext cx="3200400" cy="4343400"/>
          </a:xfrm>
          <a:prstGeom prst="rect">
            <a:avLst/>
          </a:prstGeom>
        </p:spPr>
        <p:txBody>
          <a:bodyPr>
            <a:normAutofit fontScale="85000" lnSpcReduction="10000"/>
          </a:bodyPr>
          <a:lstStyle/>
          <a:p>
            <a:r>
              <a:rPr lang="en-US" dirty="0" smtClean="0"/>
              <a:t>Pronation with extension method:</a:t>
            </a:r>
          </a:p>
          <a:p>
            <a:pPr lvl="1"/>
            <a:r>
              <a:rPr lang="en-US" dirty="0" smtClean="0"/>
              <a:t>Clinician’s hands are placed in same way as for supination and flexion maneuver.</a:t>
            </a:r>
          </a:p>
          <a:p>
            <a:pPr lvl="1"/>
            <a:r>
              <a:rPr lang="en-US" dirty="0" smtClean="0"/>
              <a:t>Forearm is fully pronated.</a:t>
            </a:r>
          </a:p>
          <a:p>
            <a:pPr lvl="1"/>
            <a:r>
              <a:rPr lang="en-US" dirty="0" smtClean="0"/>
              <a:t>Then fully extended or even flexed.</a:t>
            </a:r>
          </a:p>
          <a:p>
            <a:pPr lvl="1"/>
            <a:r>
              <a:rPr lang="en-US" dirty="0" smtClean="0"/>
              <a:t>A click may be felt as the dislocation reduces.</a:t>
            </a:r>
          </a:p>
          <a:p>
            <a:pPr lvl="1"/>
            <a:r>
              <a:rPr lang="en-US" dirty="0" smtClean="0"/>
              <a:t>A second effort may be made with slight traction on the joint.</a:t>
            </a:r>
            <a:endParaRPr lang="en-US" dirty="0"/>
          </a:p>
        </p:txBody>
      </p:sp>
    </p:spTree>
    <p:extLst>
      <p:ext uri="{BB962C8B-B14F-4D97-AF65-F5344CB8AC3E}">
        <p14:creationId xmlns:p14="http://schemas.microsoft.com/office/powerpoint/2010/main" val="930976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Nursemaid’s Elbow</a:t>
            </a:r>
            <a:r>
              <a:rPr lang="en-US" dirty="0" smtClean="0"/>
              <a:t> Dislocation: Reduction</a:t>
            </a:r>
            <a:endParaRPr lang="en-US" dirty="0"/>
          </a:p>
        </p:txBody>
      </p:sp>
      <p:sp>
        <p:nvSpPr>
          <p:cNvPr id="3" name="Content Placeholder 2"/>
          <p:cNvSpPr>
            <a:spLocks noGrp="1"/>
          </p:cNvSpPr>
          <p:nvPr>
            <p:ph sz="quarter" idx="13"/>
          </p:nvPr>
        </p:nvSpPr>
        <p:spPr>
          <a:xfrm>
            <a:off x="838200" y="2057400"/>
            <a:ext cx="3733800" cy="4114800"/>
          </a:xfrm>
          <a:prstGeom prst="rect">
            <a:avLst/>
          </a:prstGeom>
        </p:spPr>
        <p:txBody>
          <a:bodyPr>
            <a:normAutofit fontScale="92500" lnSpcReduction="20000"/>
          </a:bodyPr>
          <a:lstStyle/>
          <a:p>
            <a:r>
              <a:rPr lang="en-US" dirty="0" smtClean="0"/>
              <a:t>Supination with flexion:</a:t>
            </a:r>
          </a:p>
          <a:p>
            <a:pPr lvl="1"/>
            <a:r>
              <a:rPr lang="en-US" dirty="0" smtClean="0"/>
              <a:t>Hold the elbow with thumb of the physician’s hand over the radial head.  The other hand holds the patient’s wrist or hand.</a:t>
            </a:r>
          </a:p>
          <a:p>
            <a:pPr lvl="1"/>
            <a:r>
              <a:rPr lang="en-US" dirty="0" smtClean="0"/>
              <a:t>Examiner fully supinates the forearm.</a:t>
            </a:r>
          </a:p>
          <a:p>
            <a:pPr lvl="1"/>
            <a:r>
              <a:rPr lang="en-US" dirty="0" smtClean="0"/>
              <a:t>Followed by flexing the elbow.</a:t>
            </a:r>
          </a:p>
          <a:p>
            <a:pPr lvl="1"/>
            <a:r>
              <a:rPr lang="en-US" dirty="0" smtClean="0"/>
              <a:t>Will often be associated with a click as the ligament returns to its anatomical position.</a:t>
            </a:r>
            <a:endParaRPr lang="en-US"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00600" y="2286000"/>
            <a:ext cx="3415992" cy="3259931"/>
          </a:xfrm>
          <a:prstGeom prst="rect">
            <a:avLst/>
          </a:prstGeom>
        </p:spPr>
      </p:pic>
    </p:spTree>
    <p:extLst>
      <p:ext uri="{BB962C8B-B14F-4D97-AF65-F5344CB8AC3E}">
        <p14:creationId xmlns:p14="http://schemas.microsoft.com/office/powerpoint/2010/main" val="955949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pic>
        <p:nvPicPr>
          <p:cNvPr id="3" name="Content Placeholder 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86000" y="1828800"/>
            <a:ext cx="4443101" cy="2362200"/>
          </a:xfrm>
          <a:prstGeom prst="rect">
            <a:avLst/>
          </a:prstGeom>
        </p:spPr>
      </p:pic>
      <p:sp>
        <p:nvSpPr>
          <p:cNvPr id="7" name="Content Placeholder 6"/>
          <p:cNvSpPr>
            <a:spLocks noGrp="1"/>
          </p:cNvSpPr>
          <p:nvPr>
            <p:ph sz="quarter" idx="14"/>
          </p:nvPr>
        </p:nvSpPr>
        <p:spPr>
          <a:xfrm>
            <a:off x="1066800" y="4267199"/>
            <a:ext cx="6797040" cy="1457325"/>
          </a:xfrm>
          <a:prstGeom prst="rect">
            <a:avLst/>
          </a:prstGeom>
        </p:spPr>
        <p:txBody>
          <a:bodyPr>
            <a:normAutofit fontScale="92500"/>
          </a:bodyPr>
          <a:lstStyle/>
          <a:p>
            <a:r>
              <a:rPr lang="en-US" dirty="0" smtClean="0"/>
              <a:t>39yo male who hit a rock and flew over the handlebars of his bike landing on outstretched hands.</a:t>
            </a:r>
          </a:p>
          <a:p>
            <a:r>
              <a:rPr lang="en-US" dirty="0" smtClean="0"/>
              <a:t>Now with pain and swelling in the lateral wrist.</a:t>
            </a:r>
            <a:endParaRPr lang="en-US" dirty="0"/>
          </a:p>
        </p:txBody>
      </p:sp>
    </p:spTree>
    <p:extLst>
      <p:ext uri="{BB962C8B-B14F-4D97-AF65-F5344CB8AC3E}">
        <p14:creationId xmlns:p14="http://schemas.microsoft.com/office/powerpoint/2010/main" val="1862053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Wrist Anatomy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6139" y="2057400"/>
            <a:ext cx="5075517" cy="3276600"/>
          </a:xfrm>
        </p:spPr>
      </p:pic>
      <p:sp>
        <p:nvSpPr>
          <p:cNvPr id="5" name="TextBox 4"/>
          <p:cNvSpPr txBox="1"/>
          <p:nvPr/>
        </p:nvSpPr>
        <p:spPr>
          <a:xfrm>
            <a:off x="838199" y="5956658"/>
            <a:ext cx="7391399" cy="230832"/>
          </a:xfrm>
          <a:prstGeom prst="rect">
            <a:avLst/>
          </a:prstGeom>
          <a:noFill/>
        </p:spPr>
        <p:txBody>
          <a:bodyPr wrap="square" rtlCol="0">
            <a:spAutoFit/>
          </a:bodyPr>
          <a:lstStyle/>
          <a:p>
            <a:r>
              <a:rPr lang="en-US" sz="900" dirty="0" smtClean="0"/>
              <a:t>From: Daniels JM; </a:t>
            </a:r>
            <a:r>
              <a:rPr lang="en-US" sz="900" dirty="0" err="1" smtClean="0"/>
              <a:t>Zook</a:t>
            </a:r>
            <a:r>
              <a:rPr lang="en-US" sz="900" dirty="0" smtClean="0"/>
              <a:t> EG; Lynch JM. Hand and Wrist Injuries: Part I. </a:t>
            </a:r>
            <a:r>
              <a:rPr lang="en-US" sz="900" dirty="0" err="1" smtClean="0"/>
              <a:t>Nonemergent</a:t>
            </a:r>
            <a:r>
              <a:rPr lang="en-US" sz="900" dirty="0" smtClean="0"/>
              <a:t> Evaluation. American Family Physician. 2004; 69: 1949-56.</a:t>
            </a:r>
            <a:endParaRPr lang="en-US" sz="900" dirty="0"/>
          </a:p>
        </p:txBody>
      </p:sp>
    </p:spTree>
    <p:extLst>
      <p:ext uri="{BB962C8B-B14F-4D97-AF65-F5344CB8AC3E}">
        <p14:creationId xmlns:p14="http://schemas.microsoft.com/office/powerpoint/2010/main" val="1705128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Scaphoid Fracture</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41461"/>
          <a:stretch/>
        </p:blipFill>
        <p:spPr>
          <a:xfrm>
            <a:off x="1219200" y="1905000"/>
            <a:ext cx="3079613" cy="36036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7" y="2286000"/>
            <a:ext cx="3571875" cy="3048000"/>
          </a:xfrm>
          <a:prstGeom prst="rect">
            <a:avLst/>
          </a:prstGeom>
        </p:spPr>
      </p:pic>
      <p:cxnSp>
        <p:nvCxnSpPr>
          <p:cNvPr id="10" name="Straight Arrow Connector 9"/>
          <p:cNvCxnSpPr/>
          <p:nvPr/>
        </p:nvCxnSpPr>
        <p:spPr>
          <a:xfrm flipH="1">
            <a:off x="5715000" y="4114800"/>
            <a:ext cx="3048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90789" y="3976300"/>
            <a:ext cx="1675459" cy="276999"/>
          </a:xfrm>
          <a:prstGeom prst="rect">
            <a:avLst/>
          </a:prstGeom>
          <a:noFill/>
        </p:spPr>
        <p:txBody>
          <a:bodyPr wrap="none" rtlCol="0">
            <a:spAutoFit/>
          </a:bodyPr>
          <a:lstStyle/>
          <a:p>
            <a:r>
              <a:rPr lang="en-US" sz="1200" dirty="0" smtClean="0"/>
              <a:t>Extensor </a:t>
            </a:r>
            <a:r>
              <a:rPr lang="en-US" sz="1200" dirty="0" err="1" smtClean="0"/>
              <a:t>pollicis</a:t>
            </a:r>
            <a:r>
              <a:rPr lang="en-US" sz="1200" dirty="0" smtClean="0"/>
              <a:t> </a:t>
            </a:r>
            <a:r>
              <a:rPr lang="en-US" sz="1200" dirty="0" err="1" smtClean="0"/>
              <a:t>longus</a:t>
            </a:r>
            <a:endParaRPr lang="en-US" sz="1200" dirty="0"/>
          </a:p>
        </p:txBody>
      </p:sp>
      <p:cxnSp>
        <p:nvCxnSpPr>
          <p:cNvPr id="13" name="Straight Arrow Connector 12"/>
          <p:cNvCxnSpPr/>
          <p:nvPr/>
        </p:nvCxnSpPr>
        <p:spPr>
          <a:xfrm flipV="1">
            <a:off x="5105400" y="4648200"/>
            <a:ext cx="3048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48812" y="4932218"/>
            <a:ext cx="1709122" cy="461665"/>
          </a:xfrm>
          <a:prstGeom prst="rect">
            <a:avLst/>
          </a:prstGeom>
          <a:noFill/>
        </p:spPr>
        <p:txBody>
          <a:bodyPr wrap="none" rtlCol="0">
            <a:spAutoFit/>
          </a:bodyPr>
          <a:lstStyle/>
          <a:p>
            <a:r>
              <a:rPr lang="en-US" sz="1200" dirty="0" smtClean="0"/>
              <a:t>Extensor </a:t>
            </a:r>
            <a:r>
              <a:rPr lang="en-US" sz="1200" dirty="0" err="1" smtClean="0"/>
              <a:t>pollicis</a:t>
            </a:r>
            <a:r>
              <a:rPr lang="en-US" sz="1200" dirty="0" smtClean="0"/>
              <a:t> </a:t>
            </a:r>
            <a:r>
              <a:rPr lang="en-US" sz="1200" dirty="0" err="1" smtClean="0"/>
              <a:t>brevis</a:t>
            </a:r>
            <a:endParaRPr lang="en-US" sz="1200" dirty="0" smtClean="0"/>
          </a:p>
          <a:p>
            <a:r>
              <a:rPr lang="en-US" sz="1200" dirty="0" smtClean="0"/>
              <a:t>Abductor </a:t>
            </a:r>
            <a:r>
              <a:rPr lang="en-US" sz="1200" dirty="0" err="1" smtClean="0"/>
              <a:t>pollicis</a:t>
            </a:r>
            <a:r>
              <a:rPr lang="en-US" sz="1200" dirty="0" smtClean="0"/>
              <a:t> </a:t>
            </a:r>
            <a:r>
              <a:rPr lang="en-US" sz="1200" dirty="0" err="1" smtClean="0"/>
              <a:t>longus</a:t>
            </a:r>
            <a:endParaRPr lang="en-US" sz="1200" dirty="0"/>
          </a:p>
        </p:txBody>
      </p:sp>
    </p:spTree>
    <p:extLst>
      <p:ext uri="{BB962C8B-B14F-4D97-AF65-F5344CB8AC3E}">
        <p14:creationId xmlns:p14="http://schemas.microsoft.com/office/powerpoint/2010/main" val="1432028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Scaphoid shift test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2133600"/>
            <a:ext cx="6350000" cy="2362200"/>
          </a:xfrm>
        </p:spPr>
      </p:pic>
      <p:sp>
        <p:nvSpPr>
          <p:cNvPr id="5" name="TextBox 4"/>
          <p:cNvSpPr txBox="1"/>
          <p:nvPr/>
        </p:nvSpPr>
        <p:spPr>
          <a:xfrm>
            <a:off x="1143000" y="4572000"/>
            <a:ext cx="6858000" cy="1200329"/>
          </a:xfrm>
          <a:prstGeom prst="rect">
            <a:avLst/>
          </a:prstGeom>
          <a:noFill/>
        </p:spPr>
        <p:txBody>
          <a:bodyPr wrap="square" rtlCol="0">
            <a:spAutoFit/>
          </a:bodyPr>
          <a:lstStyle/>
          <a:p>
            <a:r>
              <a:rPr lang="en-US" dirty="0" smtClean="0"/>
              <a:t>Physician’s thumb is placed on the scaphoid tubercle, while the patient’s wrist is in ulnar deviation.  Pressure is applied dorsally.  The patient radially deviates the wrist.  Great pain indicates ligamentous instability of the wrist.</a:t>
            </a:r>
            <a:endParaRPr lang="en-US" dirty="0"/>
          </a:p>
        </p:txBody>
      </p:sp>
      <p:sp>
        <p:nvSpPr>
          <p:cNvPr id="6" name="Rectangle 5"/>
          <p:cNvSpPr/>
          <p:nvPr/>
        </p:nvSpPr>
        <p:spPr>
          <a:xfrm>
            <a:off x="800100" y="6033532"/>
            <a:ext cx="7543800" cy="230832"/>
          </a:xfrm>
          <a:prstGeom prst="rect">
            <a:avLst/>
          </a:prstGeom>
        </p:spPr>
        <p:txBody>
          <a:bodyPr wrap="square">
            <a:spAutoFit/>
          </a:bodyPr>
          <a:lstStyle/>
          <a:p>
            <a:r>
              <a:rPr lang="en-US" sz="900" dirty="0"/>
              <a:t>From: Daniels JM; </a:t>
            </a:r>
            <a:r>
              <a:rPr lang="en-US" sz="900" dirty="0" err="1"/>
              <a:t>Zook</a:t>
            </a:r>
            <a:r>
              <a:rPr lang="en-US" sz="900" dirty="0"/>
              <a:t> EG; Lynch JM. Hand and Wrist Injuries: Part I. </a:t>
            </a:r>
            <a:r>
              <a:rPr lang="en-US" sz="900" dirty="0" err="1"/>
              <a:t>Nonemergent</a:t>
            </a:r>
            <a:r>
              <a:rPr lang="en-US" sz="900" dirty="0"/>
              <a:t> Evaluation. American Family Physician. 2004; 69: 1949-56.</a:t>
            </a:r>
          </a:p>
        </p:txBody>
      </p:sp>
    </p:spTree>
    <p:extLst>
      <p:ext uri="{BB962C8B-B14F-4D97-AF65-F5344CB8AC3E}">
        <p14:creationId xmlns:p14="http://schemas.microsoft.com/office/powerpoint/2010/main" val="3117247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Shuck test (for </a:t>
            </a:r>
            <a:r>
              <a:rPr lang="en-US" dirty="0" err="1" smtClean="0"/>
              <a:t>perilunate</a:t>
            </a:r>
            <a:r>
              <a:rPr lang="en-US" dirty="0" smtClean="0"/>
              <a:t> instability)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599" y="2209800"/>
            <a:ext cx="6079787" cy="2286000"/>
          </a:xfrm>
        </p:spPr>
      </p:pic>
      <p:sp>
        <p:nvSpPr>
          <p:cNvPr id="5" name="TextBox 4"/>
          <p:cNvSpPr txBox="1"/>
          <p:nvPr/>
        </p:nvSpPr>
        <p:spPr>
          <a:xfrm>
            <a:off x="1524000" y="4572000"/>
            <a:ext cx="6400800" cy="1200329"/>
          </a:xfrm>
          <a:prstGeom prst="rect">
            <a:avLst/>
          </a:prstGeom>
          <a:noFill/>
        </p:spPr>
        <p:txBody>
          <a:bodyPr wrap="square" rtlCol="0">
            <a:spAutoFit/>
          </a:bodyPr>
          <a:lstStyle/>
          <a:p>
            <a:r>
              <a:rPr lang="en-US" dirty="0" smtClean="0"/>
              <a:t>Wrist is held in flexion by the physician and the patient extends fingers.  The physician resists this movement.  Significant </a:t>
            </a:r>
            <a:r>
              <a:rPr lang="en-US" dirty="0" err="1" smtClean="0"/>
              <a:t>parascaphoid</a:t>
            </a:r>
            <a:r>
              <a:rPr lang="en-US" dirty="0" smtClean="0"/>
              <a:t> inflammation, radial carpal, or </a:t>
            </a:r>
            <a:r>
              <a:rPr lang="en-US" dirty="0" err="1" smtClean="0"/>
              <a:t>midcarpal</a:t>
            </a:r>
            <a:r>
              <a:rPr lang="en-US" dirty="0" smtClean="0"/>
              <a:t> instability may cause considerable pain with this maneuver.</a:t>
            </a:r>
            <a:endParaRPr lang="en-US" dirty="0"/>
          </a:p>
        </p:txBody>
      </p:sp>
      <p:sp>
        <p:nvSpPr>
          <p:cNvPr id="6" name="Rectangle 5"/>
          <p:cNvSpPr/>
          <p:nvPr/>
        </p:nvSpPr>
        <p:spPr>
          <a:xfrm>
            <a:off x="762000" y="6033532"/>
            <a:ext cx="7620000" cy="230832"/>
          </a:xfrm>
          <a:prstGeom prst="rect">
            <a:avLst/>
          </a:prstGeom>
        </p:spPr>
        <p:txBody>
          <a:bodyPr wrap="square">
            <a:spAutoFit/>
          </a:bodyPr>
          <a:lstStyle/>
          <a:p>
            <a:r>
              <a:rPr lang="en-US" sz="900" dirty="0"/>
              <a:t>From: Daniels JM; </a:t>
            </a:r>
            <a:r>
              <a:rPr lang="en-US" sz="900" dirty="0" err="1"/>
              <a:t>Zook</a:t>
            </a:r>
            <a:r>
              <a:rPr lang="en-US" sz="900" dirty="0"/>
              <a:t> EG; Lynch JM. Hand and Wrist Injuries: Part I. </a:t>
            </a:r>
            <a:r>
              <a:rPr lang="en-US" sz="900" dirty="0" err="1"/>
              <a:t>Nonemergent</a:t>
            </a:r>
            <a:r>
              <a:rPr lang="en-US" sz="900" dirty="0"/>
              <a:t> Evaluation. American Family Physician. 2004; 69: 1949-56.</a:t>
            </a:r>
          </a:p>
        </p:txBody>
      </p:sp>
    </p:spTree>
    <p:extLst>
      <p:ext uri="{BB962C8B-B14F-4D97-AF65-F5344CB8AC3E}">
        <p14:creationId xmlns:p14="http://schemas.microsoft.com/office/powerpoint/2010/main" val="43826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Colles</a:t>
            </a:r>
            <a:r>
              <a:rPr lang="en-US" dirty="0" smtClean="0"/>
              <a:t> Fracture</a:t>
            </a:r>
            <a:endParaRPr lang="en-US" dirty="0"/>
          </a:p>
        </p:txBody>
      </p:sp>
      <p:sp>
        <p:nvSpPr>
          <p:cNvPr id="4" name="Content Placeholder 3"/>
          <p:cNvSpPr>
            <a:spLocks noGrp="1"/>
          </p:cNvSpPr>
          <p:nvPr>
            <p:ph sz="quarter" idx="13"/>
          </p:nvPr>
        </p:nvSpPr>
        <p:spPr>
          <a:xfrm>
            <a:off x="1298448" y="2121407"/>
            <a:ext cx="3200400" cy="3602736"/>
          </a:xfrm>
          <a:prstGeom prst="rect">
            <a:avLst/>
          </a:prstGeom>
        </p:spPr>
        <p:txBody>
          <a:bodyPr/>
          <a:lstStyle/>
          <a:p>
            <a:r>
              <a:rPr lang="en-US" dirty="0" smtClean="0"/>
              <a:t>Distal radius fracture.</a:t>
            </a:r>
          </a:p>
          <a:p>
            <a:r>
              <a:rPr lang="en-US" dirty="0" smtClean="0"/>
              <a:t>Most common in young adults and older persons.</a:t>
            </a:r>
          </a:p>
          <a:p>
            <a:r>
              <a:rPr lang="en-US" dirty="0" smtClean="0"/>
              <a:t>May be unstable with closed reduction and casting.</a:t>
            </a:r>
          </a:p>
          <a:p>
            <a:endParaRPr lang="en-US" dirty="0"/>
          </a:p>
        </p:txBody>
      </p:sp>
      <p:pic>
        <p:nvPicPr>
          <p:cNvPr id="6" name="Content Placeholder 5"/>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r="51050"/>
          <a:stretch/>
        </p:blipFill>
        <p:spPr>
          <a:xfrm>
            <a:off x="5029200" y="2057400"/>
            <a:ext cx="2574925" cy="4016947"/>
          </a:xfrm>
          <a:prstGeom prst="rect">
            <a:avLst/>
          </a:prstGeom>
        </p:spPr>
      </p:pic>
    </p:spTree>
    <p:extLst>
      <p:ext uri="{BB962C8B-B14F-4D97-AF65-F5344CB8AC3E}">
        <p14:creationId xmlns:p14="http://schemas.microsoft.com/office/powerpoint/2010/main" val="2708468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4" name="Content Placeholder 3"/>
          <p:cNvSpPr>
            <a:spLocks noGrp="1"/>
          </p:cNvSpPr>
          <p:nvPr>
            <p:ph sz="quarter" idx="13"/>
          </p:nvPr>
        </p:nvSpPr>
        <p:spPr>
          <a:xfrm>
            <a:off x="5215008" y="2119313"/>
            <a:ext cx="2648832" cy="3519487"/>
          </a:xfrm>
          <a:prstGeom prst="rect">
            <a:avLst/>
          </a:prstGeom>
        </p:spPr>
        <p:txBody>
          <a:bodyPr>
            <a:normAutofit lnSpcReduction="10000"/>
          </a:bodyPr>
          <a:lstStyle/>
          <a:p>
            <a:r>
              <a:rPr lang="en-US" dirty="0" smtClean="0"/>
              <a:t>56 year old diabetic kicked in the hand by his grandson during a fight.  Now presenting to After Hours with pain and swelling in the medial hand.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4224408"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219200" y="4114800"/>
            <a:ext cx="457200" cy="304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420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Boxer’s Fracture</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Fracture at the neck of the 5</a:t>
            </a:r>
            <a:r>
              <a:rPr lang="en-US" baseline="30000" dirty="0" smtClean="0"/>
              <a:t>th</a:t>
            </a:r>
            <a:r>
              <a:rPr lang="en-US" dirty="0" smtClean="0"/>
              <a:t> metacarpal.</a:t>
            </a:r>
          </a:p>
          <a:p>
            <a:r>
              <a:rPr lang="en-US" dirty="0" smtClean="0"/>
              <a:t>Should be splinted for 6 weeks with the finger in 70-90 degrees of flexion using an ulnar gutter splint.</a:t>
            </a:r>
          </a:p>
          <a:p>
            <a:r>
              <a:rPr lang="en-US" dirty="0" smtClean="0"/>
              <a:t>Need to exclude “fight bite”</a:t>
            </a:r>
          </a:p>
          <a:p>
            <a:pPr lvl="1"/>
            <a:r>
              <a:rPr lang="en-US" dirty="0" smtClean="0"/>
              <a:t>Penetration of a tooth over the dorsum of the hand near the 3</a:t>
            </a:r>
            <a:r>
              <a:rPr lang="en-US" baseline="30000" dirty="0" smtClean="0"/>
              <a:t>rd</a:t>
            </a:r>
            <a:r>
              <a:rPr lang="en-US" dirty="0" smtClean="0"/>
              <a:t> MC.</a:t>
            </a:r>
          </a:p>
          <a:p>
            <a:pPr lvl="1"/>
            <a:r>
              <a:rPr lang="en-US" dirty="0" smtClean="0"/>
              <a:t>Antibiotic prophylaxis is indicated.</a:t>
            </a:r>
          </a:p>
          <a:p>
            <a:pPr lvl="1"/>
            <a:r>
              <a:rPr lang="en-US" dirty="0" smtClean="0"/>
              <a:t>Surgical intervention (irrigation and debridement) improves prognosis.</a:t>
            </a:r>
            <a:endParaRPr lang="en-US" dirty="0"/>
          </a:p>
        </p:txBody>
      </p:sp>
    </p:spTree>
    <p:extLst>
      <p:ext uri="{BB962C8B-B14F-4D97-AF65-F5344CB8AC3E}">
        <p14:creationId xmlns:p14="http://schemas.microsoft.com/office/powerpoint/2010/main" val="519529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Elbow Anatomy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9056" y="2182813"/>
            <a:ext cx="3905250" cy="3476625"/>
          </a:xfrm>
        </p:spPr>
      </p:pic>
      <p:sp>
        <p:nvSpPr>
          <p:cNvPr id="5" name="TextBox 4"/>
          <p:cNvSpPr txBox="1"/>
          <p:nvPr/>
        </p:nvSpPr>
        <p:spPr>
          <a:xfrm>
            <a:off x="762000" y="6019800"/>
            <a:ext cx="6045245" cy="230832"/>
          </a:xfrm>
          <a:prstGeom prst="rect">
            <a:avLst/>
          </a:prstGeom>
          <a:noFill/>
        </p:spPr>
        <p:txBody>
          <a:bodyPr wrap="none" rtlCol="0">
            <a:spAutoFit/>
          </a:bodyPr>
          <a:lstStyle/>
          <a:p>
            <a:r>
              <a:rPr lang="en-US" sz="900" dirty="0" smtClean="0"/>
              <a:t>From: Kane SF, Lynch JH, Taylor JC. Evaluation of Elbow Pain in Adults. American Family Physician. 2014; 89(8): 649-657.</a:t>
            </a:r>
            <a:endParaRPr lang="en-US" sz="900" dirty="0"/>
          </a:p>
        </p:txBody>
      </p:sp>
    </p:spTree>
    <p:extLst>
      <p:ext uri="{BB962C8B-B14F-4D97-AF65-F5344CB8AC3E}">
        <p14:creationId xmlns:p14="http://schemas.microsoft.com/office/powerpoint/2010/main" val="3250157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219200"/>
            <a:ext cx="5607681" cy="3603625"/>
          </a:xfrm>
        </p:spPr>
      </p:pic>
      <p:sp>
        <p:nvSpPr>
          <p:cNvPr id="5" name="Rectangle 4"/>
          <p:cNvSpPr/>
          <p:nvPr/>
        </p:nvSpPr>
        <p:spPr>
          <a:xfrm>
            <a:off x="838200" y="5945832"/>
            <a:ext cx="7391400" cy="230832"/>
          </a:xfrm>
          <a:prstGeom prst="rect">
            <a:avLst/>
          </a:prstGeom>
        </p:spPr>
        <p:txBody>
          <a:bodyPr wrap="square">
            <a:spAutoFit/>
          </a:bodyPr>
          <a:lstStyle/>
          <a:p>
            <a:pPr lvl="0"/>
            <a:r>
              <a:rPr lang="en-US" sz="900" dirty="0">
                <a:solidFill>
                  <a:prstClr val="black"/>
                </a:solidFill>
              </a:rPr>
              <a:t>From: </a:t>
            </a:r>
            <a:r>
              <a:rPr lang="en-US" sz="900" dirty="0" err="1">
                <a:solidFill>
                  <a:prstClr val="black"/>
                </a:solidFill>
              </a:rPr>
              <a:t>Leggit</a:t>
            </a:r>
            <a:r>
              <a:rPr lang="en-US" sz="900" dirty="0">
                <a:solidFill>
                  <a:prstClr val="black"/>
                </a:solidFill>
              </a:rPr>
              <a:t> JC, </a:t>
            </a:r>
            <a:r>
              <a:rPr lang="en-US" sz="900" dirty="0" err="1">
                <a:solidFill>
                  <a:prstClr val="black"/>
                </a:solidFill>
              </a:rPr>
              <a:t>Meko</a:t>
            </a:r>
            <a:r>
              <a:rPr lang="en-US" sz="900" dirty="0">
                <a:solidFill>
                  <a:prstClr val="black"/>
                </a:solidFill>
              </a:rPr>
              <a:t> CJ. Acute Finger Injuries: Part </a:t>
            </a:r>
            <a:r>
              <a:rPr lang="en-US" sz="900" dirty="0" smtClean="0">
                <a:solidFill>
                  <a:prstClr val="black"/>
                </a:solidFill>
              </a:rPr>
              <a:t>II. Fractures, Dislocations and Thumb Injuries.  </a:t>
            </a:r>
            <a:r>
              <a:rPr lang="en-US" sz="900" dirty="0">
                <a:solidFill>
                  <a:prstClr val="black"/>
                </a:solidFill>
              </a:rPr>
              <a:t>America Family Physician. 2006; 73(5): </a:t>
            </a:r>
            <a:r>
              <a:rPr lang="en-US" sz="900" dirty="0" smtClean="0">
                <a:solidFill>
                  <a:prstClr val="black"/>
                </a:solidFill>
              </a:rPr>
              <a:t>827-834.</a:t>
            </a:r>
            <a:endParaRPr lang="en-US" sz="900" dirty="0">
              <a:solidFill>
                <a:prstClr val="black"/>
              </a:solidFill>
            </a:endParaRPr>
          </a:p>
        </p:txBody>
      </p:sp>
    </p:spTree>
    <p:extLst>
      <p:ext uri="{BB962C8B-B14F-4D97-AF65-F5344CB8AC3E}">
        <p14:creationId xmlns:p14="http://schemas.microsoft.com/office/powerpoint/2010/main" val="1660574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r>
              <a:rPr lang="en-US" dirty="0" smtClean="0"/>
              <a:t>41 year old right handed physician with numbness and tingling into 1</a:t>
            </a:r>
            <a:r>
              <a:rPr lang="en-US" baseline="30000" dirty="0" smtClean="0"/>
              <a:t>st</a:t>
            </a:r>
            <a:r>
              <a:rPr lang="en-US" dirty="0" smtClean="0"/>
              <a:t> through 4</a:t>
            </a:r>
            <a:r>
              <a:rPr lang="en-US" baseline="30000" dirty="0" smtClean="0"/>
              <a:t>th</a:t>
            </a:r>
            <a:r>
              <a:rPr lang="en-US" dirty="0" smtClean="0"/>
              <a:t> digits on her right hand that is waking her from sleep at night.</a:t>
            </a:r>
          </a:p>
          <a:p>
            <a:r>
              <a:rPr lang="en-US" dirty="0" smtClean="0"/>
              <a:t> She relates the onset of symptoms to transitioning to a new EMR at work that requires more typing on her part.</a:t>
            </a:r>
            <a:endParaRPr lang="en-US" dirty="0"/>
          </a:p>
        </p:txBody>
      </p:sp>
    </p:spTree>
    <p:extLst>
      <p:ext uri="{BB962C8B-B14F-4D97-AF65-F5344CB8AC3E}">
        <p14:creationId xmlns:p14="http://schemas.microsoft.com/office/powerpoint/2010/main" val="1840588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Flexor Tendons at the Wrist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2180" y="2119313"/>
            <a:ext cx="5319003" cy="3603625"/>
          </a:xfrm>
        </p:spPr>
      </p:pic>
    </p:spTree>
    <p:extLst>
      <p:ext uri="{BB962C8B-B14F-4D97-AF65-F5344CB8AC3E}">
        <p14:creationId xmlns:p14="http://schemas.microsoft.com/office/powerpoint/2010/main" val="1907491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0"/>
            <a:ext cx="5645659" cy="522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5991389"/>
            <a:ext cx="5170005" cy="507831"/>
          </a:xfrm>
          <a:prstGeom prst="rect">
            <a:avLst/>
          </a:prstGeom>
          <a:noFill/>
        </p:spPr>
        <p:txBody>
          <a:bodyPr wrap="none" rtlCol="0">
            <a:spAutoFit/>
          </a:bodyPr>
          <a:lstStyle/>
          <a:p>
            <a:r>
              <a:rPr lang="en-US" sz="900" dirty="0" smtClean="0"/>
              <a:t>From: LeBlanc KE, </a:t>
            </a:r>
            <a:r>
              <a:rPr lang="en-US" sz="900" dirty="0" err="1" smtClean="0"/>
              <a:t>Cestia</a:t>
            </a:r>
            <a:r>
              <a:rPr lang="en-US" sz="900" dirty="0" smtClean="0"/>
              <a:t> W.  Carpal Tunnel Syndrome. American Family </a:t>
            </a:r>
            <a:r>
              <a:rPr lang="en-US" sz="900" dirty="0"/>
              <a:t>Physician</a:t>
            </a:r>
            <a:r>
              <a:rPr lang="en-US" sz="900" i="1" dirty="0"/>
              <a:t>.</a:t>
            </a:r>
            <a:r>
              <a:rPr lang="en-US" sz="900" dirty="0"/>
              <a:t> </a:t>
            </a:r>
            <a:r>
              <a:rPr lang="en-US" sz="900" dirty="0" smtClean="0"/>
              <a:t>2011;83(8</a:t>
            </a:r>
            <a:r>
              <a:rPr lang="en-US" sz="900" dirty="0"/>
              <a:t>):952-958.</a:t>
            </a:r>
          </a:p>
          <a:p>
            <a:r>
              <a:rPr lang="en-US" dirty="0" smtClean="0"/>
              <a:t> </a:t>
            </a:r>
            <a:endParaRPr lang="en-US" dirty="0"/>
          </a:p>
        </p:txBody>
      </p:sp>
      <p:sp>
        <p:nvSpPr>
          <p:cNvPr id="3" name="TextBox 2"/>
          <p:cNvSpPr txBox="1"/>
          <p:nvPr/>
        </p:nvSpPr>
        <p:spPr>
          <a:xfrm>
            <a:off x="1066800" y="1981200"/>
            <a:ext cx="630301" cy="461665"/>
          </a:xfrm>
          <a:prstGeom prst="rect">
            <a:avLst/>
          </a:prstGeom>
          <a:noFill/>
        </p:spPr>
        <p:txBody>
          <a:bodyPr wrap="none" rtlCol="0">
            <a:spAutoFit/>
          </a:bodyPr>
          <a:lstStyle/>
          <a:p>
            <a:r>
              <a:rPr lang="en-US" sz="1200" dirty="0" smtClean="0"/>
              <a:t>Classic</a:t>
            </a:r>
          </a:p>
          <a:p>
            <a:r>
              <a:rPr lang="en-US" sz="1200" dirty="0" smtClean="0"/>
              <a:t>Pattern</a:t>
            </a:r>
            <a:endParaRPr lang="en-US" sz="1200" dirty="0"/>
          </a:p>
        </p:txBody>
      </p:sp>
      <p:sp>
        <p:nvSpPr>
          <p:cNvPr id="5" name="TextBox 4"/>
          <p:cNvSpPr txBox="1"/>
          <p:nvPr/>
        </p:nvSpPr>
        <p:spPr>
          <a:xfrm>
            <a:off x="1015503" y="4495799"/>
            <a:ext cx="732893" cy="461665"/>
          </a:xfrm>
          <a:prstGeom prst="rect">
            <a:avLst/>
          </a:prstGeom>
          <a:noFill/>
        </p:spPr>
        <p:txBody>
          <a:bodyPr wrap="none" rtlCol="0">
            <a:spAutoFit/>
          </a:bodyPr>
          <a:lstStyle/>
          <a:p>
            <a:r>
              <a:rPr lang="en-US" sz="1200" dirty="0" smtClean="0"/>
              <a:t>Probable</a:t>
            </a:r>
          </a:p>
          <a:p>
            <a:r>
              <a:rPr lang="en-US" sz="1200" dirty="0" smtClean="0"/>
              <a:t>Pattern</a:t>
            </a:r>
          </a:p>
        </p:txBody>
      </p:sp>
    </p:spTree>
    <p:extLst>
      <p:ext uri="{BB962C8B-B14F-4D97-AF65-F5344CB8AC3E}">
        <p14:creationId xmlns:p14="http://schemas.microsoft.com/office/powerpoint/2010/main" val="1257589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in Carpal Tunnel</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Phalen’s</a:t>
            </a:r>
            <a:r>
              <a:rPr lang="en-US" dirty="0" smtClean="0"/>
              <a:t>: reproduction of tingly sensation by having patient place wrist in maximal flexion for 60 seconds. (sensitivity 57%, specificity 58%)</a:t>
            </a:r>
          </a:p>
          <a:p>
            <a:r>
              <a:rPr lang="en-US" dirty="0" err="1" smtClean="0"/>
              <a:t>Tinel’s</a:t>
            </a:r>
            <a:r>
              <a:rPr lang="en-US" dirty="0" smtClean="0"/>
              <a:t>: production of </a:t>
            </a:r>
            <a:r>
              <a:rPr lang="en-US" dirty="0" err="1" smtClean="0"/>
              <a:t>paresthesias</a:t>
            </a:r>
            <a:r>
              <a:rPr lang="en-US" dirty="0" smtClean="0"/>
              <a:t> in the median nerve distribution by percussion over the volar wrist (sensitivity 36%, specificity 75%)</a:t>
            </a:r>
          </a:p>
          <a:p>
            <a:r>
              <a:rPr lang="en-US" dirty="0" smtClean="0"/>
              <a:t>Atrophy of </a:t>
            </a:r>
            <a:r>
              <a:rPr lang="en-US" dirty="0" err="1" smtClean="0"/>
              <a:t>thenar</a:t>
            </a:r>
            <a:r>
              <a:rPr lang="en-US" dirty="0" smtClean="0"/>
              <a:t> musculature: late finding (sensitivity 16%, specificity 90%)</a:t>
            </a:r>
          </a:p>
          <a:p>
            <a:r>
              <a:rPr lang="en-US" dirty="0" smtClean="0"/>
              <a:t>Weakness of abductor </a:t>
            </a:r>
            <a:r>
              <a:rPr lang="en-US" dirty="0" err="1" smtClean="0"/>
              <a:t>pollicis</a:t>
            </a:r>
            <a:r>
              <a:rPr lang="en-US" dirty="0"/>
              <a:t> </a:t>
            </a:r>
            <a:r>
              <a:rPr lang="en-US" dirty="0" err="1" smtClean="0"/>
              <a:t>brevis</a:t>
            </a:r>
            <a:r>
              <a:rPr lang="en-US" dirty="0" smtClean="0"/>
              <a:t>: raising the thumb </a:t>
            </a:r>
            <a:r>
              <a:rPr lang="en-US" dirty="0"/>
              <a:t>perpendicular to the palm as the physician applies downward pressure on the distal phalanx, resisting thumb </a:t>
            </a:r>
            <a:r>
              <a:rPr lang="en-US" dirty="0" smtClean="0"/>
              <a:t>abduction (sensitivity </a:t>
            </a:r>
            <a:r>
              <a:rPr lang="en-US" smtClean="0"/>
              <a:t>and specificity 65%)</a:t>
            </a:r>
            <a:endParaRPr lang="en-US" dirty="0"/>
          </a:p>
        </p:txBody>
      </p:sp>
    </p:spTree>
    <p:extLst>
      <p:ext uri="{BB962C8B-B14F-4D97-AF65-F5344CB8AC3E}">
        <p14:creationId xmlns:p14="http://schemas.microsoft.com/office/powerpoint/2010/main" val="7727671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0357" y="762000"/>
            <a:ext cx="3657600" cy="4937762"/>
          </a:xfrm>
        </p:spPr>
      </p:pic>
      <p:sp>
        <p:nvSpPr>
          <p:cNvPr id="5" name="TextBox 4"/>
          <p:cNvSpPr txBox="1"/>
          <p:nvPr/>
        </p:nvSpPr>
        <p:spPr>
          <a:xfrm>
            <a:off x="838200" y="5943600"/>
            <a:ext cx="5121915" cy="230832"/>
          </a:xfrm>
          <a:prstGeom prst="rect">
            <a:avLst/>
          </a:prstGeom>
          <a:noFill/>
        </p:spPr>
        <p:txBody>
          <a:bodyPr wrap="none" rtlCol="0">
            <a:spAutoFit/>
          </a:bodyPr>
          <a:lstStyle/>
          <a:p>
            <a:r>
              <a:rPr lang="en-US" sz="900" dirty="0" smtClean="0"/>
              <a:t>From: LeBlanc KE, </a:t>
            </a:r>
            <a:r>
              <a:rPr lang="en-US" sz="900" dirty="0" err="1" smtClean="0"/>
              <a:t>Cestia</a:t>
            </a:r>
            <a:r>
              <a:rPr lang="en-US" sz="900" dirty="0" smtClean="0"/>
              <a:t> W. Carpal Tunnel Syndrome.  American Family Physician.  2011; 83: 952-958.</a:t>
            </a:r>
            <a:endParaRPr lang="en-US" sz="900" dirty="0"/>
          </a:p>
        </p:txBody>
      </p:sp>
      <p:sp>
        <p:nvSpPr>
          <p:cNvPr id="2" name="TextBox 1"/>
          <p:cNvSpPr txBox="1"/>
          <p:nvPr/>
        </p:nvSpPr>
        <p:spPr>
          <a:xfrm>
            <a:off x="5410200" y="762000"/>
            <a:ext cx="2667000" cy="5078313"/>
          </a:xfrm>
          <a:prstGeom prst="rect">
            <a:avLst/>
          </a:prstGeom>
          <a:noFill/>
        </p:spPr>
        <p:txBody>
          <a:bodyPr wrap="square" rtlCol="0">
            <a:spAutoFit/>
          </a:bodyPr>
          <a:lstStyle/>
          <a:p>
            <a:pPr marL="285750" indent="-285750">
              <a:buFont typeface="Arial" pitchFamily="34" charset="0"/>
              <a:buChar char="•"/>
            </a:pPr>
            <a:r>
              <a:rPr lang="en-US" dirty="0" smtClean="0"/>
              <a:t>Forearm in supination and wrist slightly extended.</a:t>
            </a:r>
          </a:p>
          <a:p>
            <a:pPr marL="285750" indent="-285750">
              <a:buFont typeface="Arial" pitchFamily="34" charset="0"/>
              <a:buChar char="•"/>
            </a:pPr>
            <a:r>
              <a:rPr lang="en-US" dirty="0" smtClean="0"/>
              <a:t>Identify </a:t>
            </a:r>
            <a:r>
              <a:rPr lang="en-US" dirty="0" err="1" smtClean="0"/>
              <a:t>palmaris</a:t>
            </a:r>
            <a:r>
              <a:rPr lang="en-US" dirty="0" smtClean="0"/>
              <a:t> </a:t>
            </a:r>
            <a:r>
              <a:rPr lang="en-US" dirty="0" err="1" smtClean="0"/>
              <a:t>longus</a:t>
            </a:r>
            <a:r>
              <a:rPr lang="en-US" dirty="0" smtClean="0"/>
              <a:t> tendon</a:t>
            </a:r>
          </a:p>
          <a:p>
            <a:pPr marL="285750" indent="-285750">
              <a:buFont typeface="Arial" pitchFamily="34" charset="0"/>
              <a:buChar char="•"/>
            </a:pPr>
            <a:r>
              <a:rPr lang="en-US" dirty="0" smtClean="0"/>
              <a:t>Inject (25 gauge, 1.25” needle) 1cm proximal to the mist distal wrist crease</a:t>
            </a:r>
          </a:p>
          <a:p>
            <a:pPr marL="285750" indent="-285750">
              <a:buFont typeface="Arial" pitchFamily="34" charset="0"/>
              <a:buChar char="•"/>
            </a:pPr>
            <a:r>
              <a:rPr lang="en-US" dirty="0" smtClean="0"/>
              <a:t>Direct needle at 45 degree angle and slide distally until needle is under midpoint of retinaculum.</a:t>
            </a:r>
          </a:p>
          <a:p>
            <a:pPr marL="285750" indent="-285750">
              <a:buFont typeface="Arial" pitchFamily="34" charset="0"/>
              <a:buChar char="•"/>
            </a:pPr>
            <a:r>
              <a:rPr lang="en-US" dirty="0" smtClean="0"/>
              <a:t>Give as a slow bolus injection (20mg triamcinolone without </a:t>
            </a:r>
            <a:r>
              <a:rPr lang="en-US" dirty="0" err="1" smtClean="0"/>
              <a:t>lidocaine</a:t>
            </a:r>
            <a:r>
              <a:rPr lang="en-US" dirty="0" smtClean="0"/>
              <a:t>).</a:t>
            </a:r>
          </a:p>
        </p:txBody>
      </p:sp>
    </p:spTree>
    <p:extLst>
      <p:ext uri="{BB962C8B-B14F-4D97-AF65-F5344CB8AC3E}">
        <p14:creationId xmlns:p14="http://schemas.microsoft.com/office/powerpoint/2010/main" val="1625720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Pronator Syndrome</a:t>
            </a:r>
            <a:endParaRPr lang="en-US" dirty="0"/>
          </a:p>
        </p:txBody>
      </p:sp>
      <p:sp>
        <p:nvSpPr>
          <p:cNvPr id="3" name="Content Placeholder 2"/>
          <p:cNvSpPr>
            <a:spLocks noGrp="1"/>
          </p:cNvSpPr>
          <p:nvPr>
            <p:ph sz="quarter" idx="13"/>
          </p:nvPr>
        </p:nvSpPr>
        <p:spPr>
          <a:xfrm>
            <a:off x="1298448" y="2121407"/>
            <a:ext cx="3200400" cy="3602736"/>
          </a:xfrm>
          <a:prstGeom prst="rect">
            <a:avLst/>
          </a:prstGeom>
        </p:spPr>
        <p:txBody>
          <a:bodyPr>
            <a:normAutofit fontScale="77500" lnSpcReduction="20000"/>
          </a:bodyPr>
          <a:lstStyle/>
          <a:p>
            <a:r>
              <a:rPr lang="en-US" dirty="0" smtClean="0"/>
              <a:t>Compression of the median nerve by the pronator </a:t>
            </a:r>
            <a:r>
              <a:rPr lang="en-US" dirty="0" err="1" smtClean="0"/>
              <a:t>teres</a:t>
            </a:r>
            <a:r>
              <a:rPr lang="en-US" dirty="0" smtClean="0"/>
              <a:t> muscle.</a:t>
            </a:r>
          </a:p>
          <a:p>
            <a:r>
              <a:rPr lang="en-US" dirty="0" smtClean="0"/>
              <a:t>Symptoms:</a:t>
            </a:r>
          </a:p>
          <a:p>
            <a:pPr lvl="1"/>
            <a:r>
              <a:rPr lang="en-US" dirty="0" smtClean="0"/>
              <a:t>Pain in the proximal volar forearm and </a:t>
            </a:r>
            <a:r>
              <a:rPr lang="en-US" dirty="0" err="1" smtClean="0"/>
              <a:t>paresthesias</a:t>
            </a:r>
            <a:r>
              <a:rPr lang="en-US" dirty="0" smtClean="0"/>
              <a:t> of thumb, index and long fingers.</a:t>
            </a:r>
          </a:p>
          <a:p>
            <a:pPr lvl="1"/>
            <a:r>
              <a:rPr lang="en-US" dirty="0" smtClean="0"/>
              <a:t>Aggravated by repetitive pronation and supination.</a:t>
            </a:r>
          </a:p>
          <a:p>
            <a:pPr lvl="1"/>
            <a:r>
              <a:rPr lang="en-US" dirty="0" smtClean="0"/>
              <a:t>Usually insidious onset</a:t>
            </a:r>
          </a:p>
          <a:p>
            <a:pPr lvl="1"/>
            <a:r>
              <a:rPr lang="en-US" dirty="0" smtClean="0"/>
              <a:t>Absence of nighttime symptoms.</a:t>
            </a:r>
            <a:endParaRPr lang="en-US" dirty="0"/>
          </a:p>
          <a:p>
            <a:endParaRPr lang="en-US"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176856" y="2119313"/>
            <a:ext cx="2174837" cy="3605212"/>
          </a:xfrm>
          <a:prstGeom prst="rect">
            <a:avLst/>
          </a:prstGeom>
        </p:spPr>
      </p:pic>
      <p:sp>
        <p:nvSpPr>
          <p:cNvPr id="6" name="TextBox 5"/>
          <p:cNvSpPr txBox="1"/>
          <p:nvPr/>
        </p:nvSpPr>
        <p:spPr>
          <a:xfrm>
            <a:off x="838200" y="5998056"/>
            <a:ext cx="6619120" cy="230832"/>
          </a:xfrm>
          <a:prstGeom prst="rect">
            <a:avLst/>
          </a:prstGeom>
          <a:noFill/>
        </p:spPr>
        <p:txBody>
          <a:bodyPr wrap="none" rtlCol="0">
            <a:spAutoFit/>
          </a:bodyPr>
          <a:lstStyle/>
          <a:p>
            <a:r>
              <a:rPr lang="en-US" sz="900" dirty="0" smtClean="0"/>
              <a:t>From: </a:t>
            </a:r>
            <a:r>
              <a:rPr lang="en-US" sz="900" dirty="0" err="1" smtClean="0"/>
              <a:t>Chumbley</a:t>
            </a:r>
            <a:r>
              <a:rPr lang="en-US" sz="900" dirty="0" smtClean="0"/>
              <a:t> EM, O’Connor FG, </a:t>
            </a:r>
            <a:r>
              <a:rPr lang="en-US" sz="900" dirty="0" err="1" smtClean="0"/>
              <a:t>Nirschl</a:t>
            </a:r>
            <a:r>
              <a:rPr lang="en-US" sz="900" dirty="0" smtClean="0"/>
              <a:t> RP. Evaluation of Overuse Elbow Injuries. American Family </a:t>
            </a:r>
            <a:r>
              <a:rPr lang="en-US" sz="900" dirty="0"/>
              <a:t>Physician. </a:t>
            </a:r>
            <a:r>
              <a:rPr lang="en-US" sz="900" dirty="0" smtClean="0"/>
              <a:t>2000;61(3</a:t>
            </a:r>
            <a:r>
              <a:rPr lang="en-US" sz="900" dirty="0"/>
              <a:t>):691-700 </a:t>
            </a:r>
          </a:p>
        </p:txBody>
      </p:sp>
    </p:spTree>
    <p:extLst>
      <p:ext uri="{BB962C8B-B14F-4D97-AF65-F5344CB8AC3E}">
        <p14:creationId xmlns:p14="http://schemas.microsoft.com/office/powerpoint/2010/main" val="42731193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Pronator Compression Test</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828800"/>
            <a:ext cx="4191000" cy="284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4800600"/>
            <a:ext cx="5638800" cy="923330"/>
          </a:xfrm>
          <a:prstGeom prst="rect">
            <a:avLst/>
          </a:prstGeom>
          <a:noFill/>
        </p:spPr>
        <p:txBody>
          <a:bodyPr wrap="square" rtlCol="0">
            <a:spAutoFit/>
          </a:bodyPr>
          <a:lstStyle/>
          <a:p>
            <a:r>
              <a:rPr lang="en-US" dirty="0" smtClean="0"/>
              <a:t>Pressure is placed over the pronator muscle in both upper extremities.  A positive test is indicated by reproductions of </a:t>
            </a:r>
            <a:r>
              <a:rPr lang="en-US" dirty="0" err="1" smtClean="0"/>
              <a:t>paresthesia</a:t>
            </a:r>
            <a:r>
              <a:rPr lang="en-US" dirty="0" smtClean="0"/>
              <a:t> in the lateral 3 ½ digits in less than 30 seconds.</a:t>
            </a:r>
            <a:endParaRPr lang="en-US" dirty="0"/>
          </a:p>
        </p:txBody>
      </p:sp>
      <p:sp>
        <p:nvSpPr>
          <p:cNvPr id="5" name="TextBox 4"/>
          <p:cNvSpPr txBox="1"/>
          <p:nvPr/>
        </p:nvSpPr>
        <p:spPr>
          <a:xfrm>
            <a:off x="762000" y="5934974"/>
            <a:ext cx="7620000" cy="369332"/>
          </a:xfrm>
          <a:prstGeom prst="rect">
            <a:avLst/>
          </a:prstGeom>
          <a:noFill/>
        </p:spPr>
        <p:txBody>
          <a:bodyPr wrap="square" rtlCol="0">
            <a:spAutoFit/>
          </a:bodyPr>
          <a:lstStyle/>
          <a:p>
            <a:r>
              <a:rPr lang="en-US" sz="900" dirty="0" smtClean="0"/>
              <a:t>From: Lee ML, </a:t>
            </a:r>
            <a:r>
              <a:rPr lang="en-US" sz="900" dirty="0" err="1" smtClean="0"/>
              <a:t>LaStayo</a:t>
            </a:r>
            <a:r>
              <a:rPr lang="en-US" sz="900" dirty="0" smtClean="0"/>
              <a:t> PC. Pronator Syndrome and Other Nerve Compressions That Mimic Carpal Tunnel Syndrome. Journal of Orthopedic and Sports Physical Therapy. 2004; 34: 601-609.</a:t>
            </a:r>
            <a:endParaRPr lang="en-US" sz="900" dirty="0"/>
          </a:p>
        </p:txBody>
      </p:sp>
    </p:spTree>
    <p:extLst>
      <p:ext uri="{BB962C8B-B14F-4D97-AF65-F5344CB8AC3E}">
        <p14:creationId xmlns:p14="http://schemas.microsoft.com/office/powerpoint/2010/main" val="23584692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r>
              <a:rPr lang="en-US" dirty="0" smtClean="0"/>
              <a:t>20 year old new mother with radial sided wrist pain since birth of her infant 8 weeks ago.</a:t>
            </a:r>
          </a:p>
          <a:p>
            <a:r>
              <a:rPr lang="en-US" dirty="0" smtClean="0"/>
              <a:t>Worse with lifting up baby or changing diapers.</a:t>
            </a:r>
          </a:p>
          <a:p>
            <a:r>
              <a:rPr lang="en-US" dirty="0" smtClean="0"/>
              <a:t>Tried an old wrist splint at home without relief.</a:t>
            </a:r>
            <a:endParaRPr lang="en-US" dirty="0"/>
          </a:p>
        </p:txBody>
      </p:sp>
    </p:spTree>
    <p:extLst>
      <p:ext uri="{BB962C8B-B14F-4D97-AF65-F5344CB8AC3E}">
        <p14:creationId xmlns:p14="http://schemas.microsoft.com/office/powerpoint/2010/main" val="28790808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Extensor Tendons at the Wrist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675" y="2515405"/>
            <a:ext cx="6196013" cy="2811440"/>
          </a:xfrm>
        </p:spPr>
      </p:pic>
    </p:spTree>
    <p:extLst>
      <p:ext uri="{BB962C8B-B14F-4D97-AF65-F5344CB8AC3E}">
        <p14:creationId xmlns:p14="http://schemas.microsoft.com/office/powerpoint/2010/main" val="1219031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0290226"/>
              </p:ext>
            </p:extLst>
          </p:nvPr>
        </p:nvGraphicFramePr>
        <p:xfrm>
          <a:off x="1505630" y="914400"/>
          <a:ext cx="6196013" cy="4480560"/>
        </p:xfrm>
        <a:graphic>
          <a:graphicData uri="http://schemas.openxmlformats.org/drawingml/2006/table">
            <a:tbl>
              <a:tblPr firstRow="1" bandRow="1">
                <a:tableStyleId>{00A15C55-8517-42AA-B614-E9B94910E393}</a:tableStyleId>
              </a:tblPr>
              <a:tblGrid>
                <a:gridCol w="6196013">
                  <a:extLst>
                    <a:ext uri="{9D8B030D-6E8A-4147-A177-3AD203B41FA5}">
                      <a16:colId xmlns:a16="http://schemas.microsoft.com/office/drawing/2014/main" val="20000"/>
                    </a:ext>
                  </a:extLst>
                </a:gridCol>
              </a:tblGrid>
              <a:tr h="370840">
                <a:tc>
                  <a:txBody>
                    <a:bodyPr/>
                    <a:lstStyle/>
                    <a:p>
                      <a:pPr algn="ctr"/>
                      <a:r>
                        <a:rPr lang="en-US" sz="2400" dirty="0" smtClean="0"/>
                        <a:t>Differential diagnosis for </a:t>
                      </a:r>
                    </a:p>
                    <a:p>
                      <a:pPr algn="ctr"/>
                      <a:r>
                        <a:rPr lang="en-US" sz="2400" dirty="0" smtClean="0"/>
                        <a:t>ANTERIOR elbow</a:t>
                      </a:r>
                      <a:r>
                        <a:rPr lang="en-US" sz="2400" baseline="0" dirty="0" smtClean="0"/>
                        <a:t> pain</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smtClean="0"/>
                        <a:t>Anterior capsule strain</a:t>
                      </a:r>
                      <a:endParaRPr lang="en-US" sz="2400" dirty="0"/>
                    </a:p>
                  </a:txBody>
                  <a:tcPr/>
                </a:tc>
                <a:extLst>
                  <a:ext uri="{0D108BD9-81ED-4DB2-BD59-A6C34878D82A}">
                    <a16:rowId xmlns:a16="http://schemas.microsoft.com/office/drawing/2014/main" val="10001"/>
                  </a:ext>
                </a:extLst>
              </a:tr>
              <a:tr h="370840">
                <a:tc>
                  <a:txBody>
                    <a:bodyPr/>
                    <a:lstStyle/>
                    <a:p>
                      <a:pPr algn="ctr"/>
                      <a:r>
                        <a:rPr lang="en-US" sz="2400" dirty="0" smtClean="0"/>
                        <a:t>Biceps </a:t>
                      </a:r>
                      <a:r>
                        <a:rPr lang="en-US" sz="2400" dirty="0" err="1" smtClean="0"/>
                        <a:t>tendinopathy</a:t>
                      </a:r>
                      <a:endParaRPr lang="en-US" sz="2400" dirty="0"/>
                    </a:p>
                  </a:txBody>
                  <a:tcPr/>
                </a:tc>
                <a:extLst>
                  <a:ext uri="{0D108BD9-81ED-4DB2-BD59-A6C34878D82A}">
                    <a16:rowId xmlns:a16="http://schemas.microsoft.com/office/drawing/2014/main" val="10002"/>
                  </a:ext>
                </a:extLst>
              </a:tr>
              <a:tr h="370840">
                <a:tc>
                  <a:txBody>
                    <a:bodyPr/>
                    <a:lstStyle/>
                    <a:p>
                      <a:pPr algn="ctr"/>
                      <a:r>
                        <a:rPr lang="en-US" sz="2400" dirty="0" smtClean="0"/>
                        <a:t>Gout</a:t>
                      </a:r>
                      <a:endParaRPr lang="en-US" sz="2400" dirty="0"/>
                    </a:p>
                  </a:txBody>
                  <a:tcPr/>
                </a:tc>
                <a:extLst>
                  <a:ext uri="{0D108BD9-81ED-4DB2-BD59-A6C34878D82A}">
                    <a16:rowId xmlns:a16="http://schemas.microsoft.com/office/drawing/2014/main" val="10003"/>
                  </a:ext>
                </a:extLst>
              </a:tr>
              <a:tr h="370840">
                <a:tc>
                  <a:txBody>
                    <a:bodyPr/>
                    <a:lstStyle/>
                    <a:p>
                      <a:pPr algn="ctr"/>
                      <a:r>
                        <a:rPr lang="en-US" sz="2400" dirty="0" smtClean="0"/>
                        <a:t>Intra-articular loose body</a:t>
                      </a:r>
                      <a:endParaRPr lang="en-US" sz="2400" dirty="0"/>
                    </a:p>
                  </a:txBody>
                  <a:tcPr/>
                </a:tc>
                <a:extLst>
                  <a:ext uri="{0D108BD9-81ED-4DB2-BD59-A6C34878D82A}">
                    <a16:rowId xmlns:a16="http://schemas.microsoft.com/office/drawing/2014/main" val="10004"/>
                  </a:ext>
                </a:extLst>
              </a:tr>
              <a:tr h="370840">
                <a:tc>
                  <a:txBody>
                    <a:bodyPr/>
                    <a:lstStyle/>
                    <a:p>
                      <a:pPr algn="ctr"/>
                      <a:r>
                        <a:rPr lang="en-US" sz="2400" dirty="0" smtClean="0"/>
                        <a:t>Osteoarthritis</a:t>
                      </a:r>
                      <a:endParaRPr lang="en-US" sz="2400" dirty="0"/>
                    </a:p>
                  </a:txBody>
                  <a:tcPr/>
                </a:tc>
                <a:extLst>
                  <a:ext uri="{0D108BD9-81ED-4DB2-BD59-A6C34878D82A}">
                    <a16:rowId xmlns:a16="http://schemas.microsoft.com/office/drawing/2014/main" val="10005"/>
                  </a:ext>
                </a:extLst>
              </a:tr>
              <a:tr h="370840">
                <a:tc>
                  <a:txBody>
                    <a:bodyPr/>
                    <a:lstStyle/>
                    <a:p>
                      <a:pPr algn="ctr"/>
                      <a:r>
                        <a:rPr lang="en-US" sz="2400" dirty="0" smtClean="0"/>
                        <a:t>Pronator</a:t>
                      </a:r>
                      <a:r>
                        <a:rPr lang="en-US" sz="2400" baseline="0" dirty="0" smtClean="0"/>
                        <a:t> syndrome</a:t>
                      </a:r>
                      <a:endParaRPr lang="en-US" sz="2400" dirty="0"/>
                    </a:p>
                  </a:txBody>
                  <a:tcPr/>
                </a:tc>
                <a:extLst>
                  <a:ext uri="{0D108BD9-81ED-4DB2-BD59-A6C34878D82A}">
                    <a16:rowId xmlns:a16="http://schemas.microsoft.com/office/drawing/2014/main" val="10006"/>
                  </a:ext>
                </a:extLst>
              </a:tr>
              <a:tr h="370840">
                <a:tc>
                  <a:txBody>
                    <a:bodyPr/>
                    <a:lstStyle/>
                    <a:p>
                      <a:pPr algn="ctr"/>
                      <a:r>
                        <a:rPr lang="en-US" sz="2400" dirty="0" smtClean="0"/>
                        <a:t>Rheumatoid arthritis</a:t>
                      </a:r>
                    </a:p>
                  </a:txBody>
                  <a:tcPr/>
                </a:tc>
                <a:extLst>
                  <a:ext uri="{0D108BD9-81ED-4DB2-BD59-A6C34878D82A}">
                    <a16:rowId xmlns:a16="http://schemas.microsoft.com/office/drawing/2014/main" val="10007"/>
                  </a:ext>
                </a:extLst>
              </a:tr>
              <a:tr h="370840">
                <a:tc>
                  <a:txBody>
                    <a:bodyPr/>
                    <a:lstStyle/>
                    <a:p>
                      <a:pPr algn="ctr"/>
                      <a:r>
                        <a:rPr lang="en-US" sz="2400" dirty="0" smtClean="0"/>
                        <a:t>Fracture</a:t>
                      </a:r>
                      <a:r>
                        <a:rPr lang="en-US" sz="2400" baseline="0" dirty="0" smtClean="0"/>
                        <a:t> or dislocation</a:t>
                      </a:r>
                      <a:endParaRPr lang="en-US" sz="2400" dirty="0" smtClean="0"/>
                    </a:p>
                  </a:txBody>
                  <a:tcPr/>
                </a:tc>
                <a:extLst>
                  <a:ext uri="{0D108BD9-81ED-4DB2-BD59-A6C34878D82A}">
                    <a16:rowId xmlns:a16="http://schemas.microsoft.com/office/drawing/2014/main" val="10008"/>
                  </a:ext>
                </a:extLst>
              </a:tr>
            </a:tbl>
          </a:graphicData>
        </a:graphic>
      </p:graphicFrame>
      <p:sp>
        <p:nvSpPr>
          <p:cNvPr id="5" name="Rectangle 4"/>
          <p:cNvSpPr/>
          <p:nvPr/>
        </p:nvSpPr>
        <p:spPr>
          <a:xfrm>
            <a:off x="838200" y="5943600"/>
            <a:ext cx="6858000" cy="230832"/>
          </a:xfrm>
          <a:prstGeom prst="rect">
            <a:avLst/>
          </a:prstGeom>
        </p:spPr>
        <p:txBody>
          <a:bodyPr wrap="square">
            <a:spAutoFit/>
          </a:bodyPr>
          <a:lstStyle/>
          <a:p>
            <a:r>
              <a:rPr lang="en-US" sz="900" dirty="0"/>
              <a:t>From: Kane SF, Lynch JH, Taylor JC. Evaluation of Elbow Pain in Adults. American Family Physician. 2014; 89(8): 649-657</a:t>
            </a:r>
          </a:p>
        </p:txBody>
      </p:sp>
    </p:spTree>
    <p:extLst>
      <p:ext uri="{BB962C8B-B14F-4D97-AF65-F5344CB8AC3E}">
        <p14:creationId xmlns:p14="http://schemas.microsoft.com/office/powerpoint/2010/main" val="3419377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 </a:t>
            </a:r>
            <a:r>
              <a:rPr lang="en-US" dirty="0" err="1" smtClean="0"/>
              <a:t>Quervain’s</a:t>
            </a:r>
            <a:r>
              <a:rPr lang="en-US" dirty="0" smtClean="0"/>
              <a:t> Tenosynovitis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931987"/>
            <a:ext cx="2754363" cy="3603625"/>
          </a:xfrm>
        </p:spPr>
      </p:pic>
      <p:sp>
        <p:nvSpPr>
          <p:cNvPr id="5" name="Rectangle 4"/>
          <p:cNvSpPr/>
          <p:nvPr/>
        </p:nvSpPr>
        <p:spPr>
          <a:xfrm>
            <a:off x="762000" y="6022032"/>
            <a:ext cx="7239000" cy="230832"/>
          </a:xfrm>
          <a:prstGeom prst="rect">
            <a:avLst/>
          </a:prstGeom>
        </p:spPr>
        <p:txBody>
          <a:bodyPr wrap="square">
            <a:spAutoFit/>
          </a:bodyPr>
          <a:lstStyle/>
          <a:p>
            <a:r>
              <a:rPr lang="en-US" sz="900" dirty="0"/>
              <a:t>From: </a:t>
            </a:r>
            <a:r>
              <a:rPr lang="en-US" sz="900" dirty="0" err="1"/>
              <a:t>Shehab</a:t>
            </a:r>
            <a:r>
              <a:rPr lang="en-US" sz="900" dirty="0"/>
              <a:t> R, </a:t>
            </a:r>
            <a:r>
              <a:rPr lang="en-US" sz="900" dirty="0" err="1"/>
              <a:t>Mirabelli</a:t>
            </a:r>
            <a:r>
              <a:rPr lang="en-US" sz="900" dirty="0"/>
              <a:t> MH. Evaluation and Diagnosis of Wrist Pain: A </a:t>
            </a:r>
            <a:r>
              <a:rPr lang="en-US" sz="900" dirty="0" err="1"/>
              <a:t>Case.Based</a:t>
            </a:r>
            <a:r>
              <a:rPr lang="en-US" sz="900" dirty="0"/>
              <a:t> Approach.  American Family Physician.  2013; 87(8): 568-73.</a:t>
            </a:r>
          </a:p>
        </p:txBody>
      </p:sp>
      <p:sp>
        <p:nvSpPr>
          <p:cNvPr id="3" name="Rectangle 2"/>
          <p:cNvSpPr/>
          <p:nvPr/>
        </p:nvSpPr>
        <p:spPr>
          <a:xfrm>
            <a:off x="1295400" y="3581400"/>
            <a:ext cx="762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400" y="4191000"/>
            <a:ext cx="609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500" y="2286000"/>
            <a:ext cx="3333750" cy="1704975"/>
          </a:xfrm>
          <a:prstGeom prst="rect">
            <a:avLst/>
          </a:prstGeom>
        </p:spPr>
      </p:pic>
      <p:sp>
        <p:nvSpPr>
          <p:cNvPr id="9" name="TextBox 8"/>
          <p:cNvSpPr txBox="1"/>
          <p:nvPr/>
        </p:nvSpPr>
        <p:spPr>
          <a:xfrm>
            <a:off x="5176950" y="4126468"/>
            <a:ext cx="1742849" cy="369332"/>
          </a:xfrm>
          <a:prstGeom prst="rect">
            <a:avLst/>
          </a:prstGeom>
          <a:noFill/>
        </p:spPr>
        <p:txBody>
          <a:bodyPr wrap="none" rtlCol="0">
            <a:spAutoFit/>
          </a:bodyPr>
          <a:lstStyle/>
          <a:p>
            <a:r>
              <a:rPr lang="en-US" dirty="0" smtClean="0"/>
              <a:t>Finkelstein’s test</a:t>
            </a:r>
          </a:p>
        </p:txBody>
      </p:sp>
    </p:spTree>
    <p:extLst>
      <p:ext uri="{BB962C8B-B14F-4D97-AF65-F5344CB8AC3E}">
        <p14:creationId xmlns:p14="http://schemas.microsoft.com/office/powerpoint/2010/main" val="13021228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r>
              <a:rPr lang="en-US" dirty="0" smtClean="0"/>
              <a:t>Varsity high school football player who injured his ring finger in Friday night’s game while grabbing an opponent’s jersey during a tackle.</a:t>
            </a:r>
          </a:p>
          <a:p>
            <a:r>
              <a:rPr lang="en-US" dirty="0" smtClean="0"/>
              <a:t>Pain and swelling over volar DIP.</a:t>
            </a:r>
          </a:p>
          <a:p>
            <a:r>
              <a:rPr lang="en-US" dirty="0" smtClean="0"/>
              <a:t>Inability to fully flex the ring finger at the DIP joint.</a:t>
            </a:r>
            <a:endParaRPr lang="en-US" dirty="0"/>
          </a:p>
        </p:txBody>
      </p:sp>
    </p:spTree>
    <p:extLst>
      <p:ext uri="{BB962C8B-B14F-4D97-AF65-F5344CB8AC3E}">
        <p14:creationId xmlns:p14="http://schemas.microsoft.com/office/powerpoint/2010/main" val="3536468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7845811"/>
              </p:ext>
            </p:extLst>
          </p:nvPr>
        </p:nvGraphicFramePr>
        <p:xfrm>
          <a:off x="1143000" y="1295400"/>
          <a:ext cx="7086600" cy="4114799"/>
        </p:xfrm>
        <a:graphic>
          <a:graphicData uri="http://schemas.openxmlformats.org/drawingml/2006/table">
            <a:tbl>
              <a:tblPr firstRow="1" bandRow="1">
                <a:tableStyleId>{00A15C55-8517-42AA-B614-E9B94910E393}</a:tableStyleId>
              </a:tblPr>
              <a:tblGrid>
                <a:gridCol w="7086600">
                  <a:extLst>
                    <a:ext uri="{9D8B030D-6E8A-4147-A177-3AD203B41FA5}">
                      <a16:colId xmlns:a16="http://schemas.microsoft.com/office/drawing/2014/main" val="20000"/>
                    </a:ext>
                  </a:extLst>
                </a:gridCol>
              </a:tblGrid>
              <a:tr h="478465">
                <a:tc>
                  <a:txBody>
                    <a:bodyPr/>
                    <a:lstStyle/>
                    <a:p>
                      <a:pPr algn="ctr"/>
                      <a:r>
                        <a:rPr lang="en-US" sz="2400" dirty="0" smtClean="0"/>
                        <a:t>Common Finger Injuries</a:t>
                      </a:r>
                      <a:endParaRPr lang="en-US" sz="2400" dirty="0"/>
                    </a:p>
                  </a:txBody>
                  <a:tcPr/>
                </a:tc>
                <a:extLst>
                  <a:ext uri="{0D108BD9-81ED-4DB2-BD59-A6C34878D82A}">
                    <a16:rowId xmlns:a16="http://schemas.microsoft.com/office/drawing/2014/main" val="10000"/>
                  </a:ext>
                </a:extLst>
              </a:tr>
              <a:tr h="861237">
                <a:tc>
                  <a:txBody>
                    <a:bodyPr/>
                    <a:lstStyle/>
                    <a:p>
                      <a:r>
                        <a:rPr lang="en-US" sz="2400" dirty="0" smtClean="0"/>
                        <a:t>Mallet finger (extensor tendon injury at the DIP joint)</a:t>
                      </a:r>
                    </a:p>
                  </a:txBody>
                  <a:tcPr/>
                </a:tc>
                <a:extLst>
                  <a:ext uri="{0D108BD9-81ED-4DB2-BD59-A6C34878D82A}">
                    <a16:rowId xmlns:a16="http://schemas.microsoft.com/office/drawing/2014/main" val="10001"/>
                  </a:ext>
                </a:extLst>
              </a:tr>
              <a:tr h="478465">
                <a:tc>
                  <a:txBody>
                    <a:bodyPr/>
                    <a:lstStyle/>
                    <a:p>
                      <a:r>
                        <a:rPr lang="en-US" sz="2400" dirty="0" smtClean="0"/>
                        <a:t>Jersey finger (FDP injury)</a:t>
                      </a:r>
                      <a:endParaRPr lang="en-US" sz="2400" dirty="0"/>
                    </a:p>
                  </a:txBody>
                  <a:tcPr/>
                </a:tc>
                <a:extLst>
                  <a:ext uri="{0D108BD9-81ED-4DB2-BD59-A6C34878D82A}">
                    <a16:rowId xmlns:a16="http://schemas.microsoft.com/office/drawing/2014/main" val="10002"/>
                  </a:ext>
                </a:extLst>
              </a:tr>
              <a:tr h="478465">
                <a:tc>
                  <a:txBody>
                    <a:bodyPr/>
                    <a:lstStyle/>
                    <a:p>
                      <a:r>
                        <a:rPr lang="en-US" sz="2400" dirty="0" smtClean="0"/>
                        <a:t>Central slip extensor tendon injury </a:t>
                      </a:r>
                      <a:endParaRPr lang="en-US" sz="2400" dirty="0"/>
                    </a:p>
                  </a:txBody>
                  <a:tcPr/>
                </a:tc>
                <a:extLst>
                  <a:ext uri="{0D108BD9-81ED-4DB2-BD59-A6C34878D82A}">
                    <a16:rowId xmlns:a16="http://schemas.microsoft.com/office/drawing/2014/main" val="10003"/>
                  </a:ext>
                </a:extLst>
              </a:tr>
              <a:tr h="478465">
                <a:tc>
                  <a:txBody>
                    <a:bodyPr/>
                    <a:lstStyle/>
                    <a:p>
                      <a:r>
                        <a:rPr lang="en-US" sz="2400" dirty="0" smtClean="0"/>
                        <a:t>“Jammed” fingers (collateral ligament injuries)</a:t>
                      </a:r>
                      <a:endParaRPr lang="en-US" sz="2400" dirty="0"/>
                    </a:p>
                  </a:txBody>
                  <a:tcPr/>
                </a:tc>
                <a:extLst>
                  <a:ext uri="{0D108BD9-81ED-4DB2-BD59-A6C34878D82A}">
                    <a16:rowId xmlns:a16="http://schemas.microsoft.com/office/drawing/2014/main" val="10004"/>
                  </a:ext>
                </a:extLst>
              </a:tr>
              <a:tr h="478465">
                <a:tc>
                  <a:txBody>
                    <a:bodyPr/>
                    <a:lstStyle/>
                    <a:p>
                      <a:r>
                        <a:rPr lang="en-US" sz="2400" dirty="0" smtClean="0"/>
                        <a:t>Volar plate injury</a:t>
                      </a:r>
                      <a:endParaRPr lang="en-US" sz="2400" dirty="0"/>
                    </a:p>
                  </a:txBody>
                  <a:tcPr/>
                </a:tc>
                <a:extLst>
                  <a:ext uri="{0D108BD9-81ED-4DB2-BD59-A6C34878D82A}">
                    <a16:rowId xmlns:a16="http://schemas.microsoft.com/office/drawing/2014/main" val="10005"/>
                  </a:ext>
                </a:extLst>
              </a:tr>
              <a:tr h="861237">
                <a:tc>
                  <a:txBody>
                    <a:bodyPr/>
                    <a:lstStyle/>
                    <a:p>
                      <a:r>
                        <a:rPr lang="en-US" sz="2400" dirty="0" smtClean="0"/>
                        <a:t>Skier’s (gamekeeper’s) thumb (UCL injury</a:t>
                      </a:r>
                      <a:r>
                        <a:rPr lang="en-US" sz="2400" baseline="0" dirty="0" smtClean="0"/>
                        <a:t>)</a:t>
                      </a:r>
                      <a:endParaRPr lang="en-US" sz="2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88289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Mallet Finger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2057400"/>
            <a:ext cx="3918857" cy="3276600"/>
          </a:xfrm>
        </p:spPr>
      </p:pic>
      <p:sp>
        <p:nvSpPr>
          <p:cNvPr id="5" name="TextBox 4"/>
          <p:cNvSpPr txBox="1"/>
          <p:nvPr/>
        </p:nvSpPr>
        <p:spPr>
          <a:xfrm>
            <a:off x="1040642" y="5726668"/>
            <a:ext cx="6372257" cy="230832"/>
          </a:xfrm>
          <a:prstGeom prst="rect">
            <a:avLst/>
          </a:prstGeom>
          <a:noFill/>
        </p:spPr>
        <p:txBody>
          <a:bodyPr wrap="none" rtlCol="0">
            <a:spAutoFit/>
          </a:bodyPr>
          <a:lstStyle/>
          <a:p>
            <a:r>
              <a:rPr lang="en-US" sz="900" dirty="0" smtClean="0"/>
              <a:t>From: </a:t>
            </a:r>
            <a:r>
              <a:rPr lang="en-US" sz="900" dirty="0" err="1" smtClean="0"/>
              <a:t>Leggit</a:t>
            </a:r>
            <a:r>
              <a:rPr lang="en-US" sz="900" dirty="0" smtClean="0"/>
              <a:t> JC, </a:t>
            </a:r>
            <a:r>
              <a:rPr lang="en-US" sz="900" dirty="0" err="1" smtClean="0"/>
              <a:t>Meko</a:t>
            </a:r>
            <a:r>
              <a:rPr lang="en-US" sz="900" dirty="0" smtClean="0"/>
              <a:t> CJ. Acute Finger Injuries: Part I. Tendons and Ligaments.  America Family Physician. 2006; 73(5): 810-816.  </a:t>
            </a:r>
            <a:endParaRPr lang="en-US" sz="900" dirty="0"/>
          </a:p>
        </p:txBody>
      </p:sp>
    </p:spTree>
    <p:extLst>
      <p:ext uri="{BB962C8B-B14F-4D97-AF65-F5344CB8AC3E}">
        <p14:creationId xmlns:p14="http://schemas.microsoft.com/office/powerpoint/2010/main" val="490029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Jersey Finger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981200"/>
            <a:ext cx="2371725" cy="1704975"/>
          </a:xfrm>
        </p:spPr>
      </p:pic>
      <p:sp>
        <p:nvSpPr>
          <p:cNvPr id="5" name="Rectangle 4"/>
          <p:cNvSpPr/>
          <p:nvPr/>
        </p:nvSpPr>
        <p:spPr>
          <a:xfrm>
            <a:off x="838200" y="5943600"/>
            <a:ext cx="7239000" cy="230832"/>
          </a:xfrm>
          <a:prstGeom prst="rect">
            <a:avLst/>
          </a:prstGeom>
        </p:spPr>
        <p:txBody>
          <a:bodyPr wrap="square">
            <a:spAutoFit/>
          </a:bodyPr>
          <a:lstStyle/>
          <a:p>
            <a:r>
              <a:rPr lang="en-US" sz="900" dirty="0"/>
              <a:t>From: </a:t>
            </a:r>
            <a:r>
              <a:rPr lang="en-US" sz="900" dirty="0" err="1"/>
              <a:t>Leggit</a:t>
            </a:r>
            <a:r>
              <a:rPr lang="en-US" sz="900" dirty="0"/>
              <a:t> JC, </a:t>
            </a:r>
            <a:r>
              <a:rPr lang="en-US" sz="900" dirty="0" err="1"/>
              <a:t>Meko</a:t>
            </a:r>
            <a:r>
              <a:rPr lang="en-US" sz="900" dirty="0"/>
              <a:t> CJ. Acute Finger Injuries: Part I. Tendons and Ligaments.  America Family Physician. 2006; 73(5): 810-816</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570750"/>
            <a:ext cx="5410200" cy="234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177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Evaluating flexor </a:t>
            </a:r>
            <a:r>
              <a:rPr lang="en-US" dirty="0" err="1"/>
              <a:t>digitorum</a:t>
            </a:r>
            <a:r>
              <a:rPr lang="en-US" dirty="0"/>
              <a:t> tendon injury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2133600"/>
            <a:ext cx="5238750" cy="2209800"/>
          </a:xfrm>
        </p:spPr>
      </p:pic>
      <p:sp>
        <p:nvSpPr>
          <p:cNvPr id="8" name="TextBox 7"/>
          <p:cNvSpPr txBox="1"/>
          <p:nvPr/>
        </p:nvSpPr>
        <p:spPr>
          <a:xfrm>
            <a:off x="914400" y="4419600"/>
            <a:ext cx="7620000" cy="1477328"/>
          </a:xfrm>
          <a:prstGeom prst="rect">
            <a:avLst/>
          </a:prstGeom>
          <a:noFill/>
        </p:spPr>
        <p:txBody>
          <a:bodyPr wrap="square" rtlCol="0">
            <a:spAutoFit/>
          </a:bodyPr>
          <a:lstStyle/>
          <a:p>
            <a:r>
              <a:rPr lang="en-US" dirty="0" smtClean="0"/>
              <a:t>(</a:t>
            </a:r>
            <a:r>
              <a:rPr lang="en-US" dirty="0"/>
              <a:t>A) The </a:t>
            </a:r>
            <a:r>
              <a:rPr lang="en-US" dirty="0" err="1"/>
              <a:t>profundus</a:t>
            </a:r>
            <a:r>
              <a:rPr lang="en-US" dirty="0"/>
              <a:t> test is performed by holding the affected finger’s MCP and PIP joints in extension and asking the patient to flex the DIP joint. The other fingers should be flexed at the MCP and PIP joints. (B) The </a:t>
            </a:r>
            <a:r>
              <a:rPr lang="en-US" dirty="0" err="1"/>
              <a:t>superficialis</a:t>
            </a:r>
            <a:r>
              <a:rPr lang="en-US" dirty="0"/>
              <a:t> test is performed by holding the unaffected fingers in extension and asking the patient to flex the injured finger. </a:t>
            </a:r>
          </a:p>
        </p:txBody>
      </p:sp>
      <p:sp>
        <p:nvSpPr>
          <p:cNvPr id="10" name="Rectangle 9"/>
          <p:cNvSpPr/>
          <p:nvPr/>
        </p:nvSpPr>
        <p:spPr>
          <a:xfrm>
            <a:off x="797719" y="6008429"/>
            <a:ext cx="7548562" cy="230832"/>
          </a:xfrm>
          <a:prstGeom prst="rect">
            <a:avLst/>
          </a:prstGeom>
        </p:spPr>
        <p:txBody>
          <a:bodyPr wrap="square">
            <a:spAutoFit/>
          </a:bodyPr>
          <a:lstStyle/>
          <a:p>
            <a:pPr lvl="0"/>
            <a:r>
              <a:rPr lang="en-US" sz="900" dirty="0">
                <a:solidFill>
                  <a:prstClr val="black"/>
                </a:solidFill>
              </a:rPr>
              <a:t>From: </a:t>
            </a:r>
            <a:r>
              <a:rPr lang="en-US" sz="900" dirty="0" err="1">
                <a:solidFill>
                  <a:prstClr val="black"/>
                </a:solidFill>
              </a:rPr>
              <a:t>Leggit</a:t>
            </a:r>
            <a:r>
              <a:rPr lang="en-US" sz="900" dirty="0">
                <a:solidFill>
                  <a:prstClr val="black"/>
                </a:solidFill>
              </a:rPr>
              <a:t> JC, </a:t>
            </a:r>
            <a:r>
              <a:rPr lang="en-US" sz="900" dirty="0" err="1">
                <a:solidFill>
                  <a:prstClr val="black"/>
                </a:solidFill>
              </a:rPr>
              <a:t>Meko</a:t>
            </a:r>
            <a:r>
              <a:rPr lang="en-US" sz="900" dirty="0">
                <a:solidFill>
                  <a:prstClr val="black"/>
                </a:solidFill>
              </a:rPr>
              <a:t> CJ. Acute Finger Injuries: Part I. Tendons and Ligaments.  America Family Physician. 2006; 73(5): 810-816</a:t>
            </a:r>
          </a:p>
        </p:txBody>
      </p:sp>
    </p:spTree>
    <p:extLst>
      <p:ext uri="{BB962C8B-B14F-4D97-AF65-F5344CB8AC3E}">
        <p14:creationId xmlns:p14="http://schemas.microsoft.com/office/powerpoint/2010/main" val="7849277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 Deformities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2286000"/>
            <a:ext cx="4343401" cy="2895600"/>
          </a:xfrm>
          <a:prstGeom prst="rect">
            <a:avLst/>
          </a:prstGeom>
        </p:spPr>
      </p:pic>
      <p:sp>
        <p:nvSpPr>
          <p:cNvPr id="5" name="TextBox 4"/>
          <p:cNvSpPr txBox="1"/>
          <p:nvPr/>
        </p:nvSpPr>
        <p:spPr>
          <a:xfrm>
            <a:off x="6072790" y="2630179"/>
            <a:ext cx="2294218" cy="369332"/>
          </a:xfrm>
          <a:prstGeom prst="rect">
            <a:avLst/>
          </a:prstGeom>
          <a:noFill/>
        </p:spPr>
        <p:txBody>
          <a:bodyPr wrap="none" rtlCol="0">
            <a:spAutoFit/>
          </a:bodyPr>
          <a:lstStyle/>
          <a:p>
            <a:r>
              <a:rPr lang="en-US" dirty="0" smtClean="0"/>
              <a:t>Boutonniere deformity</a:t>
            </a:r>
          </a:p>
        </p:txBody>
      </p:sp>
      <p:sp>
        <p:nvSpPr>
          <p:cNvPr id="6" name="TextBox 5"/>
          <p:cNvSpPr txBox="1"/>
          <p:nvPr/>
        </p:nvSpPr>
        <p:spPr>
          <a:xfrm>
            <a:off x="6140116" y="3853934"/>
            <a:ext cx="2159566" cy="369332"/>
          </a:xfrm>
          <a:prstGeom prst="rect">
            <a:avLst/>
          </a:prstGeom>
          <a:noFill/>
        </p:spPr>
        <p:txBody>
          <a:bodyPr wrap="none" rtlCol="0">
            <a:spAutoFit/>
          </a:bodyPr>
          <a:lstStyle/>
          <a:p>
            <a:r>
              <a:rPr lang="en-US" dirty="0" smtClean="0"/>
              <a:t>Swan neck deformity</a:t>
            </a:r>
            <a:endParaRPr lang="en-US" dirty="0"/>
          </a:p>
        </p:txBody>
      </p:sp>
      <p:cxnSp>
        <p:nvCxnSpPr>
          <p:cNvPr id="8" name="Straight Arrow Connector 7"/>
          <p:cNvCxnSpPr/>
          <p:nvPr/>
        </p:nvCxnSpPr>
        <p:spPr>
          <a:xfrm flipH="1">
            <a:off x="5410200" y="2814845"/>
            <a:ext cx="66259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029200" y="3853934"/>
            <a:ext cx="1043590" cy="184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3125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Slip Extensor Tendon Injury</a:t>
            </a:r>
            <a:br>
              <a:rPr lang="en-US" dirty="0" smtClean="0"/>
            </a:b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831" t="47139" r="-831" b="-445"/>
          <a:stretch/>
        </p:blipFill>
        <p:spPr>
          <a:xfrm>
            <a:off x="1616003" y="1905000"/>
            <a:ext cx="5835793" cy="3352800"/>
          </a:xfrm>
        </p:spPr>
      </p:pic>
      <p:sp>
        <p:nvSpPr>
          <p:cNvPr id="5" name="Rectangle 4"/>
          <p:cNvSpPr/>
          <p:nvPr/>
        </p:nvSpPr>
        <p:spPr>
          <a:xfrm>
            <a:off x="762000" y="5938461"/>
            <a:ext cx="7543800" cy="230832"/>
          </a:xfrm>
          <a:prstGeom prst="rect">
            <a:avLst/>
          </a:prstGeom>
        </p:spPr>
        <p:txBody>
          <a:bodyPr wrap="square">
            <a:spAutoFit/>
          </a:bodyPr>
          <a:lstStyle/>
          <a:p>
            <a:pPr lvl="0"/>
            <a:r>
              <a:rPr lang="en-US" sz="900" dirty="0">
                <a:solidFill>
                  <a:prstClr val="black"/>
                </a:solidFill>
              </a:rPr>
              <a:t>From: </a:t>
            </a:r>
            <a:r>
              <a:rPr lang="en-US" sz="900" dirty="0" err="1">
                <a:solidFill>
                  <a:prstClr val="black"/>
                </a:solidFill>
              </a:rPr>
              <a:t>Leggit</a:t>
            </a:r>
            <a:r>
              <a:rPr lang="en-US" sz="900" dirty="0">
                <a:solidFill>
                  <a:prstClr val="black"/>
                </a:solidFill>
              </a:rPr>
              <a:t> JC, </a:t>
            </a:r>
            <a:r>
              <a:rPr lang="en-US" sz="900" dirty="0" err="1">
                <a:solidFill>
                  <a:prstClr val="black"/>
                </a:solidFill>
              </a:rPr>
              <a:t>Meko</a:t>
            </a:r>
            <a:r>
              <a:rPr lang="en-US" sz="900" dirty="0">
                <a:solidFill>
                  <a:prstClr val="black"/>
                </a:solidFill>
              </a:rPr>
              <a:t> CJ. Acute Finger Injuries: Part I. Tendons and Ligaments.  America Family Physician. 2006; 73(5): 810-816</a:t>
            </a:r>
          </a:p>
        </p:txBody>
      </p:sp>
    </p:spTree>
    <p:extLst>
      <p:ext uri="{BB962C8B-B14F-4D97-AF65-F5344CB8AC3E}">
        <p14:creationId xmlns:p14="http://schemas.microsoft.com/office/powerpoint/2010/main" val="29779864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Volar Plate Injury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7090" y="1981200"/>
            <a:ext cx="3858419" cy="3483295"/>
          </a:xfrm>
        </p:spPr>
      </p:pic>
      <p:sp>
        <p:nvSpPr>
          <p:cNvPr id="6" name="Rectangle 5"/>
          <p:cNvSpPr/>
          <p:nvPr/>
        </p:nvSpPr>
        <p:spPr>
          <a:xfrm>
            <a:off x="762000" y="5943600"/>
            <a:ext cx="7848600" cy="230832"/>
          </a:xfrm>
          <a:prstGeom prst="rect">
            <a:avLst/>
          </a:prstGeom>
        </p:spPr>
        <p:txBody>
          <a:bodyPr wrap="square">
            <a:spAutoFit/>
          </a:bodyPr>
          <a:lstStyle/>
          <a:p>
            <a:pPr lvl="0"/>
            <a:r>
              <a:rPr lang="en-US" sz="900" dirty="0">
                <a:solidFill>
                  <a:prstClr val="black"/>
                </a:solidFill>
              </a:rPr>
              <a:t>From: </a:t>
            </a:r>
            <a:r>
              <a:rPr lang="en-US" sz="900" dirty="0" err="1">
                <a:solidFill>
                  <a:prstClr val="black"/>
                </a:solidFill>
              </a:rPr>
              <a:t>Leggit</a:t>
            </a:r>
            <a:r>
              <a:rPr lang="en-US" sz="900" dirty="0">
                <a:solidFill>
                  <a:prstClr val="black"/>
                </a:solidFill>
              </a:rPr>
              <a:t> JC, </a:t>
            </a:r>
            <a:r>
              <a:rPr lang="en-US" sz="900" dirty="0" err="1">
                <a:solidFill>
                  <a:prstClr val="black"/>
                </a:solidFill>
              </a:rPr>
              <a:t>Meko</a:t>
            </a:r>
            <a:r>
              <a:rPr lang="en-US" sz="900" dirty="0">
                <a:solidFill>
                  <a:prstClr val="black"/>
                </a:solidFill>
              </a:rPr>
              <a:t> CJ. Acute Finger Injuries: Part I. Tendons and Ligaments.  America Family Physician. 2006; 73(5): 810-816</a:t>
            </a:r>
          </a:p>
        </p:txBody>
      </p:sp>
    </p:spTree>
    <p:extLst>
      <p:ext uri="{BB962C8B-B14F-4D97-AF65-F5344CB8AC3E}">
        <p14:creationId xmlns:p14="http://schemas.microsoft.com/office/powerpoint/2010/main" val="34844520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Jammed Fingers</a:t>
            </a:r>
            <a:endParaRPr lang="en-US" dirty="0"/>
          </a:p>
        </p:txBody>
      </p:sp>
      <p:sp>
        <p:nvSpPr>
          <p:cNvPr id="3" name="Content Placeholder 2"/>
          <p:cNvSpPr>
            <a:spLocks noGrp="1"/>
          </p:cNvSpPr>
          <p:nvPr>
            <p:ph idx="1"/>
          </p:nvPr>
        </p:nvSpPr>
        <p:spPr/>
        <p:txBody>
          <a:bodyPr/>
          <a:lstStyle/>
          <a:p>
            <a:r>
              <a:rPr lang="en-US" dirty="0" smtClean="0"/>
              <a:t>Result from forced radial or ulnar deviation of any of the IP joints (usually the PIP).</a:t>
            </a:r>
          </a:p>
          <a:p>
            <a:r>
              <a:rPr lang="en-US" dirty="0" smtClean="0"/>
              <a:t>Present as pain located only at the affected ligament.</a:t>
            </a:r>
          </a:p>
          <a:p>
            <a:r>
              <a:rPr lang="en-US" dirty="0" smtClean="0"/>
              <a:t>Evaluate by applying </a:t>
            </a:r>
            <a:r>
              <a:rPr lang="en-US" dirty="0" err="1" smtClean="0"/>
              <a:t>varus</a:t>
            </a:r>
            <a:r>
              <a:rPr lang="en-US" dirty="0" smtClean="0"/>
              <a:t> or valgus stress to the joint being held in 30 flexion (and the MCP in 90 flexion)</a:t>
            </a:r>
          </a:p>
          <a:p>
            <a:r>
              <a:rPr lang="en-US" dirty="0" smtClean="0"/>
              <a:t>Can be treated with buddy taping.</a:t>
            </a:r>
            <a:endParaRPr lang="en-US" dirty="0"/>
          </a:p>
        </p:txBody>
      </p:sp>
    </p:spTree>
    <p:extLst>
      <p:ext uri="{BB962C8B-B14F-4D97-AF65-F5344CB8AC3E}">
        <p14:creationId xmlns:p14="http://schemas.microsoft.com/office/powerpoint/2010/main" val="1697271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Sail Sign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200" y="1857600"/>
            <a:ext cx="3048000" cy="3917245"/>
          </a:xfrm>
        </p:spPr>
      </p:pic>
      <p:sp>
        <p:nvSpPr>
          <p:cNvPr id="5" name="TextBox 4"/>
          <p:cNvSpPr txBox="1"/>
          <p:nvPr/>
        </p:nvSpPr>
        <p:spPr>
          <a:xfrm>
            <a:off x="762000" y="5807502"/>
            <a:ext cx="5759910" cy="369332"/>
          </a:xfrm>
          <a:prstGeom prst="rect">
            <a:avLst/>
          </a:prstGeom>
          <a:noFill/>
        </p:spPr>
        <p:txBody>
          <a:bodyPr wrap="none" rtlCol="0">
            <a:spAutoFit/>
          </a:bodyPr>
          <a:lstStyle/>
          <a:p>
            <a:r>
              <a:rPr lang="en-US" sz="900" dirty="0" smtClean="0"/>
              <a:t>From: Black WS, Becker JA. Common Forearm Fractures in Adults. American Family Physician. 2009; 80: 1096-1102</a:t>
            </a:r>
            <a:r>
              <a:rPr lang="en-US" dirty="0" smtClean="0"/>
              <a:t>.</a:t>
            </a:r>
            <a:endParaRPr lang="en-US" dirty="0"/>
          </a:p>
        </p:txBody>
      </p:sp>
    </p:spTree>
    <p:extLst>
      <p:ext uri="{BB962C8B-B14F-4D97-AF65-F5344CB8AC3E}">
        <p14:creationId xmlns:p14="http://schemas.microsoft.com/office/powerpoint/2010/main" val="37248645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Skier’s Thumb</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2590800"/>
            <a:ext cx="2865391" cy="2362200"/>
          </a:xfrm>
        </p:spPr>
      </p:pic>
      <p:sp>
        <p:nvSpPr>
          <p:cNvPr id="5" name="Rectangle 4"/>
          <p:cNvSpPr/>
          <p:nvPr/>
        </p:nvSpPr>
        <p:spPr>
          <a:xfrm>
            <a:off x="762000" y="5943600"/>
            <a:ext cx="7467600" cy="230832"/>
          </a:xfrm>
          <a:prstGeom prst="rect">
            <a:avLst/>
          </a:prstGeom>
        </p:spPr>
        <p:txBody>
          <a:bodyPr wrap="square">
            <a:spAutoFit/>
          </a:bodyPr>
          <a:lstStyle/>
          <a:p>
            <a:pPr lvl="0"/>
            <a:r>
              <a:rPr lang="en-US" sz="900" dirty="0">
                <a:solidFill>
                  <a:prstClr val="black"/>
                </a:solidFill>
              </a:rPr>
              <a:t>From: </a:t>
            </a:r>
            <a:r>
              <a:rPr lang="en-US" sz="900" dirty="0" err="1">
                <a:solidFill>
                  <a:prstClr val="black"/>
                </a:solidFill>
              </a:rPr>
              <a:t>Leggit</a:t>
            </a:r>
            <a:r>
              <a:rPr lang="en-US" sz="900" dirty="0">
                <a:solidFill>
                  <a:prstClr val="black"/>
                </a:solidFill>
              </a:rPr>
              <a:t> JC, </a:t>
            </a:r>
            <a:r>
              <a:rPr lang="en-US" sz="900" dirty="0" err="1">
                <a:solidFill>
                  <a:prstClr val="black"/>
                </a:solidFill>
              </a:rPr>
              <a:t>Meko</a:t>
            </a:r>
            <a:r>
              <a:rPr lang="en-US" sz="900" dirty="0">
                <a:solidFill>
                  <a:prstClr val="black"/>
                </a:solidFill>
              </a:rPr>
              <a:t> CJ. Acute Finger Injuries: Part II. Fractures, Dislocations and Thumb Injuries.  America Family Physician. 2006; 73(5): 827-834.</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0163" t="893" r="-320" b="-893"/>
          <a:stretch/>
        </p:blipFill>
        <p:spPr>
          <a:xfrm>
            <a:off x="4117306" y="2133600"/>
            <a:ext cx="4076199" cy="3590925"/>
          </a:xfrm>
          <a:prstGeom prst="rect">
            <a:avLst/>
          </a:prstGeom>
        </p:spPr>
      </p:pic>
      <p:sp>
        <p:nvSpPr>
          <p:cNvPr id="6" name="Flowchart: Process 5"/>
          <p:cNvSpPr/>
          <p:nvPr/>
        </p:nvSpPr>
        <p:spPr>
          <a:xfrm>
            <a:off x="4117306" y="3429000"/>
            <a:ext cx="378494" cy="50006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6615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90800"/>
            <a:ext cx="6965245" cy="1202485"/>
          </a:xfrm>
        </p:spPr>
        <p:txBody>
          <a:bodyPr/>
          <a:lstStyle/>
          <a:p>
            <a:r>
              <a:rPr lang="en-US" dirty="0" smtClean="0"/>
              <a:t>Questions?</a:t>
            </a:r>
            <a:endParaRPr lang="en-US" dirty="0"/>
          </a:p>
        </p:txBody>
      </p:sp>
    </p:spTree>
    <p:extLst>
      <p:ext uri="{BB962C8B-B14F-4D97-AF65-F5344CB8AC3E}">
        <p14:creationId xmlns:p14="http://schemas.microsoft.com/office/powerpoint/2010/main" val="2429421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Biceps Tendonitis</a:t>
            </a:r>
            <a:endParaRPr lang="en-US" dirty="0"/>
          </a:p>
        </p:txBody>
      </p:sp>
      <p:sp>
        <p:nvSpPr>
          <p:cNvPr id="3" name="Content Placeholder 2"/>
          <p:cNvSpPr>
            <a:spLocks noGrp="1"/>
          </p:cNvSpPr>
          <p:nvPr>
            <p:ph idx="1"/>
          </p:nvPr>
        </p:nvSpPr>
        <p:spPr/>
        <p:txBody>
          <a:bodyPr/>
          <a:lstStyle/>
          <a:p>
            <a:r>
              <a:rPr lang="en-US" dirty="0" smtClean="0"/>
              <a:t>Insidious course of anterior elbow pain</a:t>
            </a:r>
          </a:p>
          <a:p>
            <a:pPr lvl="1"/>
            <a:r>
              <a:rPr lang="en-US" dirty="0" smtClean="0"/>
              <a:t>Weak elbow flexion may be an additional complaint.</a:t>
            </a:r>
          </a:p>
          <a:p>
            <a:r>
              <a:rPr lang="en-US" dirty="0" smtClean="0"/>
              <a:t>Exam: tenderness over distal biceps tendon</a:t>
            </a:r>
          </a:p>
          <a:p>
            <a:pPr lvl="1"/>
            <a:r>
              <a:rPr lang="en-US" dirty="0" smtClean="0"/>
              <a:t>Increased with resisted elbow flexion and forearm supination.</a:t>
            </a:r>
          </a:p>
          <a:p>
            <a:pPr lvl="1"/>
            <a:r>
              <a:rPr lang="en-US" dirty="0" smtClean="0"/>
              <a:t>In advanced cases, may be unable to fully extend the elbow.</a:t>
            </a:r>
            <a:endParaRPr lang="en-US" dirty="0"/>
          </a:p>
        </p:txBody>
      </p:sp>
    </p:spTree>
    <p:extLst>
      <p:ext uri="{BB962C8B-B14F-4D97-AF65-F5344CB8AC3E}">
        <p14:creationId xmlns:p14="http://schemas.microsoft.com/office/powerpoint/2010/main" val="3352118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Rupture Long Head Biceps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0107"/>
          <a:stretch/>
        </p:blipFill>
        <p:spPr>
          <a:xfrm>
            <a:off x="4049486" y="2286000"/>
            <a:ext cx="2678731" cy="3111630"/>
          </a:xfrm>
        </p:spPr>
      </p:pic>
      <p:cxnSp>
        <p:nvCxnSpPr>
          <p:cNvPr id="6" name="Straight Arrow Connector 5"/>
          <p:cNvCxnSpPr/>
          <p:nvPr/>
        </p:nvCxnSpPr>
        <p:spPr>
          <a:xfrm>
            <a:off x="4572000" y="2514600"/>
            <a:ext cx="6858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2252983"/>
            <a:ext cx="2590800" cy="1200329"/>
          </a:xfrm>
          <a:prstGeom prst="rect">
            <a:avLst/>
          </a:prstGeom>
          <a:noFill/>
        </p:spPr>
        <p:txBody>
          <a:bodyPr wrap="square" rtlCol="0">
            <a:spAutoFit/>
          </a:bodyPr>
          <a:lstStyle/>
          <a:p>
            <a:r>
              <a:rPr lang="en-US" dirty="0" smtClean="0"/>
              <a:t>Depression near the groove of the </a:t>
            </a:r>
            <a:r>
              <a:rPr lang="en-US" dirty="0" err="1" smtClean="0"/>
              <a:t>subdeltoid</a:t>
            </a:r>
            <a:r>
              <a:rPr lang="en-US" dirty="0" smtClean="0"/>
              <a:t> region and bunching up of muscle distally.</a:t>
            </a:r>
            <a:endParaRPr lang="en-US" dirty="0"/>
          </a:p>
        </p:txBody>
      </p:sp>
    </p:spTree>
    <p:extLst>
      <p:ext uri="{BB962C8B-B14F-4D97-AF65-F5344CB8AC3E}">
        <p14:creationId xmlns:p14="http://schemas.microsoft.com/office/powerpoint/2010/main" val="20187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143000"/>
            <a:ext cx="3886200" cy="3497580"/>
          </a:xfrm>
        </p:spPr>
      </p:pic>
      <p:sp>
        <p:nvSpPr>
          <p:cNvPr id="5" name="TextBox 4"/>
          <p:cNvSpPr txBox="1"/>
          <p:nvPr/>
        </p:nvSpPr>
        <p:spPr>
          <a:xfrm>
            <a:off x="1219200" y="4800600"/>
            <a:ext cx="7086600" cy="1477328"/>
          </a:xfrm>
          <a:prstGeom prst="rect">
            <a:avLst/>
          </a:prstGeom>
          <a:noFill/>
        </p:spPr>
        <p:txBody>
          <a:bodyPr wrap="square" rtlCol="0">
            <a:spAutoFit/>
          </a:bodyPr>
          <a:lstStyle/>
          <a:p>
            <a:r>
              <a:rPr lang="en-US" dirty="0"/>
              <a:t>On physical examination, with the elbow flexed at 90, passive supination and pronation of the forearm should reveal a normal “piston-like” movement of the biceps muscle belly.  Absence of this motion indicates a complete tear.</a:t>
            </a:r>
          </a:p>
          <a:p>
            <a:endParaRPr lang="en-US" dirty="0"/>
          </a:p>
        </p:txBody>
      </p:sp>
    </p:spTree>
    <p:extLst>
      <p:ext uri="{BB962C8B-B14F-4D97-AF65-F5344CB8AC3E}">
        <p14:creationId xmlns:p14="http://schemas.microsoft.com/office/powerpoint/2010/main" val="31667237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ustom 1">
      <a:majorFont>
        <a:latin typeface="Times New Roman"/>
        <a:ea typeface=""/>
        <a:cs typeface=""/>
      </a:majorFont>
      <a:minorFont>
        <a:latin typeface="Times New Roman"/>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TotalTime>
  <Words>2672</Words>
  <Application>Microsoft Office PowerPoint</Application>
  <PresentationFormat>On-screen Show (4:3)</PresentationFormat>
  <Paragraphs>283</Paragraphs>
  <Slides>61</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Brush Script MT</vt:lpstr>
      <vt:lpstr>Calibri</vt:lpstr>
      <vt:lpstr>Rage Italic</vt:lpstr>
      <vt:lpstr>Times New Roman</vt:lpstr>
      <vt:lpstr>Pushpin</vt:lpstr>
      <vt:lpstr>Evaluation of Elbow, Hand, and Wrist Injuries</vt:lpstr>
      <vt:lpstr>Objectives</vt:lpstr>
      <vt:lpstr>Case</vt:lpstr>
      <vt:lpstr>Elbow Anatomy</vt:lpstr>
      <vt:lpstr>PowerPoint Presentation</vt:lpstr>
      <vt:lpstr>Sail Sign</vt:lpstr>
      <vt:lpstr>Biceps Tendonitis</vt:lpstr>
      <vt:lpstr>Rupture Long Head Biceps</vt:lpstr>
      <vt:lpstr>PowerPoint Presentation</vt:lpstr>
      <vt:lpstr>Hook Test</vt:lpstr>
      <vt:lpstr>Case</vt:lpstr>
      <vt:lpstr>PowerPoint Presentation</vt:lpstr>
      <vt:lpstr>Lateral Epicondylitis</vt:lpstr>
      <vt:lpstr>Lateral Epicondylitis</vt:lpstr>
      <vt:lpstr>Lateral Epicondylitis</vt:lpstr>
      <vt:lpstr>Radial Tunnel</vt:lpstr>
      <vt:lpstr>Posterior Interosseous Nerve Syndrome</vt:lpstr>
      <vt:lpstr>Case</vt:lpstr>
      <vt:lpstr>PowerPoint Presentation</vt:lpstr>
      <vt:lpstr>Medial Epicondylitis</vt:lpstr>
      <vt:lpstr>Cubital Tunnel Syndrome</vt:lpstr>
      <vt:lpstr>UCL</vt:lpstr>
      <vt:lpstr>Moving Valgus Stress Test</vt:lpstr>
      <vt:lpstr>Milking Maneuver</vt:lpstr>
      <vt:lpstr>Case</vt:lpstr>
      <vt:lpstr>PowerPoint Presentation</vt:lpstr>
      <vt:lpstr>Olecranon Bursitis</vt:lpstr>
      <vt:lpstr>Case</vt:lpstr>
      <vt:lpstr>Nursemaid’s Elbow</vt:lpstr>
      <vt:lpstr>Nursemaid’s Elbow Dislocation: Reduction</vt:lpstr>
      <vt:lpstr>Nursemaid’s Elbow Dislocation: Reduction</vt:lpstr>
      <vt:lpstr>Case</vt:lpstr>
      <vt:lpstr>Wrist Anatomy</vt:lpstr>
      <vt:lpstr>Scaphoid Fracture</vt:lpstr>
      <vt:lpstr>Scaphoid shift test</vt:lpstr>
      <vt:lpstr>Shuck test (for perilunate instability)</vt:lpstr>
      <vt:lpstr>Colles Fracture</vt:lpstr>
      <vt:lpstr>Case</vt:lpstr>
      <vt:lpstr>Boxer’s Fracture</vt:lpstr>
      <vt:lpstr>PowerPoint Presentation</vt:lpstr>
      <vt:lpstr>Case</vt:lpstr>
      <vt:lpstr>Flexor Tendons at the Wrist</vt:lpstr>
      <vt:lpstr>PowerPoint Presentation</vt:lpstr>
      <vt:lpstr>Exam in Carpal Tunnel</vt:lpstr>
      <vt:lpstr>PowerPoint Presentation</vt:lpstr>
      <vt:lpstr>Pronator Syndrome</vt:lpstr>
      <vt:lpstr>Pronator Compression Test</vt:lpstr>
      <vt:lpstr>Case</vt:lpstr>
      <vt:lpstr>Extensor Tendons at the Wrist</vt:lpstr>
      <vt:lpstr>De Quervain’s Tenosynovitis</vt:lpstr>
      <vt:lpstr>Case</vt:lpstr>
      <vt:lpstr>PowerPoint Presentation</vt:lpstr>
      <vt:lpstr>Mallet Finger</vt:lpstr>
      <vt:lpstr>Jersey Finger</vt:lpstr>
      <vt:lpstr>Evaluating flexor digitorum tendon injury</vt:lpstr>
      <vt:lpstr>Finger Deformities</vt:lpstr>
      <vt:lpstr>Central Slip Extensor Tendon Injury </vt:lpstr>
      <vt:lpstr>Volar Plate Injury</vt:lpstr>
      <vt:lpstr>Jammed Fingers</vt:lpstr>
      <vt:lpstr>Skier’s Thumb</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Elbow, Hand, and Wrist Injuries</dc:title>
  <dc:creator>Zoe Foster</dc:creator>
  <cp:lastModifiedBy>Foote, Shenise</cp:lastModifiedBy>
  <cp:revision>2</cp:revision>
  <dcterms:created xsi:type="dcterms:W3CDTF">2016-08-31T14:54:26Z</dcterms:created>
  <dcterms:modified xsi:type="dcterms:W3CDTF">2016-10-18T17:35:34Z</dcterms:modified>
</cp:coreProperties>
</file>