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6" r:id="rId4"/>
    <p:sldId id="297" r:id="rId5"/>
    <p:sldId id="259" r:id="rId6"/>
    <p:sldId id="261" r:id="rId7"/>
    <p:sldId id="260" r:id="rId8"/>
    <p:sldId id="266" r:id="rId9"/>
    <p:sldId id="262" r:id="rId10"/>
    <p:sldId id="267" r:id="rId11"/>
    <p:sldId id="263" r:id="rId12"/>
    <p:sldId id="264" r:id="rId13"/>
    <p:sldId id="268" r:id="rId14"/>
    <p:sldId id="265" r:id="rId15"/>
    <p:sldId id="269" r:id="rId16"/>
    <p:sldId id="31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 id="290" r:id="rId37"/>
    <p:sldId id="287" r:id="rId38"/>
    <p:sldId id="291" r:id="rId39"/>
    <p:sldId id="292" r:id="rId40"/>
    <p:sldId id="293" r:id="rId41"/>
    <p:sldId id="294" r:id="rId42"/>
    <p:sldId id="311" r:id="rId43"/>
    <p:sldId id="303" r:id="rId44"/>
    <p:sldId id="304" r:id="rId45"/>
    <p:sldId id="314" r:id="rId46"/>
    <p:sldId id="298" r:id="rId47"/>
    <p:sldId id="299" r:id="rId48"/>
    <p:sldId id="300" r:id="rId49"/>
    <p:sldId id="301" r:id="rId50"/>
    <p:sldId id="302" r:id="rId51"/>
    <p:sldId id="312" r:id="rId52"/>
    <p:sldId id="308" r:id="rId53"/>
    <p:sldId id="306" r:id="rId54"/>
    <p:sldId id="307" r:id="rId55"/>
    <p:sldId id="309" r:id="rId56"/>
    <p:sldId id="310" r:id="rId57"/>
    <p:sldId id="313" r:id="rId58"/>
    <p:sldId id="317" r:id="rId59"/>
    <p:sldId id="315" r:id="rId60"/>
    <p:sldId id="318" r:id="rId61"/>
    <p:sldId id="319" r:id="rId62"/>
    <p:sldId id="320" r:id="rId63"/>
    <p:sldId id="305" r:id="rId64"/>
    <p:sldId id="32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8" y="78"/>
      </p:cViewPr>
      <p:guideLst>
        <p:guide orient="horz" pos="2160"/>
        <p:guide pos="2880"/>
      </p:guideLst>
    </p:cSldViewPr>
  </p:slideViewPr>
  <p:notesTextViewPr>
    <p:cViewPr>
      <p:scale>
        <a:sx n="1" d="1"/>
        <a:sy n="1" d="1"/>
      </p:scale>
      <p:origin x="0" y="0"/>
    </p:cViewPr>
  </p:notesTextViewPr>
  <p:sorterViewPr>
    <p:cViewPr>
      <p:scale>
        <a:sx n="100" d="100"/>
        <a:sy n="100" d="100"/>
      </p:scale>
      <p:origin x="0" y="10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A767079-E4C0-4A49-9EC4-6A7B6487E983}" type="datetimeFigureOut">
              <a:rPr lang="en-US" smtClean="0"/>
              <a:t>10/17/2016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0EC0AF1-0564-44F3-81C5-BD79BBE3F39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767079-E4C0-4A49-9EC4-6A7B6487E983}"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767079-E4C0-4A49-9EC4-6A7B6487E983}"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767079-E4C0-4A49-9EC4-6A7B6487E983}"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767079-E4C0-4A49-9EC4-6A7B6487E983}"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0EC0AF1-0564-44F3-81C5-BD79BBE3F39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767079-E4C0-4A49-9EC4-6A7B6487E983}"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767079-E4C0-4A49-9EC4-6A7B6487E983}"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767079-E4C0-4A49-9EC4-6A7B6487E983}"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67079-E4C0-4A49-9EC4-6A7B6487E983}"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767079-E4C0-4A49-9EC4-6A7B6487E983}"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767079-E4C0-4A49-9EC4-6A7B6487E983}"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C0AF1-0564-44F3-81C5-BD79BBE3F3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767079-E4C0-4A49-9EC4-6A7B6487E983}" type="datetimeFigureOut">
              <a:rPr lang="en-US" smtClean="0"/>
              <a:t>10/17/2016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0EC0AF1-0564-44F3-81C5-BD79BBE3F39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 of Hip Pain</a:t>
            </a:r>
            <a:endParaRPr lang="en-US" dirty="0"/>
          </a:p>
        </p:txBody>
      </p:sp>
      <p:sp>
        <p:nvSpPr>
          <p:cNvPr id="3" name="Subtitle 2"/>
          <p:cNvSpPr>
            <a:spLocks noGrp="1"/>
          </p:cNvSpPr>
          <p:nvPr>
            <p:ph type="subTitle" idx="1"/>
          </p:nvPr>
        </p:nvSpPr>
        <p:spPr/>
        <p:txBody>
          <a:bodyPr/>
          <a:lstStyle/>
          <a:p>
            <a:r>
              <a:rPr lang="en-US" dirty="0" smtClean="0"/>
              <a:t>Bob Kiningham, MD, FACSM</a:t>
            </a:r>
          </a:p>
          <a:p>
            <a:r>
              <a:rPr lang="en-US" dirty="0" smtClean="0"/>
              <a:t>Dept. of Family Medicine</a:t>
            </a:r>
          </a:p>
          <a:p>
            <a:r>
              <a:rPr lang="en-US" dirty="0" smtClean="0"/>
              <a:t>University of Michigan Health system</a:t>
            </a:r>
            <a:endParaRPr lang="en-US" dirty="0"/>
          </a:p>
        </p:txBody>
      </p:sp>
    </p:spTree>
    <p:extLst>
      <p:ext uri="{BB962C8B-B14F-4D97-AF65-F5344CB8AC3E}">
        <p14:creationId xmlns:p14="http://schemas.microsoft.com/office/powerpoint/2010/main" val="43704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II: Inert</a:t>
            </a:r>
          </a:p>
        </p:txBody>
      </p:sp>
      <p:sp>
        <p:nvSpPr>
          <p:cNvPr id="5" name="Content Placeholder 4"/>
          <p:cNvSpPr>
            <a:spLocks noGrp="1"/>
          </p:cNvSpPr>
          <p:nvPr>
            <p:ph idx="1"/>
          </p:nvPr>
        </p:nvSpPr>
        <p:spPr/>
        <p:txBody>
          <a:bodyPr/>
          <a:lstStyle/>
          <a:p>
            <a:r>
              <a:rPr lang="en-US" dirty="0" smtClean="0"/>
              <a:t>Purpose	</a:t>
            </a:r>
          </a:p>
          <a:p>
            <a:pPr lvl="2"/>
            <a:r>
              <a:rPr lang="en-US" dirty="0" smtClean="0"/>
              <a:t>Static stability</a:t>
            </a:r>
          </a:p>
          <a:p>
            <a:r>
              <a:rPr lang="en-US" dirty="0" smtClean="0"/>
              <a:t>Pathology	</a:t>
            </a:r>
          </a:p>
          <a:p>
            <a:pPr lvl="2"/>
            <a:r>
              <a:rPr lang="en-US" dirty="0" smtClean="0"/>
              <a:t>Labral tear</a:t>
            </a:r>
          </a:p>
          <a:p>
            <a:pPr lvl="2"/>
            <a:r>
              <a:rPr lang="en-US" dirty="0" smtClean="0"/>
              <a:t>Capsular instability</a:t>
            </a:r>
          </a:p>
          <a:p>
            <a:pPr lvl="2"/>
            <a:r>
              <a:rPr lang="en-US" dirty="0" smtClean="0"/>
              <a:t>Ligamentum </a:t>
            </a:r>
            <a:r>
              <a:rPr lang="en-US" dirty="0" err="1" smtClean="0"/>
              <a:t>teres</a:t>
            </a:r>
            <a:r>
              <a:rPr lang="en-US" dirty="0" smtClean="0"/>
              <a:t> tear</a:t>
            </a:r>
          </a:p>
          <a:p>
            <a:pPr lvl="2"/>
            <a:r>
              <a:rPr lang="en-US" dirty="0" smtClean="0"/>
              <a:t>Adhesive capsulitis</a:t>
            </a:r>
            <a:endParaRPr lang="en-US" dirty="0"/>
          </a:p>
        </p:txBody>
      </p:sp>
    </p:spTree>
    <p:extLst>
      <p:ext uri="{BB962C8B-B14F-4D97-AF65-F5344CB8AC3E}">
        <p14:creationId xmlns:p14="http://schemas.microsoft.com/office/powerpoint/2010/main" val="214065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a:t>
            </a:r>
            <a:r>
              <a:rPr lang="en-US" dirty="0" smtClean="0"/>
              <a:t>III: Contractile</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37830"/>
            <a:ext cx="4038600" cy="2250703"/>
          </a:xfrm>
        </p:spPr>
      </p:pic>
    </p:spTree>
    <p:extLst>
      <p:ext uri="{BB962C8B-B14F-4D97-AF65-F5344CB8AC3E}">
        <p14:creationId xmlns:p14="http://schemas.microsoft.com/office/powerpoint/2010/main" val="406597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III: Contractile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03777"/>
            <a:ext cx="4038600" cy="4518809"/>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015331"/>
            <a:ext cx="2857500" cy="3695700"/>
          </a:xfrm>
        </p:spPr>
      </p:pic>
    </p:spTree>
    <p:extLst>
      <p:ext uri="{BB962C8B-B14F-4D97-AF65-F5344CB8AC3E}">
        <p14:creationId xmlns:p14="http://schemas.microsoft.com/office/powerpoint/2010/main" val="2333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III: Contractile</a:t>
            </a:r>
          </a:p>
        </p:txBody>
      </p:sp>
      <p:sp>
        <p:nvSpPr>
          <p:cNvPr id="3" name="Content Placeholder 2"/>
          <p:cNvSpPr>
            <a:spLocks noGrp="1"/>
          </p:cNvSpPr>
          <p:nvPr>
            <p:ph idx="1"/>
          </p:nvPr>
        </p:nvSpPr>
        <p:spPr/>
        <p:txBody>
          <a:bodyPr/>
          <a:lstStyle/>
          <a:p>
            <a:r>
              <a:rPr lang="en-US" dirty="0" smtClean="0"/>
              <a:t>Purpose</a:t>
            </a:r>
          </a:p>
          <a:p>
            <a:pPr lvl="2"/>
            <a:r>
              <a:rPr lang="en-US" dirty="0" smtClean="0"/>
              <a:t>Dynamic stability of hip, pelvis, and trunk</a:t>
            </a:r>
          </a:p>
          <a:p>
            <a:r>
              <a:rPr lang="en-US" dirty="0" smtClean="0"/>
              <a:t>Pathology</a:t>
            </a:r>
          </a:p>
          <a:p>
            <a:pPr lvl="2"/>
            <a:r>
              <a:rPr lang="en-US" dirty="0" err="1" smtClean="0"/>
              <a:t>Tendonopathies</a:t>
            </a:r>
            <a:endParaRPr lang="en-US" dirty="0" smtClean="0"/>
          </a:p>
          <a:p>
            <a:pPr lvl="2"/>
            <a:r>
              <a:rPr lang="en-US" dirty="0" smtClean="0"/>
              <a:t>IT band syndrome</a:t>
            </a:r>
          </a:p>
          <a:p>
            <a:pPr lvl="2"/>
            <a:r>
              <a:rPr lang="en-US" dirty="0" smtClean="0"/>
              <a:t>Greater trochanteric bursitis</a:t>
            </a:r>
          </a:p>
          <a:p>
            <a:pPr lvl="2"/>
            <a:endParaRPr lang="en-US" dirty="0" smtClean="0"/>
          </a:p>
        </p:txBody>
      </p:sp>
    </p:spTree>
    <p:extLst>
      <p:ext uri="{BB962C8B-B14F-4D97-AF65-F5344CB8AC3E}">
        <p14:creationId xmlns:p14="http://schemas.microsoft.com/office/powerpoint/2010/main" val="132515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a:t>
            </a:r>
            <a:r>
              <a:rPr lang="en-US" dirty="0" smtClean="0"/>
              <a:t>IV: Neuro-mechanical</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42432"/>
            <a:ext cx="4038600" cy="364149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30058"/>
            <a:ext cx="4038600" cy="3666246"/>
          </a:xfrm>
        </p:spPr>
      </p:pic>
    </p:spTree>
    <p:extLst>
      <p:ext uri="{BB962C8B-B14F-4D97-AF65-F5344CB8AC3E}">
        <p14:creationId xmlns:p14="http://schemas.microsoft.com/office/powerpoint/2010/main" val="78326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IV: Neuro-mechanical</a:t>
            </a:r>
          </a:p>
        </p:txBody>
      </p:sp>
      <p:sp>
        <p:nvSpPr>
          <p:cNvPr id="5" name="Content Placeholder 4"/>
          <p:cNvSpPr>
            <a:spLocks noGrp="1"/>
          </p:cNvSpPr>
          <p:nvPr>
            <p:ph idx="1"/>
          </p:nvPr>
        </p:nvSpPr>
        <p:spPr/>
        <p:txBody>
          <a:bodyPr>
            <a:normAutofit/>
          </a:bodyPr>
          <a:lstStyle/>
          <a:p>
            <a:r>
              <a:rPr lang="en-US" dirty="0" smtClean="0"/>
              <a:t>Purpose</a:t>
            </a:r>
          </a:p>
          <a:p>
            <a:pPr lvl="2"/>
            <a:r>
              <a:rPr lang="en-US" dirty="0" smtClean="0"/>
              <a:t>Communicating, timing, and sequencing of the kinematic chain</a:t>
            </a:r>
          </a:p>
          <a:p>
            <a:r>
              <a:rPr lang="en-US" dirty="0" smtClean="0"/>
              <a:t>Pathology</a:t>
            </a:r>
          </a:p>
          <a:p>
            <a:pPr lvl="1"/>
            <a:r>
              <a:rPr lang="en-US" dirty="0" smtClean="0"/>
              <a:t>Neural</a:t>
            </a:r>
          </a:p>
          <a:p>
            <a:pPr lvl="2"/>
            <a:r>
              <a:rPr lang="en-US" dirty="0" smtClean="0"/>
              <a:t>Pain syndromes, neuromuscular dysfunction, nerve entrapments, spinal nerve pain</a:t>
            </a:r>
          </a:p>
          <a:p>
            <a:pPr lvl="1"/>
            <a:r>
              <a:rPr lang="en-US" dirty="0" smtClean="0"/>
              <a:t>Mechanical</a:t>
            </a:r>
          </a:p>
          <a:p>
            <a:pPr lvl="2"/>
            <a:r>
              <a:rPr lang="en-US" dirty="0" smtClean="0"/>
              <a:t>Pelvic posture over femur</a:t>
            </a:r>
          </a:p>
          <a:p>
            <a:pPr lvl="2"/>
            <a:r>
              <a:rPr lang="en-US" dirty="0" smtClean="0"/>
              <a:t>Osteitis pubis</a:t>
            </a:r>
          </a:p>
          <a:p>
            <a:pPr lvl="2"/>
            <a:r>
              <a:rPr lang="en-US" dirty="0" err="1" smtClean="0"/>
              <a:t>Sacro</a:t>
            </a:r>
            <a:r>
              <a:rPr lang="en-US" dirty="0" smtClean="0"/>
              <a:t>-iliac dysfunction</a:t>
            </a:r>
            <a:endParaRPr lang="en-US" dirty="0"/>
          </a:p>
        </p:txBody>
      </p:sp>
    </p:spTree>
    <p:extLst>
      <p:ext uri="{BB962C8B-B14F-4D97-AF65-F5344CB8AC3E}">
        <p14:creationId xmlns:p14="http://schemas.microsoft.com/office/powerpoint/2010/main" val="397406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Cause of Groin Pain</a:t>
            </a:r>
            <a:endParaRPr lang="en-US" dirty="0"/>
          </a:p>
        </p:txBody>
      </p:sp>
      <p:pic>
        <p:nvPicPr>
          <p:cNvPr id="6" name="Content Placeholder 5" descr="S1L5L4L3PAIN.jpg"/>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304800" y="1752600"/>
            <a:ext cx="4413123" cy="3610737"/>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905000"/>
            <a:ext cx="3978497" cy="3198400"/>
          </a:xfrm>
        </p:spPr>
      </p:pic>
    </p:spTree>
    <p:extLst>
      <p:ext uri="{BB962C8B-B14F-4D97-AF65-F5344CB8AC3E}">
        <p14:creationId xmlns:p14="http://schemas.microsoft.com/office/powerpoint/2010/main" val="4059694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 of Hip Pain</a:t>
            </a:r>
            <a:br>
              <a:rPr lang="en-US" dirty="0" smtClean="0"/>
            </a:br>
            <a:r>
              <a:rPr lang="en-US" sz="3600" dirty="0" smtClean="0"/>
              <a:t>History</a:t>
            </a:r>
            <a:endParaRPr lang="en-US" dirty="0"/>
          </a:p>
        </p:txBody>
      </p:sp>
      <p:sp>
        <p:nvSpPr>
          <p:cNvPr id="3" name="Content Placeholder 2"/>
          <p:cNvSpPr>
            <a:spLocks noGrp="1"/>
          </p:cNvSpPr>
          <p:nvPr>
            <p:ph idx="1"/>
          </p:nvPr>
        </p:nvSpPr>
        <p:spPr/>
        <p:txBody>
          <a:bodyPr/>
          <a:lstStyle/>
          <a:p>
            <a:r>
              <a:rPr lang="en-US" dirty="0" smtClean="0"/>
              <a:t>Onset: Acute or chronic</a:t>
            </a:r>
          </a:p>
          <a:p>
            <a:r>
              <a:rPr lang="en-US" dirty="0" smtClean="0"/>
              <a:t>Location: Anterior, posterior, medial (groin) or lateral </a:t>
            </a:r>
          </a:p>
          <a:p>
            <a:r>
              <a:rPr lang="en-US" dirty="0" smtClean="0"/>
              <a:t>Exacerbating and alleviating factors</a:t>
            </a:r>
          </a:p>
          <a:p>
            <a:r>
              <a:rPr lang="en-US" dirty="0" smtClean="0"/>
              <a:t>Previous history of hip/back pain</a:t>
            </a:r>
          </a:p>
          <a:p>
            <a:r>
              <a:rPr lang="en-US" dirty="0" smtClean="0"/>
              <a:t>Prior treatments</a:t>
            </a:r>
          </a:p>
          <a:p>
            <a:r>
              <a:rPr lang="en-US" dirty="0" smtClean="0"/>
              <a:t>Impact on life and goals of treatment</a:t>
            </a:r>
            <a:endParaRPr lang="en-US" dirty="0"/>
          </a:p>
        </p:txBody>
      </p:sp>
    </p:spTree>
    <p:extLst>
      <p:ext uri="{BB962C8B-B14F-4D97-AF65-F5344CB8AC3E}">
        <p14:creationId xmlns:p14="http://schemas.microsoft.com/office/powerpoint/2010/main" val="286094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sz="half" idx="1"/>
          </p:nvPr>
        </p:nvSpPr>
        <p:spPr/>
        <p:txBody>
          <a:bodyPr/>
          <a:lstStyle/>
          <a:p>
            <a:r>
              <a:rPr lang="en-US" dirty="0" smtClean="0"/>
              <a:t>Observation</a:t>
            </a:r>
          </a:p>
          <a:p>
            <a:r>
              <a:rPr lang="en-US" dirty="0" smtClean="0"/>
              <a:t>Active range of motion</a:t>
            </a:r>
          </a:p>
          <a:p>
            <a:r>
              <a:rPr lang="en-US" dirty="0" smtClean="0"/>
              <a:t>Passive range of motion</a:t>
            </a:r>
          </a:p>
          <a:p>
            <a:r>
              <a:rPr lang="en-US" dirty="0" smtClean="0"/>
              <a:t>Resisted muscle testing</a:t>
            </a:r>
          </a:p>
          <a:p>
            <a:r>
              <a:rPr lang="en-US" dirty="0" smtClean="0"/>
              <a:t>Palpation</a:t>
            </a:r>
          </a:p>
          <a:p>
            <a:r>
              <a:rPr lang="en-US" dirty="0" smtClean="0"/>
              <a:t>Special tests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2057400"/>
            <a:ext cx="3667125" cy="2440305"/>
          </a:xfrm>
        </p:spPr>
      </p:pic>
    </p:spTree>
    <p:extLst>
      <p:ext uri="{BB962C8B-B14F-4D97-AF65-F5344CB8AC3E}">
        <p14:creationId xmlns:p14="http://schemas.microsoft.com/office/powerpoint/2010/main" val="2983635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sz="half" idx="1"/>
          </p:nvPr>
        </p:nvSpPr>
        <p:spPr/>
        <p:txBody>
          <a:bodyPr/>
          <a:lstStyle/>
          <a:p>
            <a:r>
              <a:rPr lang="en-US" dirty="0" smtClean="0"/>
              <a:t>Muscle atrophy, limb asymmetry</a:t>
            </a:r>
          </a:p>
          <a:p>
            <a:r>
              <a:rPr lang="en-US" dirty="0" smtClean="0"/>
              <a:t>Gait</a:t>
            </a:r>
          </a:p>
          <a:p>
            <a:r>
              <a:rPr lang="en-US" dirty="0" smtClean="0"/>
              <a:t>Spinal alignment</a:t>
            </a:r>
          </a:p>
          <a:p>
            <a:pPr lvl="2"/>
            <a:r>
              <a:rPr lang="en-US" dirty="0" smtClean="0"/>
              <a:t>Shoulder/iliac crest height</a:t>
            </a:r>
          </a:p>
          <a:p>
            <a:pPr lvl="2"/>
            <a:r>
              <a:rPr lang="en-US" dirty="0" smtClean="0"/>
              <a:t>True and functional leg length discrepancy</a:t>
            </a:r>
          </a:p>
          <a:p>
            <a:pPr lvl="2"/>
            <a:r>
              <a:rPr lang="en-US" dirty="0" smtClean="0"/>
              <a:t>Lumbar lordosis</a:t>
            </a:r>
          </a:p>
          <a:p>
            <a:pPr lvl="2"/>
            <a:r>
              <a:rPr lang="en-US" dirty="0" smtClean="0"/>
              <a:t>Scoliosis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828800"/>
            <a:ext cx="3700463" cy="2771775"/>
          </a:xfrm>
        </p:spPr>
      </p:pic>
    </p:spTree>
    <p:extLst>
      <p:ext uri="{BB962C8B-B14F-4D97-AF65-F5344CB8AC3E}">
        <p14:creationId xmlns:p14="http://schemas.microsoft.com/office/powerpoint/2010/main" val="277244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1</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44 year old woman with 3 month h/o lateral and posterior hip pain, right greater than left. Worse with prolonged standing and running. Used to jog 8-10 miles a week, but has stopped for past month because of lateral hip pain. No acute injury.</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2133600"/>
            <a:ext cx="4681728" cy="2639568"/>
          </a:xfrm>
        </p:spPr>
      </p:pic>
    </p:spTree>
    <p:extLst>
      <p:ext uri="{BB962C8B-B14F-4D97-AF65-F5344CB8AC3E}">
        <p14:creationId xmlns:p14="http://schemas.microsoft.com/office/powerpoint/2010/main" val="38257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Gait Analysis</a:t>
            </a:r>
            <a:endParaRPr lang="en-US" dirty="0"/>
          </a:p>
        </p:txBody>
      </p:sp>
      <p:sp>
        <p:nvSpPr>
          <p:cNvPr id="5" name="Content Placeholder 4"/>
          <p:cNvSpPr>
            <a:spLocks noGrp="1"/>
          </p:cNvSpPr>
          <p:nvPr>
            <p:ph idx="1"/>
          </p:nvPr>
        </p:nvSpPr>
        <p:spPr/>
        <p:txBody>
          <a:bodyPr>
            <a:normAutofit/>
          </a:bodyPr>
          <a:lstStyle/>
          <a:p>
            <a:r>
              <a:rPr lang="en-US" dirty="0" smtClean="0"/>
              <a:t>Antalgic gait</a:t>
            </a:r>
          </a:p>
          <a:p>
            <a:pPr lvl="2"/>
            <a:r>
              <a:rPr lang="en-US" dirty="0" smtClean="0"/>
              <a:t>Sign of hip joint pain</a:t>
            </a:r>
          </a:p>
          <a:p>
            <a:r>
              <a:rPr lang="en-US" dirty="0" smtClean="0"/>
              <a:t>Trendelenburg gait</a:t>
            </a:r>
          </a:p>
          <a:p>
            <a:pPr lvl="2"/>
            <a:r>
              <a:rPr lang="en-US" dirty="0" smtClean="0"/>
              <a:t>Sign of hip abductor (gluteus </a:t>
            </a:r>
            <a:r>
              <a:rPr lang="en-US" dirty="0" err="1" smtClean="0"/>
              <a:t>medius</a:t>
            </a:r>
            <a:r>
              <a:rPr lang="en-US" dirty="0" smtClean="0"/>
              <a:t> and </a:t>
            </a:r>
            <a:r>
              <a:rPr lang="en-US" dirty="0" err="1" smtClean="0"/>
              <a:t>minimus</a:t>
            </a:r>
            <a:r>
              <a:rPr lang="en-US" dirty="0" smtClean="0"/>
              <a:t>) weakness</a:t>
            </a:r>
          </a:p>
          <a:p>
            <a:r>
              <a:rPr lang="en-US" dirty="0" smtClean="0"/>
              <a:t>Pelvic rotational wink</a:t>
            </a:r>
          </a:p>
          <a:p>
            <a:pPr lvl="2"/>
            <a:r>
              <a:rPr lang="en-US" dirty="0" smtClean="0"/>
              <a:t>Intra-articular pathology or hip flexion contracture</a:t>
            </a:r>
          </a:p>
          <a:p>
            <a:r>
              <a:rPr lang="en-US" dirty="0" smtClean="0"/>
              <a:t>Excessive external or internal rotation</a:t>
            </a:r>
          </a:p>
          <a:p>
            <a:r>
              <a:rPr lang="en-US" dirty="0" smtClean="0"/>
              <a:t>Short leg limp</a:t>
            </a:r>
            <a:endParaRPr lang="en-US" dirty="0"/>
          </a:p>
        </p:txBody>
      </p:sp>
    </p:spTree>
    <p:extLst>
      <p:ext uri="{BB962C8B-B14F-4D97-AF65-F5344CB8AC3E}">
        <p14:creationId xmlns:p14="http://schemas.microsoft.com/office/powerpoint/2010/main" val="576745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Trendelenburg Test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629" y="1600200"/>
            <a:ext cx="4828742" cy="4708525"/>
          </a:xfrm>
        </p:spPr>
      </p:pic>
    </p:spTree>
    <p:extLst>
      <p:ext uri="{BB962C8B-B14F-4D97-AF65-F5344CB8AC3E}">
        <p14:creationId xmlns:p14="http://schemas.microsoft.com/office/powerpoint/2010/main" val="760421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Exam</a:t>
            </a:r>
            <a:br>
              <a:rPr lang="en-US" dirty="0" smtClean="0"/>
            </a:br>
            <a:r>
              <a:rPr lang="en-US" sz="3600" dirty="0" smtClean="0"/>
              <a:t>Active Range of Motion</a:t>
            </a:r>
            <a:endParaRPr lang="en-US" dirty="0"/>
          </a:p>
        </p:txBody>
      </p:sp>
      <p:sp>
        <p:nvSpPr>
          <p:cNvPr id="3" name="Content Placeholder 2"/>
          <p:cNvSpPr>
            <a:spLocks noGrp="1"/>
          </p:cNvSpPr>
          <p:nvPr>
            <p:ph sz="half" idx="1"/>
          </p:nvPr>
        </p:nvSpPr>
        <p:spPr/>
        <p:txBody>
          <a:bodyPr>
            <a:normAutofit/>
          </a:bodyPr>
          <a:lstStyle/>
          <a:p>
            <a:r>
              <a:rPr lang="en-US" dirty="0" smtClean="0"/>
              <a:t>Flexion/extension</a:t>
            </a:r>
          </a:p>
          <a:p>
            <a:r>
              <a:rPr lang="en-US" dirty="0" smtClean="0"/>
              <a:t>Abduction/adduction</a:t>
            </a:r>
          </a:p>
          <a:p>
            <a:r>
              <a:rPr lang="en-US" dirty="0" smtClean="0"/>
              <a:t>Internal/external rotation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828800"/>
            <a:ext cx="4229100" cy="3228213"/>
          </a:xfrm>
        </p:spPr>
      </p:pic>
    </p:spTree>
    <p:extLst>
      <p:ext uri="{BB962C8B-B14F-4D97-AF65-F5344CB8AC3E}">
        <p14:creationId xmlns:p14="http://schemas.microsoft.com/office/powerpoint/2010/main" val="208369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Physical Exam</a:t>
            </a:r>
            <a:br>
              <a:rPr lang="en-US" dirty="0"/>
            </a:br>
            <a:r>
              <a:rPr lang="en-US" dirty="0" smtClean="0"/>
              <a:t>Passive </a:t>
            </a:r>
            <a:r>
              <a:rPr lang="en-US" dirty="0"/>
              <a:t>Range of Motion</a:t>
            </a:r>
          </a:p>
        </p:txBody>
      </p:sp>
      <p:sp>
        <p:nvSpPr>
          <p:cNvPr id="6" name="Content Placeholder 5"/>
          <p:cNvSpPr>
            <a:spLocks noGrp="1"/>
          </p:cNvSpPr>
          <p:nvPr>
            <p:ph idx="1"/>
          </p:nvPr>
        </p:nvSpPr>
        <p:spPr/>
        <p:txBody>
          <a:bodyPr/>
          <a:lstStyle/>
          <a:p>
            <a:r>
              <a:rPr lang="en-US" dirty="0" smtClean="0"/>
              <a:t>Flexion/extension</a:t>
            </a:r>
          </a:p>
          <a:p>
            <a:pPr lvl="2"/>
            <a:r>
              <a:rPr lang="en-US" dirty="0" smtClean="0"/>
              <a:t>Flexion tested supine</a:t>
            </a:r>
          </a:p>
          <a:p>
            <a:pPr lvl="2"/>
            <a:r>
              <a:rPr lang="en-US" dirty="0" smtClean="0"/>
              <a:t>Extension best tested with contralateral hip flexed</a:t>
            </a:r>
          </a:p>
          <a:p>
            <a:r>
              <a:rPr lang="en-US" dirty="0" smtClean="0"/>
              <a:t>Abduction/adduction</a:t>
            </a:r>
          </a:p>
          <a:p>
            <a:r>
              <a:rPr lang="en-US" dirty="0" smtClean="0"/>
              <a:t>Internal/external rotation</a:t>
            </a:r>
          </a:p>
          <a:p>
            <a:pPr lvl="2"/>
            <a:r>
              <a:rPr lang="en-US" dirty="0" smtClean="0"/>
              <a:t>Tested seated, supine, or prone</a:t>
            </a:r>
          </a:p>
          <a:p>
            <a:pPr lvl="2"/>
            <a:r>
              <a:rPr lang="en-US" dirty="0" smtClean="0"/>
              <a:t>Decreased internal rotation is a sign of intra-articular hip pathology</a:t>
            </a:r>
          </a:p>
        </p:txBody>
      </p:sp>
    </p:spTree>
    <p:extLst>
      <p:ext uri="{BB962C8B-B14F-4D97-AF65-F5344CB8AC3E}">
        <p14:creationId xmlns:p14="http://schemas.microsoft.com/office/powerpoint/2010/main" val="221487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Exam</a:t>
            </a:r>
            <a:br>
              <a:rPr lang="en-US" dirty="0"/>
            </a:br>
            <a:r>
              <a:rPr lang="en-US" dirty="0"/>
              <a:t>Passive Range of Motion</a:t>
            </a:r>
          </a:p>
        </p:txBody>
      </p:sp>
      <p:sp>
        <p:nvSpPr>
          <p:cNvPr id="3" name="Content Placeholder 2"/>
          <p:cNvSpPr>
            <a:spLocks noGrp="1"/>
          </p:cNvSpPr>
          <p:nvPr>
            <p:ph idx="1"/>
          </p:nvPr>
        </p:nvSpPr>
        <p:spPr/>
        <p:txBody>
          <a:bodyPr/>
          <a:lstStyle/>
          <a:p>
            <a:r>
              <a:rPr lang="en-US" dirty="0" smtClean="0"/>
              <a:t>Flexion: 110-120 degrees</a:t>
            </a:r>
          </a:p>
          <a:p>
            <a:r>
              <a:rPr lang="en-US" dirty="0" smtClean="0"/>
              <a:t>Extension: 10-15 degrees</a:t>
            </a:r>
          </a:p>
          <a:p>
            <a:r>
              <a:rPr lang="en-US" dirty="0" smtClean="0"/>
              <a:t>Abduction: 30-50 degrees</a:t>
            </a:r>
          </a:p>
          <a:p>
            <a:r>
              <a:rPr lang="en-US" dirty="0" smtClean="0"/>
              <a:t>Adduction: 20-30 degrees</a:t>
            </a:r>
          </a:p>
          <a:p>
            <a:r>
              <a:rPr lang="en-US" dirty="0" smtClean="0"/>
              <a:t>External rotation: 30-45 degrees</a:t>
            </a:r>
          </a:p>
          <a:p>
            <a:r>
              <a:rPr lang="en-US" dirty="0" smtClean="0"/>
              <a:t>Internal rotation: 20-35 degrees</a:t>
            </a:r>
            <a:endParaRPr lang="en-US" dirty="0"/>
          </a:p>
        </p:txBody>
      </p:sp>
    </p:spTree>
    <p:extLst>
      <p:ext uri="{BB962C8B-B14F-4D97-AF65-F5344CB8AC3E}">
        <p14:creationId xmlns:p14="http://schemas.microsoft.com/office/powerpoint/2010/main" val="4026408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Passive ROM</a:t>
            </a:r>
            <a:br>
              <a:rPr lang="en-US" dirty="0" smtClean="0"/>
            </a:br>
            <a:r>
              <a:rPr lang="en-US" sz="3600" dirty="0" smtClean="0"/>
              <a:t>Specialized Tests: Supine</a:t>
            </a:r>
            <a:endParaRPr lang="en-US" dirty="0"/>
          </a:p>
        </p:txBody>
      </p:sp>
      <p:sp>
        <p:nvSpPr>
          <p:cNvPr id="3" name="Content Placeholder 2"/>
          <p:cNvSpPr>
            <a:spLocks noGrp="1"/>
          </p:cNvSpPr>
          <p:nvPr>
            <p:ph idx="1"/>
          </p:nvPr>
        </p:nvSpPr>
        <p:spPr/>
        <p:txBody>
          <a:bodyPr/>
          <a:lstStyle/>
          <a:p>
            <a:r>
              <a:rPr lang="en-US" dirty="0" smtClean="0"/>
              <a:t>Thomas test</a:t>
            </a:r>
          </a:p>
          <a:p>
            <a:pPr lvl="2"/>
            <a:r>
              <a:rPr lang="en-US" dirty="0" smtClean="0"/>
              <a:t>Patient holds non-affected leg in flexed position</a:t>
            </a:r>
          </a:p>
          <a:p>
            <a:pPr lvl="2"/>
            <a:r>
              <a:rPr lang="en-US" dirty="0" smtClean="0"/>
              <a:t>Inability to maintain fully extended hip on the other side indicates hip flexor contracture</a:t>
            </a:r>
          </a:p>
          <a:p>
            <a:r>
              <a:rPr lang="en-US" dirty="0" smtClean="0"/>
              <a:t>Rectus </a:t>
            </a:r>
            <a:r>
              <a:rPr lang="en-US" dirty="0" err="1" smtClean="0"/>
              <a:t>femoris</a:t>
            </a:r>
            <a:r>
              <a:rPr lang="en-US" dirty="0" smtClean="0"/>
              <a:t> stretch test</a:t>
            </a:r>
          </a:p>
          <a:p>
            <a:pPr lvl="2"/>
            <a:r>
              <a:rPr lang="en-US" dirty="0" smtClean="0"/>
              <a:t>Patient lies supine with lower leg hanging off table at 90 degrees</a:t>
            </a:r>
          </a:p>
          <a:p>
            <a:pPr lvl="2"/>
            <a:r>
              <a:rPr lang="en-US" dirty="0" smtClean="0"/>
              <a:t>Patient pulls knee of other leg up toward chest</a:t>
            </a:r>
          </a:p>
          <a:p>
            <a:pPr lvl="2"/>
            <a:r>
              <a:rPr lang="en-US" dirty="0" smtClean="0"/>
              <a:t>Positive test is when the hanging limb extends in response to contralateral hip flexion</a:t>
            </a:r>
            <a:endParaRPr lang="en-US" dirty="0"/>
          </a:p>
        </p:txBody>
      </p:sp>
    </p:spTree>
    <p:extLst>
      <p:ext uri="{BB962C8B-B14F-4D97-AF65-F5344CB8AC3E}">
        <p14:creationId xmlns:p14="http://schemas.microsoft.com/office/powerpoint/2010/main" val="349932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Passive ROM</a:t>
            </a:r>
            <a:br>
              <a:rPr lang="en-US" dirty="0"/>
            </a:br>
            <a:r>
              <a:rPr lang="en-US" dirty="0"/>
              <a:t>Specialized Tests: Supine</a:t>
            </a:r>
          </a:p>
        </p:txBody>
      </p:sp>
      <p:sp>
        <p:nvSpPr>
          <p:cNvPr id="3" name="Content Placeholder 2"/>
          <p:cNvSpPr>
            <a:spLocks noGrp="1"/>
          </p:cNvSpPr>
          <p:nvPr>
            <p:ph idx="1"/>
          </p:nvPr>
        </p:nvSpPr>
        <p:spPr/>
        <p:txBody>
          <a:bodyPr/>
          <a:lstStyle/>
          <a:p>
            <a:r>
              <a:rPr lang="en-US" dirty="0" smtClean="0"/>
              <a:t>FADDIR  (Flexion/Adduction/Internal rotation)</a:t>
            </a:r>
          </a:p>
          <a:p>
            <a:pPr lvl="2"/>
            <a:r>
              <a:rPr lang="en-US" dirty="0" smtClean="0"/>
              <a:t>Hip at 90 degrees of flexion, adduction, and IR</a:t>
            </a:r>
          </a:p>
          <a:p>
            <a:pPr lvl="2"/>
            <a:r>
              <a:rPr lang="en-US" dirty="0" smtClean="0"/>
              <a:t>Positive test: anterior or anteromedial pain</a:t>
            </a:r>
          </a:p>
          <a:p>
            <a:pPr lvl="2"/>
            <a:r>
              <a:rPr lang="en-US" dirty="0" smtClean="0"/>
              <a:t>Indicative of impingement of anterior and anterolateral part of femoral neck against superior and anterior acetabular rim</a:t>
            </a:r>
          </a:p>
        </p:txBody>
      </p:sp>
    </p:spTree>
    <p:extLst>
      <p:ext uri="{BB962C8B-B14F-4D97-AF65-F5344CB8AC3E}">
        <p14:creationId xmlns:p14="http://schemas.microsoft.com/office/powerpoint/2010/main" val="4133336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Passive ROM</a:t>
            </a:r>
            <a:br>
              <a:rPr lang="en-US" dirty="0"/>
            </a:br>
            <a:r>
              <a:rPr lang="en-US" dirty="0"/>
              <a:t>Specialized Tests: Supine</a:t>
            </a:r>
          </a:p>
        </p:txBody>
      </p:sp>
      <p:sp>
        <p:nvSpPr>
          <p:cNvPr id="3" name="Content Placeholder 2"/>
          <p:cNvSpPr>
            <a:spLocks noGrp="1"/>
          </p:cNvSpPr>
          <p:nvPr>
            <p:ph idx="1"/>
          </p:nvPr>
        </p:nvSpPr>
        <p:spPr/>
        <p:txBody>
          <a:bodyPr/>
          <a:lstStyle/>
          <a:p>
            <a:r>
              <a:rPr lang="en-US" dirty="0" smtClean="0"/>
              <a:t>FABER (Flexion/Abduction/External rotation)</a:t>
            </a:r>
          </a:p>
          <a:p>
            <a:pPr lvl="2"/>
            <a:r>
              <a:rPr lang="en-US" dirty="0" smtClean="0"/>
              <a:t>Figure of 4 position</a:t>
            </a:r>
          </a:p>
          <a:p>
            <a:pPr lvl="2"/>
            <a:r>
              <a:rPr lang="en-US" dirty="0" smtClean="0"/>
              <a:t>Apply downward pressure to knee</a:t>
            </a:r>
          </a:p>
          <a:p>
            <a:pPr lvl="2"/>
            <a:r>
              <a:rPr lang="en-US" dirty="0" smtClean="0"/>
              <a:t>Lateral pain: </a:t>
            </a:r>
            <a:r>
              <a:rPr lang="en-US" dirty="0" err="1" smtClean="0"/>
              <a:t>superolateral</a:t>
            </a:r>
            <a:r>
              <a:rPr lang="en-US" dirty="0" smtClean="0"/>
              <a:t> and lateral FAI</a:t>
            </a:r>
          </a:p>
          <a:p>
            <a:pPr lvl="2"/>
            <a:r>
              <a:rPr lang="en-US" dirty="0" smtClean="0"/>
              <a:t>Groin pain: iliopsoas pathology or anterior capsule irritation or adductor strain/tightness</a:t>
            </a:r>
          </a:p>
          <a:p>
            <a:pPr lvl="2"/>
            <a:r>
              <a:rPr lang="en-US" dirty="0" smtClean="0"/>
              <a:t>Posterolateral pain: </a:t>
            </a:r>
            <a:r>
              <a:rPr lang="en-US" dirty="0" err="1" smtClean="0"/>
              <a:t>ischio</a:t>
            </a:r>
            <a:r>
              <a:rPr lang="en-US" dirty="0" smtClean="0"/>
              <a:t>-trochanteric </a:t>
            </a:r>
            <a:r>
              <a:rPr lang="en-US" dirty="0" err="1" smtClean="0"/>
              <a:t>impingment</a:t>
            </a:r>
            <a:endParaRPr lang="en-US" dirty="0" smtClean="0"/>
          </a:p>
          <a:p>
            <a:pPr lvl="2"/>
            <a:r>
              <a:rPr lang="en-US" dirty="0" smtClean="0"/>
              <a:t>Posterior pain: SI joint pathology</a:t>
            </a:r>
            <a:endParaRPr lang="en-US" dirty="0"/>
          </a:p>
        </p:txBody>
      </p:sp>
    </p:spTree>
    <p:extLst>
      <p:ext uri="{BB962C8B-B14F-4D97-AF65-F5344CB8AC3E}">
        <p14:creationId xmlns:p14="http://schemas.microsoft.com/office/powerpoint/2010/main" val="3896351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Passive ROM</a:t>
            </a:r>
            <a:br>
              <a:rPr lang="en-US" dirty="0"/>
            </a:br>
            <a:r>
              <a:rPr lang="en-US" dirty="0"/>
              <a:t>Specialized Tests: Supine</a:t>
            </a:r>
          </a:p>
        </p:txBody>
      </p:sp>
      <p:sp>
        <p:nvSpPr>
          <p:cNvPr id="3" name="Content Placeholder 2"/>
          <p:cNvSpPr>
            <a:spLocks noGrp="1"/>
          </p:cNvSpPr>
          <p:nvPr>
            <p:ph idx="1"/>
          </p:nvPr>
        </p:nvSpPr>
        <p:spPr/>
        <p:txBody>
          <a:bodyPr/>
          <a:lstStyle/>
          <a:p>
            <a:r>
              <a:rPr lang="en-US" dirty="0" smtClean="0"/>
              <a:t>McCarthy’s test</a:t>
            </a:r>
          </a:p>
          <a:p>
            <a:pPr lvl="1"/>
            <a:r>
              <a:rPr lang="en-US" dirty="0" smtClean="0"/>
              <a:t>Dynamic external rotatory impingement test (DEXRIT)</a:t>
            </a:r>
          </a:p>
          <a:p>
            <a:pPr lvl="1"/>
            <a:r>
              <a:rPr lang="en-US" dirty="0" smtClean="0"/>
              <a:t>Dynamic internal rotatory impingement test (DIRI)</a:t>
            </a:r>
          </a:p>
          <a:p>
            <a:pPr lvl="2"/>
            <a:r>
              <a:rPr lang="en-US" dirty="0" smtClean="0"/>
              <a:t>Contralateral leg maximally flexed and the affected hip brought to 90 degrees of flexion</a:t>
            </a:r>
          </a:p>
          <a:p>
            <a:pPr lvl="2"/>
            <a:r>
              <a:rPr lang="en-US" dirty="0" smtClean="0"/>
              <a:t>DEXRIT: Passively ranged through wide arc of abduction and ER</a:t>
            </a:r>
          </a:p>
          <a:p>
            <a:pPr lvl="2"/>
            <a:r>
              <a:rPr lang="en-US" dirty="0" smtClean="0"/>
              <a:t>DIRI: Passively ranged through arc of adduction and IR</a:t>
            </a:r>
            <a:endParaRPr lang="en-US" dirty="0"/>
          </a:p>
        </p:txBody>
      </p:sp>
    </p:spTree>
    <p:extLst>
      <p:ext uri="{BB962C8B-B14F-4D97-AF65-F5344CB8AC3E}">
        <p14:creationId xmlns:p14="http://schemas.microsoft.com/office/powerpoint/2010/main" val="1550642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Passive ROM</a:t>
            </a:r>
            <a:br>
              <a:rPr lang="en-US" dirty="0"/>
            </a:br>
            <a:r>
              <a:rPr lang="en-US" dirty="0"/>
              <a:t>Specialized Tests: </a:t>
            </a:r>
            <a:r>
              <a:rPr lang="en-US" dirty="0" smtClean="0"/>
              <a:t>Lateral Position</a:t>
            </a:r>
            <a:endParaRPr lang="en-US" dirty="0"/>
          </a:p>
        </p:txBody>
      </p:sp>
      <p:sp>
        <p:nvSpPr>
          <p:cNvPr id="3" name="Content Placeholder 2"/>
          <p:cNvSpPr>
            <a:spLocks noGrp="1"/>
          </p:cNvSpPr>
          <p:nvPr>
            <p:ph idx="1"/>
          </p:nvPr>
        </p:nvSpPr>
        <p:spPr/>
        <p:txBody>
          <a:bodyPr/>
          <a:lstStyle/>
          <a:p>
            <a:r>
              <a:rPr lang="en-US" dirty="0" smtClean="0"/>
              <a:t>Passive adduction tests (Ober’s test)</a:t>
            </a:r>
          </a:p>
          <a:p>
            <a:pPr lvl="2"/>
            <a:r>
              <a:rPr lang="en-US" dirty="0" smtClean="0"/>
              <a:t>Patient on unaffected hip with shoulders perpendicular to the table. Assess full passive hip adduction</a:t>
            </a:r>
          </a:p>
          <a:p>
            <a:pPr lvl="3"/>
            <a:r>
              <a:rPr lang="en-US" dirty="0" smtClean="0"/>
              <a:t>Hip and knee in extension: tensor fascia </a:t>
            </a:r>
            <a:r>
              <a:rPr lang="en-US" dirty="0" err="1" smtClean="0"/>
              <a:t>lata</a:t>
            </a:r>
            <a:r>
              <a:rPr lang="en-US" dirty="0" smtClean="0"/>
              <a:t> (TFL)/IT band</a:t>
            </a:r>
          </a:p>
          <a:p>
            <a:pPr lvl="3"/>
            <a:r>
              <a:rPr lang="en-US" dirty="0" smtClean="0"/>
              <a:t>0 degrees of hip extension and 45-90 degrees of knee flexion: releases ITB and puts tension on gluteus </a:t>
            </a:r>
            <a:r>
              <a:rPr lang="en-US" dirty="0" err="1" smtClean="0"/>
              <a:t>medius</a:t>
            </a:r>
            <a:endParaRPr lang="en-US" dirty="0" smtClean="0"/>
          </a:p>
          <a:p>
            <a:pPr lvl="3"/>
            <a:r>
              <a:rPr lang="en-US" dirty="0" smtClean="0"/>
              <a:t>Shoulders rotated back onto table, hip flexion and knee extension:  hip adduction tenses the gluteus maximus</a:t>
            </a:r>
            <a:endParaRPr lang="en-US" dirty="0"/>
          </a:p>
        </p:txBody>
      </p:sp>
    </p:spTree>
    <p:extLst>
      <p:ext uri="{BB962C8B-B14F-4D97-AF65-F5344CB8AC3E}">
        <p14:creationId xmlns:p14="http://schemas.microsoft.com/office/powerpoint/2010/main" val="151154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25 </a:t>
            </a:r>
            <a:r>
              <a:rPr lang="en-US" dirty="0"/>
              <a:t>year old martial arts instructor with a 3 year history of right groin pain. No acute injury.  Worse after activity, particularly more intense martial arts work-outs.  Feels better if he avoids activity, but returns with resumption of activity, even after several days of rest.  Otherwise healthy, no medications. </a:t>
            </a:r>
          </a:p>
          <a:p>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2057400"/>
            <a:ext cx="3770271" cy="3242433"/>
          </a:xfrm>
        </p:spPr>
      </p:pic>
    </p:spTree>
    <p:extLst>
      <p:ext uri="{BB962C8B-B14F-4D97-AF65-F5344CB8AC3E}">
        <p14:creationId xmlns:p14="http://schemas.microsoft.com/office/powerpoint/2010/main" val="1856885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Exam</a:t>
            </a:r>
            <a:br>
              <a:rPr lang="en-US" dirty="0" smtClean="0"/>
            </a:br>
            <a:r>
              <a:rPr lang="en-US" sz="3600" dirty="0" smtClean="0"/>
              <a:t>Resisted Muscle Testing</a:t>
            </a:r>
            <a:endParaRPr lang="en-US" dirty="0"/>
          </a:p>
        </p:txBody>
      </p:sp>
      <p:sp>
        <p:nvSpPr>
          <p:cNvPr id="3" name="Content Placeholder 2"/>
          <p:cNvSpPr>
            <a:spLocks noGrp="1"/>
          </p:cNvSpPr>
          <p:nvPr>
            <p:ph idx="1"/>
          </p:nvPr>
        </p:nvSpPr>
        <p:spPr/>
        <p:txBody>
          <a:bodyPr/>
          <a:lstStyle/>
          <a:p>
            <a:r>
              <a:rPr lang="en-US" dirty="0" smtClean="0"/>
              <a:t>Flexion/extension</a:t>
            </a:r>
          </a:p>
          <a:p>
            <a:pPr lvl="2"/>
            <a:r>
              <a:rPr lang="en-US" dirty="0" smtClean="0"/>
              <a:t>Flexion tested seated and supine</a:t>
            </a:r>
          </a:p>
          <a:p>
            <a:pPr lvl="2"/>
            <a:r>
              <a:rPr lang="en-US" dirty="0" smtClean="0"/>
              <a:t>Extension tested prone</a:t>
            </a:r>
          </a:p>
          <a:p>
            <a:r>
              <a:rPr lang="en-US" dirty="0" smtClean="0"/>
              <a:t>Abduction/adduction</a:t>
            </a:r>
          </a:p>
          <a:p>
            <a:pPr lvl="2"/>
            <a:r>
              <a:rPr lang="en-US" dirty="0" smtClean="0"/>
              <a:t>Abduction and adduction tested in the lateral position or supine</a:t>
            </a:r>
          </a:p>
          <a:p>
            <a:r>
              <a:rPr lang="en-US" dirty="0" smtClean="0"/>
              <a:t>Internal/external rotation</a:t>
            </a:r>
          </a:p>
          <a:p>
            <a:pPr lvl="2"/>
            <a:r>
              <a:rPr lang="en-US" dirty="0" smtClean="0"/>
              <a:t>Tested prone </a:t>
            </a:r>
            <a:r>
              <a:rPr lang="en-US" smtClean="0"/>
              <a:t>or seated</a:t>
            </a:r>
            <a:endParaRPr lang="en-US" dirty="0"/>
          </a:p>
        </p:txBody>
      </p:sp>
    </p:spTree>
    <p:extLst>
      <p:ext uri="{BB962C8B-B14F-4D97-AF65-F5344CB8AC3E}">
        <p14:creationId xmlns:p14="http://schemas.microsoft.com/office/powerpoint/2010/main" val="238910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Muscle Testing</a:t>
            </a:r>
            <a:endParaRPr lang="en-US" dirty="0"/>
          </a:p>
        </p:txBody>
      </p:sp>
      <p:sp>
        <p:nvSpPr>
          <p:cNvPr id="3" name="Content Placeholder 2"/>
          <p:cNvSpPr>
            <a:spLocks noGrp="1"/>
          </p:cNvSpPr>
          <p:nvPr>
            <p:ph idx="1"/>
          </p:nvPr>
        </p:nvSpPr>
        <p:spPr/>
        <p:txBody>
          <a:bodyPr>
            <a:normAutofit/>
          </a:bodyPr>
          <a:lstStyle/>
          <a:p>
            <a:r>
              <a:rPr lang="en-US" dirty="0" smtClean="0"/>
              <a:t>Sartorius</a:t>
            </a:r>
          </a:p>
          <a:p>
            <a:pPr lvl="2"/>
            <a:r>
              <a:rPr lang="en-US" dirty="0" smtClean="0"/>
              <a:t>Patient supine with hip flexed, abducted, externally rotated. Knee flexed to 90 degrees</a:t>
            </a:r>
          </a:p>
          <a:p>
            <a:pPr lvl="2"/>
            <a:r>
              <a:rPr lang="en-US" dirty="0" smtClean="0"/>
              <a:t>Patient resists downward pressure on foot</a:t>
            </a:r>
          </a:p>
          <a:p>
            <a:r>
              <a:rPr lang="en-US" dirty="0" smtClean="0"/>
              <a:t>Medial hamstrings (semimembranosus, semitendinosus)</a:t>
            </a:r>
          </a:p>
          <a:p>
            <a:pPr lvl="2"/>
            <a:r>
              <a:rPr lang="en-US" dirty="0" smtClean="0"/>
              <a:t>Patient supine with hip and knee flexed, leg internally rotated. Patient resists extension of knee</a:t>
            </a:r>
          </a:p>
          <a:p>
            <a:r>
              <a:rPr lang="en-US" dirty="0" smtClean="0"/>
              <a:t>Lateral hamstrings( biceps </a:t>
            </a:r>
            <a:r>
              <a:rPr lang="en-US" dirty="0" err="1" smtClean="0"/>
              <a:t>femoris</a:t>
            </a:r>
            <a:r>
              <a:rPr lang="en-US" dirty="0" smtClean="0"/>
              <a:t>)</a:t>
            </a:r>
          </a:p>
          <a:p>
            <a:pPr lvl="2"/>
            <a:r>
              <a:rPr lang="en-US" dirty="0" smtClean="0"/>
              <a:t>As above with leg externally rotated</a:t>
            </a:r>
          </a:p>
          <a:p>
            <a:pPr lvl="2"/>
            <a:endParaRPr lang="en-US" dirty="0"/>
          </a:p>
        </p:txBody>
      </p:sp>
    </p:spTree>
    <p:extLst>
      <p:ext uri="{BB962C8B-B14F-4D97-AF65-F5344CB8AC3E}">
        <p14:creationId xmlns:p14="http://schemas.microsoft.com/office/powerpoint/2010/main" val="215425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Muscle Testing</a:t>
            </a:r>
          </a:p>
        </p:txBody>
      </p:sp>
      <p:sp>
        <p:nvSpPr>
          <p:cNvPr id="3" name="Content Placeholder 2"/>
          <p:cNvSpPr>
            <a:spLocks noGrp="1"/>
          </p:cNvSpPr>
          <p:nvPr>
            <p:ph idx="1"/>
          </p:nvPr>
        </p:nvSpPr>
        <p:spPr/>
        <p:txBody>
          <a:bodyPr/>
          <a:lstStyle/>
          <a:p>
            <a:r>
              <a:rPr lang="en-US" dirty="0" smtClean="0"/>
              <a:t>Iliopsoas</a:t>
            </a:r>
          </a:p>
          <a:p>
            <a:pPr lvl="2"/>
            <a:r>
              <a:rPr lang="en-US" dirty="0" smtClean="0"/>
              <a:t>Patient supine, hips and knees extended</a:t>
            </a:r>
          </a:p>
          <a:p>
            <a:pPr lvl="2"/>
            <a:r>
              <a:rPr lang="en-US" dirty="0" smtClean="0"/>
              <a:t>Patient raises heels off table to about 15 degrees</a:t>
            </a:r>
          </a:p>
          <a:p>
            <a:pPr lvl="2"/>
            <a:r>
              <a:rPr lang="en-US" dirty="0" smtClean="0"/>
              <a:t>Iliopsoas is only active hip flexor in this position</a:t>
            </a:r>
          </a:p>
          <a:p>
            <a:r>
              <a:rPr lang="en-US" dirty="0" smtClean="0"/>
              <a:t>Gluteus maximus</a:t>
            </a:r>
          </a:p>
          <a:p>
            <a:pPr lvl="2"/>
            <a:r>
              <a:rPr lang="en-US" dirty="0" smtClean="0"/>
              <a:t>Patient prone with knee flexed to 90 degrees</a:t>
            </a:r>
          </a:p>
          <a:p>
            <a:pPr lvl="2"/>
            <a:r>
              <a:rPr lang="en-US" dirty="0" smtClean="0"/>
              <a:t>Have patient raise (extend) the thigh up against examiner’s resistance </a:t>
            </a:r>
            <a:endParaRPr lang="en-US" dirty="0"/>
          </a:p>
        </p:txBody>
      </p:sp>
    </p:spTree>
    <p:extLst>
      <p:ext uri="{BB962C8B-B14F-4D97-AF65-F5344CB8AC3E}">
        <p14:creationId xmlns:p14="http://schemas.microsoft.com/office/powerpoint/2010/main" val="120745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Muscle Testing</a:t>
            </a:r>
          </a:p>
        </p:txBody>
      </p:sp>
      <p:sp>
        <p:nvSpPr>
          <p:cNvPr id="3" name="Content Placeholder 2"/>
          <p:cNvSpPr>
            <a:spLocks noGrp="1"/>
          </p:cNvSpPr>
          <p:nvPr>
            <p:ph idx="1"/>
          </p:nvPr>
        </p:nvSpPr>
        <p:spPr/>
        <p:txBody>
          <a:bodyPr/>
          <a:lstStyle/>
          <a:p>
            <a:r>
              <a:rPr lang="en-US" dirty="0" smtClean="0"/>
              <a:t>Piriformis</a:t>
            </a:r>
          </a:p>
          <a:p>
            <a:pPr lvl="2"/>
            <a:r>
              <a:rPr lang="en-US" dirty="0" smtClean="0"/>
              <a:t>Patient prone with knees flexed to 90 degrees and hips fully internally rotated</a:t>
            </a:r>
          </a:p>
          <a:p>
            <a:pPr lvl="2"/>
            <a:r>
              <a:rPr lang="en-US" dirty="0" smtClean="0"/>
              <a:t>Ask patient to bring feet together against examiner’s resistance</a:t>
            </a:r>
          </a:p>
          <a:p>
            <a:pPr lvl="2"/>
            <a:r>
              <a:rPr lang="en-US" dirty="0" smtClean="0"/>
              <a:t>May recreate sciatica attributable to piriformis syndrome</a:t>
            </a:r>
            <a:endParaRPr lang="en-US" dirty="0"/>
          </a:p>
        </p:txBody>
      </p:sp>
    </p:spTree>
    <p:extLst>
      <p:ext uri="{BB962C8B-B14F-4D97-AF65-F5344CB8AC3E}">
        <p14:creationId xmlns:p14="http://schemas.microsoft.com/office/powerpoint/2010/main" val="3285750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Exam</a:t>
            </a:r>
            <a:br>
              <a:rPr lang="en-US" dirty="0" smtClean="0"/>
            </a:br>
            <a:r>
              <a:rPr lang="en-US" sz="3600" dirty="0" smtClean="0"/>
              <a:t>Palpation in Supine Position</a:t>
            </a:r>
            <a:endParaRPr lang="en-US" dirty="0"/>
          </a:p>
        </p:txBody>
      </p:sp>
      <p:sp>
        <p:nvSpPr>
          <p:cNvPr id="4" name="Content Placeholder 3"/>
          <p:cNvSpPr>
            <a:spLocks noGrp="1"/>
          </p:cNvSpPr>
          <p:nvPr>
            <p:ph sz="half" idx="1"/>
          </p:nvPr>
        </p:nvSpPr>
        <p:spPr/>
        <p:txBody>
          <a:bodyPr/>
          <a:lstStyle/>
          <a:p>
            <a:r>
              <a:rPr lang="en-US" dirty="0" smtClean="0"/>
              <a:t>Abdominal fascial hernias</a:t>
            </a:r>
          </a:p>
          <a:p>
            <a:r>
              <a:rPr lang="en-US" dirty="0" smtClean="0"/>
              <a:t>Iliac crest</a:t>
            </a:r>
          </a:p>
          <a:p>
            <a:r>
              <a:rPr lang="en-US" dirty="0" err="1" smtClean="0"/>
              <a:t>Ilioinguinal</a:t>
            </a:r>
            <a:r>
              <a:rPr lang="en-US" dirty="0" smtClean="0"/>
              <a:t> ligament</a:t>
            </a:r>
          </a:p>
          <a:p>
            <a:r>
              <a:rPr lang="en-US" dirty="0" smtClean="0"/>
              <a:t>ASIS</a:t>
            </a:r>
          </a:p>
          <a:p>
            <a:r>
              <a:rPr lang="en-US" dirty="0" smtClean="0"/>
              <a:t>AIIS</a:t>
            </a:r>
          </a:p>
          <a:p>
            <a:r>
              <a:rPr lang="en-US" dirty="0" smtClean="0"/>
              <a:t>Pubic symphysis</a:t>
            </a:r>
          </a:p>
          <a:p>
            <a:r>
              <a:rPr lang="en-US" dirty="0" smtClean="0"/>
              <a:t>Pubic ramus</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33801" y="1981201"/>
            <a:ext cx="5366431" cy="3202107"/>
          </a:xfrm>
        </p:spPr>
      </p:pic>
    </p:spTree>
    <p:extLst>
      <p:ext uri="{BB962C8B-B14F-4D97-AF65-F5344CB8AC3E}">
        <p14:creationId xmlns:p14="http://schemas.microsoft.com/office/powerpoint/2010/main" val="311005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Exam</a:t>
            </a:r>
            <a:br>
              <a:rPr lang="en-US" dirty="0"/>
            </a:br>
            <a:r>
              <a:rPr lang="en-US" dirty="0"/>
              <a:t>Palpation in </a:t>
            </a:r>
            <a:r>
              <a:rPr lang="en-US" dirty="0" smtClean="0"/>
              <a:t>Prone </a:t>
            </a:r>
            <a:r>
              <a:rPr lang="en-US" dirty="0"/>
              <a:t>Position</a:t>
            </a:r>
          </a:p>
        </p:txBody>
      </p:sp>
      <p:sp>
        <p:nvSpPr>
          <p:cNvPr id="3" name="Content Placeholder 2"/>
          <p:cNvSpPr>
            <a:spLocks noGrp="1"/>
          </p:cNvSpPr>
          <p:nvPr>
            <p:ph sz="half" idx="1"/>
          </p:nvPr>
        </p:nvSpPr>
        <p:spPr/>
        <p:txBody>
          <a:bodyPr/>
          <a:lstStyle/>
          <a:p>
            <a:r>
              <a:rPr lang="en-US" dirty="0" smtClean="0"/>
              <a:t>Ischial tuberosity</a:t>
            </a:r>
          </a:p>
          <a:p>
            <a:r>
              <a:rPr lang="en-US" dirty="0" smtClean="0"/>
              <a:t>Sciatic notch</a:t>
            </a:r>
          </a:p>
          <a:p>
            <a:r>
              <a:rPr lang="en-US" dirty="0" smtClean="0"/>
              <a:t>Piriformis muscle.</a:t>
            </a:r>
          </a:p>
          <a:p>
            <a:r>
              <a:rPr lang="en-US" dirty="0" smtClean="0"/>
              <a:t>Sciatic nerve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781969"/>
            <a:ext cx="3429000" cy="4162425"/>
          </a:xfrm>
        </p:spPr>
      </p:pic>
    </p:spTree>
    <p:extLst>
      <p:ext uri="{BB962C8B-B14F-4D97-AF65-F5344CB8AC3E}">
        <p14:creationId xmlns:p14="http://schemas.microsoft.com/office/powerpoint/2010/main" val="1733389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Exam</a:t>
            </a:r>
            <a:br>
              <a:rPr lang="en-US" dirty="0"/>
            </a:br>
            <a:r>
              <a:rPr lang="en-US" dirty="0"/>
              <a:t>Palpation in </a:t>
            </a:r>
            <a:r>
              <a:rPr lang="en-US" dirty="0" smtClean="0"/>
              <a:t>Lateral </a:t>
            </a:r>
            <a:r>
              <a:rPr lang="en-US" dirty="0"/>
              <a:t>Position</a:t>
            </a:r>
          </a:p>
        </p:txBody>
      </p:sp>
      <p:sp>
        <p:nvSpPr>
          <p:cNvPr id="3" name="Content Placeholder 2"/>
          <p:cNvSpPr>
            <a:spLocks noGrp="1"/>
          </p:cNvSpPr>
          <p:nvPr>
            <p:ph sz="half" idx="1"/>
          </p:nvPr>
        </p:nvSpPr>
        <p:spPr/>
        <p:txBody>
          <a:bodyPr/>
          <a:lstStyle/>
          <a:p>
            <a:r>
              <a:rPr lang="en-US" dirty="0" smtClean="0"/>
              <a:t>Iliac crest</a:t>
            </a:r>
          </a:p>
          <a:p>
            <a:r>
              <a:rPr lang="en-US" dirty="0" smtClean="0"/>
              <a:t>Greater trochanter</a:t>
            </a:r>
          </a:p>
          <a:p>
            <a:r>
              <a:rPr lang="en-US" dirty="0" smtClean="0"/>
              <a:t>Tensor fascia </a:t>
            </a:r>
            <a:r>
              <a:rPr lang="en-US" dirty="0" err="1" smtClean="0"/>
              <a:t>latae</a:t>
            </a:r>
            <a:r>
              <a:rPr lang="en-US" dirty="0" smtClean="0"/>
              <a:t> and IT band</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057400" y="3505200"/>
            <a:ext cx="4754880" cy="2674620"/>
          </a:xfrm>
        </p:spPr>
      </p:pic>
    </p:spTree>
    <p:extLst>
      <p:ext uri="{BB962C8B-B14F-4D97-AF65-F5344CB8AC3E}">
        <p14:creationId xmlns:p14="http://schemas.microsoft.com/office/powerpoint/2010/main" val="3078408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Anterior Hip Pain</a:t>
            </a:r>
            <a:br>
              <a:rPr lang="en-US" dirty="0" smtClean="0"/>
            </a:br>
            <a:r>
              <a:rPr lang="en-US" dirty="0" smtClean="0"/>
              <a:t>Intra-articular</a:t>
            </a:r>
            <a:endParaRPr lang="en-US" dirty="0"/>
          </a:p>
        </p:txBody>
      </p:sp>
      <p:sp>
        <p:nvSpPr>
          <p:cNvPr id="3" name="Content Placeholder 2"/>
          <p:cNvSpPr>
            <a:spLocks noGrp="1"/>
          </p:cNvSpPr>
          <p:nvPr>
            <p:ph idx="1"/>
          </p:nvPr>
        </p:nvSpPr>
        <p:spPr/>
        <p:txBody>
          <a:bodyPr/>
          <a:lstStyle/>
          <a:p>
            <a:r>
              <a:rPr lang="en-US" dirty="0" smtClean="0"/>
              <a:t>Osteoarthritis</a:t>
            </a:r>
          </a:p>
          <a:p>
            <a:r>
              <a:rPr lang="en-US" dirty="0" smtClean="0"/>
              <a:t>Stress fracture</a:t>
            </a:r>
          </a:p>
          <a:p>
            <a:r>
              <a:rPr lang="en-US" dirty="0" smtClean="0"/>
              <a:t>Inflammatory arthritis</a:t>
            </a:r>
          </a:p>
          <a:p>
            <a:r>
              <a:rPr lang="en-US" dirty="0" smtClean="0"/>
              <a:t>Avascular necrosis of femoral head</a:t>
            </a:r>
          </a:p>
          <a:p>
            <a:r>
              <a:rPr lang="en-US" dirty="0" smtClean="0"/>
              <a:t>Acetabular labral tear</a:t>
            </a:r>
          </a:p>
          <a:p>
            <a:r>
              <a:rPr lang="en-US" dirty="0" smtClean="0"/>
              <a:t>Articular cartilage injuries</a:t>
            </a:r>
          </a:p>
          <a:p>
            <a:r>
              <a:rPr lang="en-US" dirty="0" smtClean="0"/>
              <a:t>Ligamentum </a:t>
            </a:r>
            <a:r>
              <a:rPr lang="en-US" dirty="0" err="1" smtClean="0"/>
              <a:t>teres</a:t>
            </a:r>
            <a:r>
              <a:rPr lang="en-US" dirty="0" smtClean="0"/>
              <a:t> injuries</a:t>
            </a:r>
            <a:endParaRPr lang="en-US" dirty="0"/>
          </a:p>
        </p:txBody>
      </p:sp>
    </p:spTree>
    <p:extLst>
      <p:ext uri="{BB962C8B-B14F-4D97-AF65-F5344CB8AC3E}">
        <p14:creationId xmlns:p14="http://schemas.microsoft.com/office/powerpoint/2010/main" val="1569035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Anterior Hip Pain</a:t>
            </a:r>
            <a:br>
              <a:rPr lang="en-US" dirty="0" smtClean="0"/>
            </a:br>
            <a:r>
              <a:rPr lang="en-US" dirty="0" smtClean="0"/>
              <a:t>Extra-Articular</a:t>
            </a:r>
            <a:endParaRPr lang="en-US" dirty="0"/>
          </a:p>
        </p:txBody>
      </p:sp>
      <p:sp>
        <p:nvSpPr>
          <p:cNvPr id="3" name="Content Placeholder 2"/>
          <p:cNvSpPr>
            <a:spLocks noGrp="1"/>
          </p:cNvSpPr>
          <p:nvPr>
            <p:ph idx="1"/>
          </p:nvPr>
        </p:nvSpPr>
        <p:spPr/>
        <p:txBody>
          <a:bodyPr/>
          <a:lstStyle/>
          <a:p>
            <a:r>
              <a:rPr lang="en-US" dirty="0" smtClean="0"/>
              <a:t>Hip flexor strain</a:t>
            </a:r>
          </a:p>
          <a:p>
            <a:r>
              <a:rPr lang="en-US" dirty="0" smtClean="0"/>
              <a:t>Iliopsoas bursitis </a:t>
            </a:r>
          </a:p>
          <a:p>
            <a:r>
              <a:rPr lang="en-US" dirty="0" smtClean="0"/>
              <a:t>Snapping hip syndromes</a:t>
            </a:r>
          </a:p>
          <a:p>
            <a:r>
              <a:rPr lang="en-US" dirty="0" smtClean="0"/>
              <a:t>Avulsions/</a:t>
            </a:r>
            <a:r>
              <a:rPr lang="en-US" dirty="0" err="1" smtClean="0"/>
              <a:t>apophysitis</a:t>
            </a:r>
            <a:endParaRPr lang="en-US" dirty="0" smtClean="0"/>
          </a:p>
          <a:p>
            <a:pPr marL="0" indent="0">
              <a:buNone/>
            </a:pPr>
            <a:endParaRPr lang="en-US" dirty="0"/>
          </a:p>
        </p:txBody>
      </p:sp>
    </p:spTree>
    <p:extLst>
      <p:ext uri="{BB962C8B-B14F-4D97-AF65-F5344CB8AC3E}">
        <p14:creationId xmlns:p14="http://schemas.microsoft.com/office/powerpoint/2010/main" val="249104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Groin Pain</a:t>
            </a:r>
            <a:endParaRPr lang="en-US" dirty="0"/>
          </a:p>
        </p:txBody>
      </p:sp>
      <p:sp>
        <p:nvSpPr>
          <p:cNvPr id="3" name="Content Placeholder 2"/>
          <p:cNvSpPr>
            <a:spLocks noGrp="1"/>
          </p:cNvSpPr>
          <p:nvPr>
            <p:ph idx="1"/>
          </p:nvPr>
        </p:nvSpPr>
        <p:spPr/>
        <p:txBody>
          <a:bodyPr/>
          <a:lstStyle/>
          <a:p>
            <a:r>
              <a:rPr lang="en-US" dirty="0" smtClean="0"/>
              <a:t>Adductor strains</a:t>
            </a:r>
          </a:p>
          <a:p>
            <a:r>
              <a:rPr lang="en-US" dirty="0" smtClean="0"/>
              <a:t>Osteitis pubis</a:t>
            </a:r>
          </a:p>
          <a:p>
            <a:r>
              <a:rPr lang="en-US" dirty="0" smtClean="0"/>
              <a:t>Athletic </a:t>
            </a:r>
            <a:r>
              <a:rPr lang="en-US" dirty="0" err="1" smtClean="0"/>
              <a:t>pubalgia</a:t>
            </a:r>
            <a:endParaRPr lang="en-US" dirty="0" smtClean="0"/>
          </a:p>
          <a:p>
            <a:r>
              <a:rPr lang="en-US" dirty="0" smtClean="0"/>
              <a:t>Nerve entrapment syndromes</a:t>
            </a:r>
            <a:endParaRPr lang="en-US" dirty="0"/>
          </a:p>
        </p:txBody>
      </p:sp>
    </p:spTree>
    <p:extLst>
      <p:ext uri="{BB962C8B-B14F-4D97-AF65-F5344CB8AC3E}">
        <p14:creationId xmlns:p14="http://schemas.microsoft.com/office/powerpoint/2010/main" val="222063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sz="half" idx="1"/>
          </p:nvPr>
        </p:nvSpPr>
        <p:spPr/>
        <p:txBody>
          <a:bodyPr>
            <a:normAutofit fontScale="92500"/>
          </a:bodyPr>
          <a:lstStyle/>
          <a:p>
            <a:r>
              <a:rPr lang="en-US" dirty="0" smtClean="0"/>
              <a:t>22 year old male soccer player with 2 month history of left sided groin pain. Worse with cutting and lateral movements.  Diagnosed with hip adductor strain and participated in a rehab program, but no improvement. Pelvic  and hip x-rays are normal.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758156"/>
            <a:ext cx="3429000" cy="4210050"/>
          </a:xfrm>
        </p:spPr>
      </p:pic>
    </p:spTree>
    <p:extLst>
      <p:ext uri="{BB962C8B-B14F-4D97-AF65-F5344CB8AC3E}">
        <p14:creationId xmlns:p14="http://schemas.microsoft.com/office/powerpoint/2010/main" val="992199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Hip Pain</a:t>
            </a:r>
            <a:endParaRPr lang="en-US" dirty="0"/>
          </a:p>
        </p:txBody>
      </p:sp>
      <p:sp>
        <p:nvSpPr>
          <p:cNvPr id="3" name="Content Placeholder 2"/>
          <p:cNvSpPr>
            <a:spLocks noGrp="1"/>
          </p:cNvSpPr>
          <p:nvPr>
            <p:ph idx="1"/>
          </p:nvPr>
        </p:nvSpPr>
        <p:spPr/>
        <p:txBody>
          <a:bodyPr/>
          <a:lstStyle/>
          <a:p>
            <a:r>
              <a:rPr lang="en-US" dirty="0" smtClean="0"/>
              <a:t>Greater trochanteric bursitis</a:t>
            </a:r>
          </a:p>
          <a:p>
            <a:r>
              <a:rPr lang="en-US" dirty="0" smtClean="0"/>
              <a:t>Gluteus </a:t>
            </a:r>
            <a:r>
              <a:rPr lang="en-US" dirty="0" err="1" smtClean="0"/>
              <a:t>medius</a:t>
            </a:r>
            <a:r>
              <a:rPr lang="en-US" dirty="0" smtClean="0"/>
              <a:t> tendinopathy/dysfunction</a:t>
            </a:r>
          </a:p>
          <a:p>
            <a:r>
              <a:rPr lang="en-US" dirty="0" smtClean="0"/>
              <a:t>IT band syndrome</a:t>
            </a:r>
          </a:p>
          <a:p>
            <a:r>
              <a:rPr lang="en-US" dirty="0" smtClean="0"/>
              <a:t>Meralgia </a:t>
            </a:r>
            <a:r>
              <a:rPr lang="en-US" dirty="0" err="1" smtClean="0"/>
              <a:t>paresthetica</a:t>
            </a:r>
            <a:endParaRPr lang="en-US" dirty="0"/>
          </a:p>
        </p:txBody>
      </p:sp>
    </p:spTree>
    <p:extLst>
      <p:ext uri="{BB962C8B-B14F-4D97-AF65-F5344CB8AC3E}">
        <p14:creationId xmlns:p14="http://schemas.microsoft.com/office/powerpoint/2010/main" val="2271295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Hip Pain</a:t>
            </a:r>
            <a:endParaRPr lang="en-US" dirty="0"/>
          </a:p>
        </p:txBody>
      </p:sp>
      <p:sp>
        <p:nvSpPr>
          <p:cNvPr id="3" name="Content Placeholder 2"/>
          <p:cNvSpPr>
            <a:spLocks noGrp="1"/>
          </p:cNvSpPr>
          <p:nvPr>
            <p:ph idx="1"/>
          </p:nvPr>
        </p:nvSpPr>
        <p:spPr/>
        <p:txBody>
          <a:bodyPr/>
          <a:lstStyle/>
          <a:p>
            <a:r>
              <a:rPr lang="en-US" dirty="0" smtClean="0"/>
              <a:t>Referred from lumbar spine</a:t>
            </a:r>
          </a:p>
          <a:p>
            <a:r>
              <a:rPr lang="en-US" dirty="0" smtClean="0"/>
              <a:t>Piriformis syndrome</a:t>
            </a:r>
          </a:p>
          <a:p>
            <a:r>
              <a:rPr lang="en-US" dirty="0" smtClean="0"/>
              <a:t>Sacroiliac joint dysfunction</a:t>
            </a:r>
          </a:p>
          <a:p>
            <a:r>
              <a:rPr lang="en-US" dirty="0" smtClean="0"/>
              <a:t>High hamstring strain or ischial tuberosity avulsion</a:t>
            </a:r>
            <a:endParaRPr lang="en-US" dirty="0"/>
          </a:p>
        </p:txBody>
      </p:sp>
    </p:spTree>
    <p:extLst>
      <p:ext uri="{BB962C8B-B14F-4D97-AF65-F5344CB8AC3E}">
        <p14:creationId xmlns:p14="http://schemas.microsoft.com/office/powerpoint/2010/main" val="2130606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1</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44 year old woman with 3 month h/o lateral and posterior hip pain, right greater than left. Worse with prolonged standing and running. Used to jog 8-10 miles a week, but has stopped for past month because of lateral hip pain. No acute injury.</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2133600"/>
            <a:ext cx="4681728" cy="2639568"/>
          </a:xfrm>
        </p:spPr>
      </p:pic>
    </p:spTree>
    <p:extLst>
      <p:ext uri="{BB962C8B-B14F-4D97-AF65-F5344CB8AC3E}">
        <p14:creationId xmlns:p14="http://schemas.microsoft.com/office/powerpoint/2010/main" val="2807289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Trendelenburg Test</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05000"/>
            <a:ext cx="4038600" cy="3938053"/>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2590800"/>
            <a:ext cx="4681728" cy="2639568"/>
          </a:xfrm>
        </p:spPr>
      </p:pic>
    </p:spTree>
    <p:extLst>
      <p:ext uri="{BB962C8B-B14F-4D97-AF65-F5344CB8AC3E}">
        <p14:creationId xmlns:p14="http://schemas.microsoft.com/office/powerpoint/2010/main" val="3905860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Gluteal Tendinopathy</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7725" y="2243931"/>
            <a:ext cx="3257550" cy="3238500"/>
          </a:xfrm>
        </p:spPr>
      </p:pic>
      <p:pic>
        <p:nvPicPr>
          <p:cNvPr id="15" name="Content Placeholder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514600"/>
            <a:ext cx="4343400" cy="2743581"/>
          </a:xfrm>
        </p:spPr>
      </p:pic>
      <p:sp>
        <p:nvSpPr>
          <p:cNvPr id="16" name="TextBox 15"/>
          <p:cNvSpPr txBox="1"/>
          <p:nvPr/>
        </p:nvSpPr>
        <p:spPr>
          <a:xfrm>
            <a:off x="4495800" y="6172200"/>
            <a:ext cx="4528804" cy="369332"/>
          </a:xfrm>
          <a:prstGeom prst="rect">
            <a:avLst/>
          </a:prstGeom>
          <a:noFill/>
        </p:spPr>
        <p:txBody>
          <a:bodyPr wrap="none" rtlCol="0">
            <a:spAutoFit/>
          </a:bodyPr>
          <a:lstStyle/>
          <a:p>
            <a:r>
              <a:rPr lang="en-US" dirty="0" err="1" smtClean="0"/>
              <a:t>Grimaldi</a:t>
            </a:r>
            <a:r>
              <a:rPr lang="en-US" dirty="0" smtClean="0"/>
              <a:t> et al. Sports Med 2015;45:1107-19</a:t>
            </a:r>
            <a:endParaRPr lang="en-US" dirty="0"/>
          </a:p>
        </p:txBody>
      </p:sp>
    </p:spTree>
    <p:extLst>
      <p:ext uri="{BB962C8B-B14F-4D97-AF65-F5344CB8AC3E}">
        <p14:creationId xmlns:p14="http://schemas.microsoft.com/office/powerpoint/2010/main" val="2452557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52" y="274638"/>
            <a:ext cx="7600870" cy="1143000"/>
          </a:xfrm>
        </p:spPr>
        <p:txBody>
          <a:bodyPr>
            <a:normAutofit fontScale="90000"/>
          </a:bodyPr>
          <a:lstStyle/>
          <a:p>
            <a:r>
              <a:rPr lang="en-US" dirty="0" smtClean="0"/>
              <a:t>Gluteus </a:t>
            </a:r>
            <a:r>
              <a:rPr lang="en-US" dirty="0" err="1" smtClean="0"/>
              <a:t>Medius</a:t>
            </a:r>
            <a:r>
              <a:rPr lang="en-US" dirty="0" smtClean="0"/>
              <a:t>/</a:t>
            </a:r>
            <a:r>
              <a:rPr lang="en-US" dirty="0" err="1" smtClean="0"/>
              <a:t>Minimus</a:t>
            </a:r>
            <a:r>
              <a:rPr lang="en-US" dirty="0" smtClean="0"/>
              <a:t> Tendinopathy</a:t>
            </a:r>
            <a:endParaRPr lang="en-US" dirty="0"/>
          </a:p>
        </p:txBody>
      </p:sp>
      <p:pic>
        <p:nvPicPr>
          <p:cNvPr id="4" name="Content Placeholder 3" descr="GlutMed.png"/>
          <p:cNvPicPr>
            <a:picLocks noGrp="1" noChangeAspect="1"/>
          </p:cNvPicPr>
          <p:nvPr>
            <p:ph idx="1"/>
          </p:nvPr>
        </p:nvPicPr>
        <p:blipFill>
          <a:blip r:embed="rId2">
            <a:extLst>
              <a:ext uri="{28A0092B-C50C-407E-A947-70E740481C1C}">
                <a14:useLocalDpi xmlns:a14="http://schemas.microsoft.com/office/drawing/2010/main" val="0"/>
              </a:ext>
            </a:extLst>
          </a:blip>
          <a:srcRect l="-46067" r="-46067"/>
          <a:stretch>
            <a:fillRect/>
          </a:stretch>
        </p:blipFill>
        <p:spPr>
          <a:xfrm>
            <a:off x="457200" y="1371600"/>
            <a:ext cx="8229600" cy="4709160"/>
          </a:xfrm>
        </p:spPr>
      </p:pic>
      <p:sp>
        <p:nvSpPr>
          <p:cNvPr id="5" name="TextBox 4"/>
          <p:cNvSpPr txBox="1"/>
          <p:nvPr/>
        </p:nvSpPr>
        <p:spPr>
          <a:xfrm>
            <a:off x="928853" y="5968301"/>
            <a:ext cx="7757947" cy="646331"/>
          </a:xfrm>
          <a:prstGeom prst="rect">
            <a:avLst/>
          </a:prstGeom>
          <a:noFill/>
          <a:ln>
            <a:noFill/>
          </a:ln>
        </p:spPr>
        <p:txBody>
          <a:bodyPr wrap="square" rtlCol="0">
            <a:spAutoFit/>
          </a:bodyPr>
          <a:lstStyle/>
          <a:p>
            <a:r>
              <a:rPr lang="en-US" dirty="0" err="1"/>
              <a:t>Karim</a:t>
            </a:r>
            <a:r>
              <a:rPr lang="en-US" dirty="0"/>
              <a:t> </a:t>
            </a:r>
            <a:r>
              <a:rPr lang="en-US" dirty="0" smtClean="0"/>
              <a:t>Khan, </a:t>
            </a:r>
            <a:r>
              <a:rPr lang="en-US" dirty="0" err="1" smtClean="0"/>
              <a:t>Karim</a:t>
            </a:r>
            <a:r>
              <a:rPr lang="en-US" dirty="0" smtClean="0"/>
              <a:t>. Lateral hip pain-more likely </a:t>
            </a:r>
            <a:r>
              <a:rPr lang="en-US" dirty="0" err="1" smtClean="0"/>
              <a:t>gluetues</a:t>
            </a:r>
            <a:r>
              <a:rPr lang="en-US" dirty="0" smtClean="0"/>
              <a:t> </a:t>
            </a:r>
            <a:r>
              <a:rPr lang="en-US" dirty="0" err="1" smtClean="0"/>
              <a:t>medius</a:t>
            </a:r>
            <a:r>
              <a:rPr lang="en-US" dirty="0" smtClean="0"/>
              <a:t> </a:t>
            </a:r>
            <a:r>
              <a:rPr lang="en-US" dirty="0" err="1" smtClean="0"/>
              <a:t>tendinopathy</a:t>
            </a:r>
            <a:r>
              <a:rPr lang="en-US" dirty="0" smtClean="0"/>
              <a:t> than trochanteric </a:t>
            </a:r>
            <a:r>
              <a:rPr lang="en-US" dirty="0" err="1" smtClean="0"/>
              <a:t>burstis</a:t>
            </a:r>
            <a:r>
              <a:rPr lang="en-US" dirty="0" smtClean="0"/>
              <a:t>. </a:t>
            </a:r>
            <a:r>
              <a:rPr lang="en-US" dirty="0" smtClean="0">
                <a:solidFill>
                  <a:srgbClr val="000000"/>
                </a:solidFill>
              </a:rPr>
              <a:t>21 </a:t>
            </a:r>
            <a:r>
              <a:rPr lang="en-US" dirty="0">
                <a:solidFill>
                  <a:srgbClr val="000000"/>
                </a:solidFill>
              </a:rPr>
              <a:t>Nov, 10. http://</a:t>
            </a:r>
            <a:r>
              <a:rPr lang="en-US" dirty="0" err="1">
                <a:solidFill>
                  <a:srgbClr val="000000"/>
                </a:solidFill>
              </a:rPr>
              <a:t>blogs.bmj.com</a:t>
            </a:r>
            <a:r>
              <a:rPr lang="en-US" dirty="0">
                <a:solidFill>
                  <a:srgbClr val="000000"/>
                </a:solidFill>
              </a:rPr>
              <a:t>/</a:t>
            </a:r>
          </a:p>
        </p:txBody>
      </p:sp>
    </p:spTree>
    <p:extLst>
      <p:ext uri="{BB962C8B-B14F-4D97-AF65-F5344CB8AC3E}">
        <p14:creationId xmlns:p14="http://schemas.microsoft.com/office/powerpoint/2010/main" val="3945180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Gluteal Tendinopathy</a:t>
            </a:r>
            <a:endParaRPr lang="en-US" dirty="0"/>
          </a:p>
        </p:txBody>
      </p:sp>
      <p:sp>
        <p:nvSpPr>
          <p:cNvPr id="3" name="Content Placeholder 2"/>
          <p:cNvSpPr>
            <a:spLocks noGrp="1"/>
          </p:cNvSpPr>
          <p:nvPr>
            <p:ph idx="1"/>
          </p:nvPr>
        </p:nvSpPr>
        <p:spPr/>
        <p:txBody>
          <a:bodyPr>
            <a:normAutofit/>
          </a:bodyPr>
          <a:lstStyle/>
          <a:p>
            <a:r>
              <a:rPr lang="en-US" dirty="0" smtClean="0"/>
              <a:t>Gluteus </a:t>
            </a:r>
            <a:r>
              <a:rPr lang="en-US" dirty="0" err="1" smtClean="0"/>
              <a:t>medius</a:t>
            </a:r>
            <a:r>
              <a:rPr lang="en-US" dirty="0" smtClean="0"/>
              <a:t> (</a:t>
            </a:r>
            <a:r>
              <a:rPr lang="en-US" dirty="0" err="1" smtClean="0"/>
              <a:t>GMe</a:t>
            </a:r>
            <a:r>
              <a:rPr lang="en-US" dirty="0" smtClean="0"/>
              <a:t>) and </a:t>
            </a:r>
            <a:r>
              <a:rPr lang="en-US" dirty="0" err="1" smtClean="0"/>
              <a:t>minimus</a:t>
            </a:r>
            <a:r>
              <a:rPr lang="en-US" dirty="0" smtClean="0"/>
              <a:t> (</a:t>
            </a:r>
            <a:r>
              <a:rPr lang="en-US" dirty="0" err="1" smtClean="0"/>
              <a:t>GMi</a:t>
            </a:r>
            <a:r>
              <a:rPr lang="en-US" dirty="0" smtClean="0"/>
              <a:t>) are primary hip abductors </a:t>
            </a:r>
          </a:p>
          <a:p>
            <a:r>
              <a:rPr lang="en-US" dirty="0" err="1" smtClean="0"/>
              <a:t>GMe</a:t>
            </a:r>
            <a:r>
              <a:rPr lang="en-US" dirty="0" smtClean="0"/>
              <a:t> is the main pelvic stabilizer during single-leg stance, preventing the contralateral pelvis from tilting downward. </a:t>
            </a:r>
          </a:p>
          <a:p>
            <a:r>
              <a:rPr lang="en-US" dirty="0" smtClean="0"/>
              <a:t>Gluteal tendinopathy is the most prevalent of all lower limb tendinopathies</a:t>
            </a:r>
          </a:p>
          <a:p>
            <a:r>
              <a:rPr lang="en-US" dirty="0" smtClean="0"/>
              <a:t>Gluteal tendinopathy incorporates what used to be called greater trochanteric  bursitis, and is also at the root of IT band syndrome.</a:t>
            </a:r>
          </a:p>
          <a:p>
            <a:endParaRPr lang="en-US" dirty="0"/>
          </a:p>
        </p:txBody>
      </p:sp>
    </p:spTree>
    <p:extLst>
      <p:ext uri="{BB962C8B-B14F-4D97-AF65-F5344CB8AC3E}">
        <p14:creationId xmlns:p14="http://schemas.microsoft.com/office/powerpoint/2010/main" val="2077446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Gluteal Tendinopathy</a:t>
            </a:r>
            <a:endParaRPr lang="en-US" dirty="0"/>
          </a:p>
        </p:txBody>
      </p:sp>
      <p:sp>
        <p:nvSpPr>
          <p:cNvPr id="3" name="Content Placeholder 2"/>
          <p:cNvSpPr>
            <a:spLocks noGrp="1"/>
          </p:cNvSpPr>
          <p:nvPr>
            <p:ph idx="1"/>
          </p:nvPr>
        </p:nvSpPr>
        <p:spPr/>
        <p:txBody>
          <a:bodyPr/>
          <a:lstStyle/>
          <a:p>
            <a:r>
              <a:rPr lang="en-US" dirty="0" smtClean="0"/>
              <a:t>Secondary hip abductors are the ITB-tensing muscles (30%in single leg stance)</a:t>
            </a:r>
          </a:p>
          <a:p>
            <a:pPr lvl="1"/>
            <a:r>
              <a:rPr lang="en-US" dirty="0" smtClean="0"/>
              <a:t>Upper portion of gluteus maximus, tensor fascia </a:t>
            </a:r>
            <a:r>
              <a:rPr lang="en-US" dirty="0" err="1" smtClean="0"/>
              <a:t>lata</a:t>
            </a:r>
            <a:r>
              <a:rPr lang="en-US" dirty="0" smtClean="0"/>
              <a:t>, and vastus </a:t>
            </a:r>
            <a:r>
              <a:rPr lang="en-US" dirty="0" err="1" smtClean="0"/>
              <a:t>lateralis</a:t>
            </a:r>
            <a:endParaRPr lang="en-US" dirty="0" smtClean="0"/>
          </a:p>
          <a:p>
            <a:r>
              <a:rPr lang="en-US" dirty="0" smtClean="0"/>
              <a:t>The ITB compresses the </a:t>
            </a:r>
            <a:r>
              <a:rPr lang="en-US" dirty="0" err="1" smtClean="0"/>
              <a:t>GMe</a:t>
            </a:r>
            <a:r>
              <a:rPr lang="en-US" dirty="0" smtClean="0"/>
              <a:t> and </a:t>
            </a:r>
            <a:r>
              <a:rPr lang="en-US" dirty="0" err="1" smtClean="0"/>
              <a:t>GMi</a:t>
            </a:r>
            <a:r>
              <a:rPr lang="en-US" dirty="0" smtClean="0"/>
              <a:t> tendons at their insertion on the greater trochanter</a:t>
            </a:r>
          </a:p>
          <a:p>
            <a:r>
              <a:rPr lang="en-US" dirty="0" smtClean="0"/>
              <a:t>Hip adduction increases ITB tension and increases its’ contribution to hip control </a:t>
            </a:r>
          </a:p>
          <a:p>
            <a:pPr lvl="1"/>
            <a:r>
              <a:rPr lang="en-US" dirty="0" smtClean="0"/>
              <a:t>Increases compressive load on the </a:t>
            </a:r>
            <a:r>
              <a:rPr lang="en-US" dirty="0" err="1" smtClean="0"/>
              <a:t>GMe</a:t>
            </a:r>
            <a:r>
              <a:rPr lang="en-US" dirty="0" smtClean="0"/>
              <a:t> and </a:t>
            </a:r>
            <a:r>
              <a:rPr lang="en-US" dirty="0" err="1" smtClean="0"/>
              <a:t>GMi</a:t>
            </a:r>
            <a:r>
              <a:rPr lang="en-US" dirty="0" smtClean="0"/>
              <a:t> tendons</a:t>
            </a:r>
            <a:endParaRPr lang="en-US" dirty="0"/>
          </a:p>
        </p:txBody>
      </p:sp>
    </p:spTree>
    <p:extLst>
      <p:ext uri="{BB962C8B-B14F-4D97-AF65-F5344CB8AC3E}">
        <p14:creationId xmlns:p14="http://schemas.microsoft.com/office/powerpoint/2010/main" val="219630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Gluteal Tendinopathy</a:t>
            </a:r>
            <a:r>
              <a:rPr lang="en-US" dirty="0" smtClean="0"/>
              <a:t/>
            </a:r>
            <a:br>
              <a:rPr lang="en-US" dirty="0" smtClean="0"/>
            </a:br>
            <a:r>
              <a:rPr lang="en-US" sz="3600" dirty="0" smtClean="0"/>
              <a:t>Clinical Presentation</a:t>
            </a:r>
            <a:endParaRPr lang="en-US" dirty="0"/>
          </a:p>
        </p:txBody>
      </p:sp>
      <p:sp>
        <p:nvSpPr>
          <p:cNvPr id="3" name="Content Placeholder 2"/>
          <p:cNvSpPr>
            <a:spLocks noGrp="1"/>
          </p:cNvSpPr>
          <p:nvPr>
            <p:ph idx="1"/>
          </p:nvPr>
        </p:nvSpPr>
        <p:spPr/>
        <p:txBody>
          <a:bodyPr/>
          <a:lstStyle/>
          <a:p>
            <a:r>
              <a:rPr lang="en-US" dirty="0" smtClean="0"/>
              <a:t>Lateral hip pain of gradual onset</a:t>
            </a:r>
          </a:p>
          <a:p>
            <a:r>
              <a:rPr lang="en-US" dirty="0" smtClean="0"/>
              <a:t>Often associated with changes in work load or physical activity, particularly running</a:t>
            </a:r>
          </a:p>
          <a:p>
            <a:r>
              <a:rPr lang="en-US" dirty="0" smtClean="0"/>
              <a:t>Pain can progress to night pain (prohibiting sleeping on the affected side)</a:t>
            </a:r>
          </a:p>
          <a:p>
            <a:r>
              <a:rPr lang="en-US" dirty="0" smtClean="0"/>
              <a:t>Single leg loading tasks – walking/running, standing on one leg to dress, climbing stairs/hills – are particularly painful</a:t>
            </a:r>
          </a:p>
          <a:p>
            <a:r>
              <a:rPr lang="en-US" dirty="0" smtClean="0"/>
              <a:t>Stiffness with extending hip when getting out of a chair </a:t>
            </a:r>
          </a:p>
          <a:p>
            <a:endParaRPr lang="en-US" dirty="0"/>
          </a:p>
        </p:txBody>
      </p:sp>
    </p:spTree>
    <p:extLst>
      <p:ext uri="{BB962C8B-B14F-4D97-AF65-F5344CB8AC3E}">
        <p14:creationId xmlns:p14="http://schemas.microsoft.com/office/powerpoint/2010/main" val="711704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Gluteal Tendinopathy</a:t>
            </a:r>
            <a:r>
              <a:rPr lang="en-US" dirty="0"/>
              <a:t/>
            </a:r>
            <a:br>
              <a:rPr lang="en-US" dirty="0"/>
            </a:br>
            <a:r>
              <a:rPr lang="en-US" sz="4000" dirty="0" smtClean="0"/>
              <a:t>Physical Exam</a:t>
            </a:r>
            <a:endParaRPr lang="en-US" sz="4000" dirty="0"/>
          </a:p>
        </p:txBody>
      </p:sp>
      <p:sp>
        <p:nvSpPr>
          <p:cNvPr id="3" name="Content Placeholder 2"/>
          <p:cNvSpPr>
            <a:spLocks noGrp="1"/>
          </p:cNvSpPr>
          <p:nvPr>
            <p:ph idx="1"/>
          </p:nvPr>
        </p:nvSpPr>
        <p:spPr/>
        <p:txBody>
          <a:bodyPr/>
          <a:lstStyle/>
          <a:p>
            <a:r>
              <a:rPr lang="en-US" dirty="0" smtClean="0"/>
              <a:t>Tenderness over greater trochanter</a:t>
            </a:r>
          </a:p>
          <a:p>
            <a:r>
              <a:rPr lang="en-US" dirty="0" smtClean="0"/>
              <a:t>Trendelenburg variations (sustained single-leg stance tests)</a:t>
            </a:r>
          </a:p>
          <a:p>
            <a:r>
              <a:rPr lang="en-US" dirty="0" smtClean="0"/>
              <a:t>Resisted hip abduction – best done with the hip adducted</a:t>
            </a:r>
          </a:p>
          <a:p>
            <a:r>
              <a:rPr lang="en-US" dirty="0" smtClean="0"/>
              <a:t>Resisted external </a:t>
            </a:r>
            <a:r>
              <a:rPr lang="en-US" dirty="0" err="1" smtClean="0"/>
              <a:t>derotation</a:t>
            </a:r>
            <a:r>
              <a:rPr lang="en-US" dirty="0" smtClean="0"/>
              <a:t> test</a:t>
            </a:r>
          </a:p>
          <a:p>
            <a:r>
              <a:rPr lang="en-US" dirty="0" smtClean="0"/>
              <a:t>Ober test</a:t>
            </a:r>
          </a:p>
          <a:p>
            <a:r>
              <a:rPr lang="en-US" dirty="0" smtClean="0"/>
              <a:t>FABER (Patrick test)</a:t>
            </a:r>
            <a:endParaRPr lang="en-US" dirty="0"/>
          </a:p>
        </p:txBody>
      </p:sp>
    </p:spTree>
    <p:extLst>
      <p:ext uri="{BB962C8B-B14F-4D97-AF65-F5344CB8AC3E}">
        <p14:creationId xmlns:p14="http://schemas.microsoft.com/office/powerpoint/2010/main" val="277902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Hip Anatomy</a:t>
            </a:r>
            <a:br>
              <a:rPr lang="en-US" dirty="0" smtClean="0"/>
            </a:br>
            <a:r>
              <a:rPr lang="en-US" sz="3600" dirty="0" smtClean="0"/>
              <a:t>Layer Concept</a:t>
            </a:r>
            <a:endParaRPr lang="en-US" dirty="0"/>
          </a:p>
        </p:txBody>
      </p:sp>
      <p:sp>
        <p:nvSpPr>
          <p:cNvPr id="3" name="Content Placeholder 2"/>
          <p:cNvSpPr>
            <a:spLocks noGrp="1"/>
          </p:cNvSpPr>
          <p:nvPr>
            <p:ph idx="1"/>
          </p:nvPr>
        </p:nvSpPr>
        <p:spPr/>
        <p:txBody>
          <a:bodyPr>
            <a:normAutofit/>
          </a:bodyPr>
          <a:lstStyle/>
          <a:p>
            <a:r>
              <a:rPr lang="en-US" dirty="0" smtClean="0"/>
              <a:t>I. Osteochondral</a:t>
            </a:r>
          </a:p>
          <a:p>
            <a:pPr lvl="2"/>
            <a:r>
              <a:rPr lang="en-US" dirty="0" smtClean="0"/>
              <a:t>Femur</a:t>
            </a:r>
          </a:p>
          <a:p>
            <a:pPr lvl="2"/>
            <a:r>
              <a:rPr lang="en-US" dirty="0" smtClean="0"/>
              <a:t>Acetabulum</a:t>
            </a:r>
          </a:p>
          <a:p>
            <a:pPr lvl="2"/>
            <a:r>
              <a:rPr lang="en-US" dirty="0" smtClean="0"/>
              <a:t>Innominate</a:t>
            </a:r>
          </a:p>
          <a:p>
            <a:r>
              <a:rPr lang="en-US" dirty="0" smtClean="0"/>
              <a:t>II. Inert</a:t>
            </a:r>
          </a:p>
          <a:p>
            <a:pPr lvl="2"/>
            <a:r>
              <a:rPr lang="en-US" dirty="0" smtClean="0"/>
              <a:t>Capsule </a:t>
            </a:r>
          </a:p>
          <a:p>
            <a:pPr lvl="2"/>
            <a:r>
              <a:rPr lang="en-US" dirty="0" smtClean="0"/>
              <a:t>Labrum</a:t>
            </a:r>
          </a:p>
          <a:p>
            <a:pPr lvl="2"/>
            <a:r>
              <a:rPr lang="en-US" dirty="0" smtClean="0"/>
              <a:t>Ligamentous Complex</a:t>
            </a:r>
          </a:p>
          <a:p>
            <a:pPr lvl="2"/>
            <a:r>
              <a:rPr lang="en-US" dirty="0" smtClean="0"/>
              <a:t>Ligamentum </a:t>
            </a:r>
            <a:r>
              <a:rPr lang="en-US" dirty="0" err="1" smtClean="0"/>
              <a:t>Teres</a:t>
            </a:r>
            <a:endParaRPr lang="en-US" dirty="0" smtClean="0"/>
          </a:p>
        </p:txBody>
      </p:sp>
      <p:sp>
        <p:nvSpPr>
          <p:cNvPr id="4" name="TextBox 3"/>
          <p:cNvSpPr txBox="1"/>
          <p:nvPr/>
        </p:nvSpPr>
        <p:spPr>
          <a:xfrm>
            <a:off x="3124200" y="6096000"/>
            <a:ext cx="5410840" cy="369332"/>
          </a:xfrm>
          <a:prstGeom prst="rect">
            <a:avLst/>
          </a:prstGeom>
          <a:noFill/>
        </p:spPr>
        <p:txBody>
          <a:bodyPr wrap="none" rtlCol="0">
            <a:spAutoFit/>
          </a:bodyPr>
          <a:lstStyle/>
          <a:p>
            <a:r>
              <a:rPr lang="en-US" dirty="0" err="1" smtClean="0"/>
              <a:t>Draovitch</a:t>
            </a:r>
            <a:r>
              <a:rPr lang="en-US" dirty="0" smtClean="0"/>
              <a:t> et al. </a:t>
            </a:r>
            <a:r>
              <a:rPr lang="en-US" dirty="0" err="1" smtClean="0"/>
              <a:t>Curr</a:t>
            </a:r>
            <a:r>
              <a:rPr lang="en-US" dirty="0" smtClean="0"/>
              <a:t> Rev </a:t>
            </a:r>
            <a:r>
              <a:rPr lang="en-US" dirty="0" err="1" smtClean="0"/>
              <a:t>Musculoskelet</a:t>
            </a:r>
            <a:r>
              <a:rPr lang="en-US" dirty="0" smtClean="0"/>
              <a:t> Med 2012;5:1-8</a:t>
            </a:r>
            <a:endParaRPr lang="en-US" dirty="0"/>
          </a:p>
        </p:txBody>
      </p:sp>
    </p:spTree>
    <p:extLst>
      <p:ext uri="{BB962C8B-B14F-4D97-AF65-F5344CB8AC3E}">
        <p14:creationId xmlns:p14="http://schemas.microsoft.com/office/powerpoint/2010/main" val="1995619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Gluteal Tendinopathy</a:t>
            </a:r>
            <a:r>
              <a:rPr lang="en-US" dirty="0"/>
              <a:t/>
            </a:r>
            <a:br>
              <a:rPr lang="en-US" dirty="0"/>
            </a:br>
            <a:r>
              <a:rPr lang="en-US" sz="4400" dirty="0" smtClean="0"/>
              <a:t>Treatment</a:t>
            </a:r>
            <a:endParaRPr lang="en-US" dirty="0"/>
          </a:p>
        </p:txBody>
      </p:sp>
      <p:sp>
        <p:nvSpPr>
          <p:cNvPr id="3" name="Content Placeholder 2"/>
          <p:cNvSpPr>
            <a:spLocks noGrp="1"/>
          </p:cNvSpPr>
          <p:nvPr>
            <p:ph idx="1"/>
          </p:nvPr>
        </p:nvSpPr>
        <p:spPr/>
        <p:txBody>
          <a:bodyPr/>
          <a:lstStyle/>
          <a:p>
            <a:r>
              <a:rPr lang="en-US" dirty="0" smtClean="0"/>
              <a:t>Hip abductor and flexor strengthening</a:t>
            </a:r>
          </a:p>
          <a:p>
            <a:r>
              <a:rPr lang="en-US" dirty="0" smtClean="0"/>
              <a:t>Decreased peak hip adduction in running – increasing cadence</a:t>
            </a:r>
          </a:p>
          <a:p>
            <a:r>
              <a:rPr lang="en-US" dirty="0" smtClean="0"/>
              <a:t>Corticosteroid injection </a:t>
            </a:r>
          </a:p>
          <a:p>
            <a:pPr lvl="2"/>
            <a:r>
              <a:rPr lang="en-US" dirty="0" smtClean="0"/>
              <a:t>May cause further tendon degeneration</a:t>
            </a:r>
          </a:p>
          <a:p>
            <a:r>
              <a:rPr lang="en-US" dirty="0" smtClean="0"/>
              <a:t>Dry needling and PRP</a:t>
            </a:r>
            <a:endParaRPr lang="en-US" dirty="0"/>
          </a:p>
        </p:txBody>
      </p:sp>
    </p:spTree>
    <p:extLst>
      <p:ext uri="{BB962C8B-B14F-4D97-AF65-F5344CB8AC3E}">
        <p14:creationId xmlns:p14="http://schemas.microsoft.com/office/powerpoint/2010/main" val="2504152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25 </a:t>
            </a:r>
            <a:r>
              <a:rPr lang="en-US" dirty="0"/>
              <a:t>year old martial arts instructor with a 3 year history of right groin pain. No acute injury.  Worse after activity, particularly more intense martial arts work-outs.  Feels better if he avoids activity, but returns with resumption of activity, even after several days of rest.  Otherwise healthy, no medications. </a:t>
            </a:r>
          </a:p>
          <a:p>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2057400"/>
            <a:ext cx="3770271" cy="3242433"/>
          </a:xfrm>
        </p:spPr>
      </p:pic>
    </p:spTree>
    <p:extLst>
      <p:ext uri="{BB962C8B-B14F-4D97-AF65-F5344CB8AC3E}">
        <p14:creationId xmlns:p14="http://schemas.microsoft.com/office/powerpoint/2010/main" val="22913080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Case Study 2</a:t>
            </a:r>
            <a:br>
              <a:rPr lang="en-US" dirty="0" smtClean="0"/>
            </a:br>
            <a:r>
              <a:rPr lang="en-US" sz="3600" dirty="0" smtClean="0"/>
              <a:t>Physical Exam</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905000"/>
            <a:ext cx="4038600" cy="3372231"/>
          </a:xfrm>
        </p:spPr>
      </p:pic>
      <p:sp>
        <p:nvSpPr>
          <p:cNvPr id="7" name="Content Placeholder 6"/>
          <p:cNvSpPr>
            <a:spLocks noGrp="1"/>
          </p:cNvSpPr>
          <p:nvPr>
            <p:ph sz="half" idx="2"/>
          </p:nvPr>
        </p:nvSpPr>
        <p:spPr/>
        <p:txBody>
          <a:bodyPr/>
          <a:lstStyle/>
          <a:p>
            <a:r>
              <a:rPr lang="en-US" dirty="0"/>
              <a:t>Decreased internal rotation with pain on right compared to left</a:t>
            </a:r>
          </a:p>
          <a:p>
            <a:r>
              <a:rPr lang="en-US" dirty="0"/>
              <a:t>Pain with FADIR test</a:t>
            </a:r>
          </a:p>
          <a:p>
            <a:r>
              <a:rPr lang="en-US" dirty="0"/>
              <a:t>Good strength without pain with resisted hip flexion, abduction, and adduction</a:t>
            </a:r>
          </a:p>
          <a:p>
            <a:endParaRPr lang="en-US" dirty="0"/>
          </a:p>
        </p:txBody>
      </p:sp>
      <p:sp>
        <p:nvSpPr>
          <p:cNvPr id="9" name="TextBox 8"/>
          <p:cNvSpPr txBox="1"/>
          <p:nvPr/>
        </p:nvSpPr>
        <p:spPr>
          <a:xfrm>
            <a:off x="3810000" y="6096000"/>
            <a:ext cx="4846198" cy="369332"/>
          </a:xfrm>
          <a:prstGeom prst="rect">
            <a:avLst/>
          </a:prstGeom>
          <a:noFill/>
        </p:spPr>
        <p:txBody>
          <a:bodyPr wrap="none" rtlCol="0">
            <a:spAutoFit/>
          </a:bodyPr>
          <a:lstStyle/>
          <a:p>
            <a:r>
              <a:rPr lang="en-US" dirty="0" smtClean="0"/>
              <a:t>Wilson et al. Am Fam Physician 2014;89:27-34</a:t>
            </a:r>
            <a:endParaRPr lang="en-US" dirty="0"/>
          </a:p>
        </p:txBody>
      </p:sp>
    </p:spTree>
    <p:extLst>
      <p:ext uri="{BB962C8B-B14F-4D97-AF65-F5344CB8AC3E}">
        <p14:creationId xmlns:p14="http://schemas.microsoft.com/office/powerpoint/2010/main" val="528105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Resisted External </a:t>
            </a:r>
            <a:r>
              <a:rPr lang="en-US" dirty="0" err="1" smtClean="0"/>
              <a:t>Derotation</a:t>
            </a:r>
            <a:r>
              <a:rPr lang="en-US" dirty="0" smtClean="0"/>
              <a:t> Test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752600"/>
            <a:ext cx="3339389" cy="4445813"/>
          </a:xfrm>
        </p:spPr>
      </p:pic>
      <p:sp>
        <p:nvSpPr>
          <p:cNvPr id="8" name="TextBox 7"/>
          <p:cNvSpPr txBox="1"/>
          <p:nvPr/>
        </p:nvSpPr>
        <p:spPr>
          <a:xfrm>
            <a:off x="3581400" y="6302829"/>
            <a:ext cx="5131533" cy="369332"/>
          </a:xfrm>
          <a:prstGeom prst="rect">
            <a:avLst/>
          </a:prstGeom>
          <a:noFill/>
        </p:spPr>
        <p:txBody>
          <a:bodyPr wrap="none" rtlCol="0">
            <a:spAutoFit/>
          </a:bodyPr>
          <a:lstStyle/>
          <a:p>
            <a:r>
              <a:rPr lang="en-US" dirty="0" err="1" smtClean="0"/>
              <a:t>Lequesne</a:t>
            </a:r>
            <a:r>
              <a:rPr lang="en-US" dirty="0" smtClean="0"/>
              <a:t> et al. Arthritis Rheum 2008; 59:241-246</a:t>
            </a:r>
            <a:endParaRPr lang="en-US" dirty="0"/>
          </a:p>
        </p:txBody>
      </p:sp>
    </p:spTree>
    <p:extLst>
      <p:ext uri="{BB962C8B-B14F-4D97-AF65-F5344CB8AC3E}">
        <p14:creationId xmlns:p14="http://schemas.microsoft.com/office/powerpoint/2010/main" val="1090913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Femoral Acetabular </a:t>
            </a:r>
            <a:r>
              <a:rPr lang="en-US" dirty="0" err="1" smtClean="0"/>
              <a:t>Impingment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991" y="1600200"/>
            <a:ext cx="6042017" cy="4708525"/>
          </a:xfrm>
        </p:spPr>
      </p:pic>
    </p:spTree>
    <p:extLst>
      <p:ext uri="{BB962C8B-B14F-4D97-AF65-F5344CB8AC3E}">
        <p14:creationId xmlns:p14="http://schemas.microsoft.com/office/powerpoint/2010/main" val="26924525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Femoral Acetabular </a:t>
            </a:r>
            <a:r>
              <a:rPr lang="en-US" dirty="0" smtClean="0"/>
              <a:t>Impingement</a:t>
            </a:r>
            <a:br>
              <a:rPr lang="en-US" dirty="0" smtClean="0"/>
            </a:br>
            <a:r>
              <a:rPr lang="en-US" sz="3600" dirty="0" smtClean="0"/>
              <a:t>Cam-type</a:t>
            </a:r>
            <a:endParaRPr lang="en-US" sz="36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057400"/>
            <a:ext cx="4038600" cy="3028950"/>
          </a:xfrm>
        </p:spPr>
      </p:pic>
      <p:sp>
        <p:nvSpPr>
          <p:cNvPr id="7" name="Content Placeholder 6"/>
          <p:cNvSpPr>
            <a:spLocks noGrp="1"/>
          </p:cNvSpPr>
          <p:nvPr>
            <p:ph sz="half" idx="2"/>
          </p:nvPr>
        </p:nvSpPr>
        <p:spPr/>
        <p:txBody>
          <a:bodyPr/>
          <a:lstStyle/>
          <a:p>
            <a:pPr marL="548640" lvl="1" indent="-411480">
              <a:buClr>
                <a:schemeClr val="tx1">
                  <a:shade val="95000"/>
                </a:schemeClr>
              </a:buClr>
              <a:buSzPct val="65000"/>
              <a:buFont typeface="Wingdings 2"/>
              <a:buChar char=""/>
            </a:pPr>
            <a:r>
              <a:rPr lang="en-US" dirty="0"/>
              <a:t>Usually young men </a:t>
            </a:r>
            <a:endParaRPr lang="en-US" dirty="0" smtClean="0"/>
          </a:p>
          <a:p>
            <a:pPr marL="548640" lvl="1" indent="-411480">
              <a:buClr>
                <a:schemeClr val="tx1">
                  <a:shade val="95000"/>
                </a:schemeClr>
              </a:buClr>
              <a:buSzPct val="65000"/>
              <a:buFont typeface="Wingdings 2"/>
              <a:buChar char=""/>
            </a:pPr>
            <a:r>
              <a:rPr lang="en-US" dirty="0" smtClean="0"/>
              <a:t>Due </a:t>
            </a:r>
            <a:r>
              <a:rPr lang="en-US" dirty="0"/>
              <a:t>to shear forces applied from the aspherical portion of the femoral head as it articulates with the acetabulum </a:t>
            </a:r>
            <a:endParaRPr lang="en-US" dirty="0" smtClean="0"/>
          </a:p>
          <a:p>
            <a:pPr marL="548640" lvl="1" indent="-411480">
              <a:buClr>
                <a:schemeClr val="tx1">
                  <a:shade val="95000"/>
                </a:schemeClr>
              </a:buClr>
              <a:buSzPct val="65000"/>
              <a:buFont typeface="Wingdings 2"/>
              <a:buChar char=""/>
            </a:pPr>
            <a:r>
              <a:rPr lang="en-US" dirty="0" smtClean="0"/>
              <a:t>Results </a:t>
            </a:r>
            <a:r>
              <a:rPr lang="en-US" dirty="0"/>
              <a:t>in chondral delamination and detachment</a:t>
            </a:r>
          </a:p>
          <a:p>
            <a:endParaRPr lang="en-US" dirty="0"/>
          </a:p>
        </p:txBody>
      </p:sp>
    </p:spTree>
    <p:extLst>
      <p:ext uri="{BB962C8B-B14F-4D97-AF65-F5344CB8AC3E}">
        <p14:creationId xmlns:p14="http://schemas.microsoft.com/office/powerpoint/2010/main" val="661698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Femoral Acetabular Impingement</a:t>
            </a:r>
            <a:br>
              <a:rPr lang="en-US" dirty="0"/>
            </a:br>
            <a:r>
              <a:rPr lang="en-US" sz="3600" dirty="0" smtClean="0"/>
              <a:t>Pincer-type</a:t>
            </a:r>
            <a:endParaRPr lang="en-US" dirty="0"/>
          </a:p>
        </p:txBody>
      </p:sp>
      <p:sp>
        <p:nvSpPr>
          <p:cNvPr id="3" name="Content Placeholder 2"/>
          <p:cNvSpPr>
            <a:spLocks noGrp="1"/>
          </p:cNvSpPr>
          <p:nvPr>
            <p:ph sz="half" idx="1"/>
          </p:nvPr>
        </p:nvSpPr>
        <p:spPr/>
        <p:txBody>
          <a:bodyPr>
            <a:normAutofit/>
          </a:bodyPr>
          <a:lstStyle/>
          <a:p>
            <a:r>
              <a:rPr lang="en-US" sz="2400" dirty="0" smtClean="0"/>
              <a:t>More common in women</a:t>
            </a:r>
          </a:p>
          <a:p>
            <a:r>
              <a:rPr lang="en-US" sz="2400" dirty="0" smtClean="0"/>
              <a:t>Results from repetitive contact stress of a normal femoral head-neck against an abnormal area of the acetabulum</a:t>
            </a:r>
          </a:p>
          <a:p>
            <a:r>
              <a:rPr lang="en-US" sz="2400" dirty="0" smtClean="0"/>
              <a:t>Results in degeneration and tearing of the labrum</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905000"/>
            <a:ext cx="3810000" cy="2857500"/>
          </a:xfrm>
        </p:spPr>
      </p:pic>
    </p:spTree>
    <p:extLst>
      <p:ext uri="{BB962C8B-B14F-4D97-AF65-F5344CB8AC3E}">
        <p14:creationId xmlns:p14="http://schemas.microsoft.com/office/powerpoint/2010/main" val="2672098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US" dirty="0"/>
          </a:p>
        </p:txBody>
      </p:sp>
      <p:sp>
        <p:nvSpPr>
          <p:cNvPr id="3" name="Content Placeholder 2"/>
          <p:cNvSpPr>
            <a:spLocks noGrp="1"/>
          </p:cNvSpPr>
          <p:nvPr>
            <p:ph sz="half" idx="1"/>
          </p:nvPr>
        </p:nvSpPr>
        <p:spPr/>
        <p:txBody>
          <a:bodyPr>
            <a:normAutofit fontScale="92500"/>
          </a:bodyPr>
          <a:lstStyle/>
          <a:p>
            <a:r>
              <a:rPr lang="en-US" dirty="0" smtClean="0"/>
              <a:t>22 year old male soccer player with 2 month history of left sided groin pain. Worse with cutting and lateral movements.  Diagnosed with hip adductor strain and participated in a rehab program, but no improvement. Pelvic  and hip x-rays are normal.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758156"/>
            <a:ext cx="3429000" cy="4210050"/>
          </a:xfrm>
        </p:spPr>
      </p:pic>
    </p:spTree>
    <p:extLst>
      <p:ext uri="{BB962C8B-B14F-4D97-AF65-F5344CB8AC3E}">
        <p14:creationId xmlns:p14="http://schemas.microsoft.com/office/powerpoint/2010/main" val="563834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Chronic Groin Pain</a:t>
            </a:r>
            <a:br>
              <a:rPr lang="en-US" sz="4900" dirty="0" smtClean="0"/>
            </a:br>
            <a:r>
              <a:rPr lang="en-US" sz="3600" dirty="0" smtClean="0"/>
              <a:t>Differential Diagnoses</a:t>
            </a:r>
            <a:endParaRPr lang="en-US" sz="3600" dirty="0"/>
          </a:p>
        </p:txBody>
      </p:sp>
      <p:sp>
        <p:nvSpPr>
          <p:cNvPr id="3" name="Content Placeholder 2"/>
          <p:cNvSpPr>
            <a:spLocks noGrp="1"/>
          </p:cNvSpPr>
          <p:nvPr>
            <p:ph idx="1"/>
          </p:nvPr>
        </p:nvSpPr>
        <p:spPr/>
        <p:txBody>
          <a:bodyPr/>
          <a:lstStyle/>
          <a:p>
            <a:r>
              <a:rPr lang="en-US" dirty="0" smtClean="0"/>
              <a:t>Adductor longus dysfunction</a:t>
            </a:r>
          </a:p>
          <a:p>
            <a:r>
              <a:rPr lang="en-US" dirty="0" smtClean="0"/>
              <a:t>Osteitis pubis</a:t>
            </a:r>
          </a:p>
          <a:p>
            <a:r>
              <a:rPr lang="en-US" dirty="0" smtClean="0"/>
              <a:t>Athletic </a:t>
            </a:r>
            <a:r>
              <a:rPr lang="en-US" dirty="0" err="1" smtClean="0"/>
              <a:t>pubalgia</a:t>
            </a:r>
            <a:r>
              <a:rPr lang="en-US" dirty="0" smtClean="0"/>
              <a:t>, sports hernia, </a:t>
            </a:r>
            <a:r>
              <a:rPr lang="en-US" dirty="0" err="1" smtClean="0"/>
              <a:t>etc</a:t>
            </a:r>
            <a:endParaRPr lang="en-US" dirty="0" smtClean="0"/>
          </a:p>
          <a:p>
            <a:r>
              <a:rPr lang="en-US" dirty="0" smtClean="0"/>
              <a:t>Nerve entrapment syndromes</a:t>
            </a:r>
          </a:p>
          <a:p>
            <a:pPr lvl="2"/>
            <a:r>
              <a:rPr lang="en-US" dirty="0" smtClean="0"/>
              <a:t>Genital branch of genitofemoral nerve</a:t>
            </a:r>
          </a:p>
          <a:p>
            <a:pPr lvl="2"/>
            <a:r>
              <a:rPr lang="en-US" dirty="0" smtClean="0"/>
              <a:t>Obturator nerve</a:t>
            </a:r>
          </a:p>
          <a:p>
            <a:r>
              <a:rPr lang="en-US" dirty="0" smtClean="0"/>
              <a:t>Hip joint pathology</a:t>
            </a:r>
          </a:p>
          <a:p>
            <a:pPr lvl="2"/>
            <a:r>
              <a:rPr lang="en-US" dirty="0" smtClean="0"/>
              <a:t>FAI, </a:t>
            </a:r>
            <a:r>
              <a:rPr lang="en-US" dirty="0" err="1" smtClean="0"/>
              <a:t>capsulolabral</a:t>
            </a:r>
            <a:r>
              <a:rPr lang="en-US" dirty="0" smtClean="0"/>
              <a:t> injuries, chondral defects</a:t>
            </a:r>
          </a:p>
        </p:txBody>
      </p:sp>
      <p:sp>
        <p:nvSpPr>
          <p:cNvPr id="4" name="TextBox 3"/>
          <p:cNvSpPr txBox="1"/>
          <p:nvPr/>
        </p:nvSpPr>
        <p:spPr>
          <a:xfrm>
            <a:off x="3810000" y="5257800"/>
            <a:ext cx="4785284" cy="369332"/>
          </a:xfrm>
          <a:prstGeom prst="rect">
            <a:avLst/>
          </a:prstGeom>
          <a:noFill/>
        </p:spPr>
        <p:txBody>
          <a:bodyPr wrap="none" rtlCol="0">
            <a:spAutoFit/>
          </a:bodyPr>
          <a:lstStyle/>
          <a:p>
            <a:r>
              <a:rPr lang="en-US" dirty="0" smtClean="0"/>
              <a:t>Caudill et al. Br J Sports Med 2008;42:954-964</a:t>
            </a:r>
            <a:endParaRPr lang="en-US" dirty="0"/>
          </a:p>
        </p:txBody>
      </p:sp>
    </p:spTree>
    <p:extLst>
      <p:ext uri="{BB962C8B-B14F-4D97-AF65-F5344CB8AC3E}">
        <p14:creationId xmlns:p14="http://schemas.microsoft.com/office/powerpoint/2010/main" val="863320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Athletic </a:t>
            </a:r>
            <a:r>
              <a:rPr lang="en-US" dirty="0" err="1" smtClean="0"/>
              <a:t>Pubalgia</a:t>
            </a:r>
            <a:r>
              <a:rPr lang="en-US" dirty="0" smtClean="0"/>
              <a:t/>
            </a:r>
            <a:br>
              <a:rPr lang="en-US" dirty="0" smtClean="0"/>
            </a:br>
            <a:r>
              <a:rPr lang="en-US" dirty="0" smtClean="0"/>
              <a:t>Inguinal Disruption</a:t>
            </a:r>
            <a:endParaRPr lang="en-US" dirty="0"/>
          </a:p>
        </p:txBody>
      </p:sp>
      <p:sp>
        <p:nvSpPr>
          <p:cNvPr id="3" name="Content Placeholder 2"/>
          <p:cNvSpPr>
            <a:spLocks noGrp="1"/>
          </p:cNvSpPr>
          <p:nvPr>
            <p:ph idx="1"/>
          </p:nvPr>
        </p:nvSpPr>
        <p:spPr/>
        <p:txBody>
          <a:bodyPr/>
          <a:lstStyle/>
          <a:p>
            <a:r>
              <a:rPr lang="en-US" dirty="0" smtClean="0"/>
              <a:t>Insidious onset of unilateral groin pain worse with dynamic (sudden) movement</a:t>
            </a:r>
          </a:p>
          <a:p>
            <a:r>
              <a:rPr lang="en-US" dirty="0" smtClean="0"/>
              <a:t>Most common in male soccer, ice hockey, and tennis players</a:t>
            </a:r>
          </a:p>
          <a:p>
            <a:r>
              <a:rPr lang="en-US" dirty="0" smtClean="0"/>
              <a:t> Historically, multiple names (e.g., sportsman’s </a:t>
            </a:r>
            <a:r>
              <a:rPr lang="en-US" dirty="0"/>
              <a:t>h</a:t>
            </a:r>
            <a:r>
              <a:rPr lang="en-US" dirty="0" smtClean="0"/>
              <a:t>ernia) and proposed etiologies</a:t>
            </a:r>
            <a:endParaRPr lang="en-US" dirty="0"/>
          </a:p>
        </p:txBody>
      </p:sp>
    </p:spTree>
    <p:extLst>
      <p:ext uri="{BB962C8B-B14F-4D97-AF65-F5344CB8AC3E}">
        <p14:creationId xmlns:p14="http://schemas.microsoft.com/office/powerpoint/2010/main" val="346065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Concept</a:t>
            </a:r>
          </a:p>
        </p:txBody>
      </p:sp>
      <p:sp>
        <p:nvSpPr>
          <p:cNvPr id="3" name="Content Placeholder 2"/>
          <p:cNvSpPr>
            <a:spLocks noGrp="1"/>
          </p:cNvSpPr>
          <p:nvPr>
            <p:ph idx="1"/>
          </p:nvPr>
        </p:nvSpPr>
        <p:spPr/>
        <p:txBody>
          <a:bodyPr/>
          <a:lstStyle/>
          <a:p>
            <a:r>
              <a:rPr lang="en-US" dirty="0"/>
              <a:t>III. </a:t>
            </a:r>
            <a:r>
              <a:rPr lang="en-US" dirty="0" smtClean="0"/>
              <a:t>Contractile</a:t>
            </a:r>
          </a:p>
          <a:p>
            <a:pPr lvl="2"/>
            <a:r>
              <a:rPr lang="en-US" dirty="0" smtClean="0"/>
              <a:t>Musculature crossing hip</a:t>
            </a:r>
          </a:p>
          <a:p>
            <a:pPr lvl="2"/>
            <a:r>
              <a:rPr lang="en-US" dirty="0" smtClean="0"/>
              <a:t>Lumbosacral muscles</a:t>
            </a:r>
          </a:p>
          <a:p>
            <a:pPr lvl="2"/>
            <a:r>
              <a:rPr lang="en-US" dirty="0" smtClean="0"/>
              <a:t>Pelvic floor</a:t>
            </a:r>
            <a:endParaRPr lang="en-US" dirty="0"/>
          </a:p>
          <a:p>
            <a:r>
              <a:rPr lang="en-US" dirty="0"/>
              <a:t>IV. </a:t>
            </a:r>
            <a:r>
              <a:rPr lang="en-US" dirty="0" err="1" smtClean="0"/>
              <a:t>Neuromechanical</a:t>
            </a:r>
            <a:endParaRPr lang="en-US" dirty="0" smtClean="0"/>
          </a:p>
          <a:p>
            <a:pPr lvl="2"/>
            <a:r>
              <a:rPr lang="en-US" dirty="0" err="1" smtClean="0"/>
              <a:t>Thoraco</a:t>
            </a:r>
            <a:r>
              <a:rPr lang="en-US" dirty="0" smtClean="0"/>
              <a:t>-lumbar mechanics</a:t>
            </a:r>
          </a:p>
          <a:p>
            <a:pPr lvl="2"/>
            <a:r>
              <a:rPr lang="en-US" dirty="0" smtClean="0"/>
              <a:t>Neuro-vascular structures </a:t>
            </a:r>
          </a:p>
          <a:p>
            <a:pPr lvl="2"/>
            <a:r>
              <a:rPr lang="en-US" dirty="0" smtClean="0"/>
              <a:t>Regional mechanoreceptors</a:t>
            </a:r>
            <a:endParaRPr lang="en-US" dirty="0"/>
          </a:p>
          <a:p>
            <a:pPr marL="0" indent="0">
              <a:buNone/>
            </a:pPr>
            <a:endParaRPr lang="en-US" dirty="0"/>
          </a:p>
        </p:txBody>
      </p:sp>
    </p:spTree>
    <p:extLst>
      <p:ext uri="{BB962C8B-B14F-4D97-AF65-F5344CB8AC3E}">
        <p14:creationId xmlns:p14="http://schemas.microsoft.com/office/powerpoint/2010/main" val="1737531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Inguinal Disruption</a:t>
            </a:r>
            <a:br>
              <a:rPr lang="en-US" dirty="0" smtClean="0"/>
            </a:br>
            <a:r>
              <a:rPr lang="en-US" sz="3600" dirty="0" smtClean="0"/>
              <a:t>Diagnostic Criteria</a:t>
            </a:r>
            <a:endParaRPr lang="en-US" sz="3600" dirty="0"/>
          </a:p>
        </p:txBody>
      </p:sp>
      <p:sp>
        <p:nvSpPr>
          <p:cNvPr id="3" name="Content Placeholder 2"/>
          <p:cNvSpPr>
            <a:spLocks noGrp="1"/>
          </p:cNvSpPr>
          <p:nvPr>
            <p:ph idx="1"/>
          </p:nvPr>
        </p:nvSpPr>
        <p:spPr/>
        <p:txBody>
          <a:bodyPr/>
          <a:lstStyle/>
          <a:p>
            <a:r>
              <a:rPr lang="en-US" dirty="0" smtClean="0"/>
              <a:t>At least 3 out of the following 5 clinical signs</a:t>
            </a:r>
          </a:p>
          <a:p>
            <a:pPr lvl="1"/>
            <a:r>
              <a:rPr lang="en-US" dirty="0" smtClean="0"/>
              <a:t>Pinpoint tenderness over the pubic tubercle at the insertion of the conjoint tendon</a:t>
            </a:r>
          </a:p>
          <a:p>
            <a:pPr lvl="1"/>
            <a:r>
              <a:rPr lang="en-US" dirty="0" smtClean="0"/>
              <a:t>Palpable tenderness over the deep inguinal ring</a:t>
            </a:r>
          </a:p>
          <a:p>
            <a:pPr lvl="1"/>
            <a:r>
              <a:rPr lang="en-US" dirty="0" smtClean="0"/>
              <a:t>Pain and/or dilation of the external ring with no obvious hernia evident</a:t>
            </a:r>
          </a:p>
          <a:p>
            <a:pPr lvl="1"/>
            <a:r>
              <a:rPr lang="en-US" dirty="0" smtClean="0"/>
              <a:t>Pain at the origin of the adductor longus tendon</a:t>
            </a:r>
          </a:p>
          <a:p>
            <a:pPr lvl="1"/>
            <a:r>
              <a:rPr lang="en-US" dirty="0" smtClean="0"/>
              <a:t>Dull, diffuse pain in the groin, often radiating to the perineum and inner thigh or across the midline</a:t>
            </a:r>
            <a:endParaRPr lang="en-US" dirty="0"/>
          </a:p>
        </p:txBody>
      </p:sp>
      <p:sp>
        <p:nvSpPr>
          <p:cNvPr id="4" name="TextBox 3"/>
          <p:cNvSpPr txBox="1"/>
          <p:nvPr/>
        </p:nvSpPr>
        <p:spPr>
          <a:xfrm>
            <a:off x="3429000" y="6096000"/>
            <a:ext cx="4867038" cy="369332"/>
          </a:xfrm>
          <a:prstGeom prst="rect">
            <a:avLst/>
          </a:prstGeom>
          <a:noFill/>
        </p:spPr>
        <p:txBody>
          <a:bodyPr wrap="none" rtlCol="0">
            <a:spAutoFit/>
          </a:bodyPr>
          <a:lstStyle/>
          <a:p>
            <a:r>
              <a:rPr lang="en-US" dirty="0" smtClean="0"/>
              <a:t>Sheen et al. Br J Sports Med 2014;48:1079-1087</a:t>
            </a:r>
            <a:endParaRPr lang="en-US" dirty="0"/>
          </a:p>
        </p:txBody>
      </p:sp>
    </p:spTree>
    <p:extLst>
      <p:ext uri="{BB962C8B-B14F-4D97-AF65-F5344CB8AC3E}">
        <p14:creationId xmlns:p14="http://schemas.microsoft.com/office/powerpoint/2010/main" val="3916658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a:t>
            </a:r>
            <a:r>
              <a:rPr lang="en-US" dirty="0" err="1" smtClean="0"/>
              <a:t>Pubalgia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Conjoint tendon:  lower part of the common aponeurosis of the internal abdominal oblique and the transverse abdominal. Inserts behind the superficial inguinal ring and forms the medial part of the posterior wall of the inguinal canal.</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752600"/>
            <a:ext cx="3810000" cy="4083844"/>
          </a:xfrm>
        </p:spPr>
      </p:pic>
    </p:spTree>
    <p:extLst>
      <p:ext uri="{BB962C8B-B14F-4D97-AF65-F5344CB8AC3E}">
        <p14:creationId xmlns:p14="http://schemas.microsoft.com/office/powerpoint/2010/main" val="1784464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dirty="0" smtClean="0"/>
              <a:t>Athletic </a:t>
            </a:r>
            <a:r>
              <a:rPr lang="en-US" sz="4400" dirty="0" err="1" smtClean="0"/>
              <a:t>Pubalgia</a:t>
            </a:r>
            <a:r>
              <a:rPr lang="en-US" dirty="0" smtClean="0"/>
              <a:t/>
            </a:r>
            <a:br>
              <a:rPr lang="en-US" dirty="0" smtClean="0"/>
            </a:br>
            <a:r>
              <a:rPr lang="en-US" sz="4000" dirty="0" smtClean="0"/>
              <a:t>Etiology</a:t>
            </a:r>
            <a:endParaRPr lang="en-US" sz="4000" dirty="0"/>
          </a:p>
        </p:txBody>
      </p:sp>
      <p:sp>
        <p:nvSpPr>
          <p:cNvPr id="3" name="Content Placeholder 2"/>
          <p:cNvSpPr>
            <a:spLocks noGrp="1"/>
          </p:cNvSpPr>
          <p:nvPr>
            <p:ph idx="1"/>
          </p:nvPr>
        </p:nvSpPr>
        <p:spPr/>
        <p:txBody>
          <a:bodyPr/>
          <a:lstStyle/>
          <a:p>
            <a:r>
              <a:rPr lang="en-US" dirty="0" smtClean="0"/>
              <a:t>Imbalance of strength, endurance, coordination and/or extensibility between the stronger leg muscles and weaker abdominal muscles</a:t>
            </a:r>
          </a:p>
          <a:p>
            <a:r>
              <a:rPr lang="en-US" dirty="0" smtClean="0"/>
              <a:t>Causes increased shear forces across the pubic symphysis and subsequent tearing of the transversalis fascia, conjoint tendon, inguinal canal or overlying musculature</a:t>
            </a:r>
            <a:endParaRPr lang="en-US" dirty="0"/>
          </a:p>
        </p:txBody>
      </p:sp>
      <p:sp>
        <p:nvSpPr>
          <p:cNvPr id="6" name="TextBox 5"/>
          <p:cNvSpPr txBox="1"/>
          <p:nvPr/>
        </p:nvSpPr>
        <p:spPr>
          <a:xfrm>
            <a:off x="3505200" y="5410200"/>
            <a:ext cx="5214258" cy="369332"/>
          </a:xfrm>
          <a:prstGeom prst="rect">
            <a:avLst/>
          </a:prstGeom>
          <a:noFill/>
        </p:spPr>
        <p:txBody>
          <a:bodyPr wrap="square" rtlCol="0">
            <a:spAutoFit/>
          </a:bodyPr>
          <a:lstStyle/>
          <a:p>
            <a:r>
              <a:rPr lang="en-US" dirty="0" smtClean="0"/>
              <a:t>Caudill et al. Br J Sports Med 2008;42:954-964</a:t>
            </a:r>
            <a:endParaRPr lang="en-US" dirty="0"/>
          </a:p>
        </p:txBody>
      </p:sp>
    </p:spTree>
    <p:extLst>
      <p:ext uri="{BB962C8B-B14F-4D97-AF65-F5344CB8AC3E}">
        <p14:creationId xmlns:p14="http://schemas.microsoft.com/office/powerpoint/2010/main" val="3530233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Athletic </a:t>
            </a:r>
            <a:r>
              <a:rPr lang="en-US" dirty="0" err="1" smtClean="0"/>
              <a:t>Pubalgia</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828800"/>
            <a:ext cx="3901440" cy="3831336"/>
          </a:xfrm>
        </p:spPr>
      </p:pic>
      <p:sp>
        <p:nvSpPr>
          <p:cNvPr id="2" name="Content Placeholder 1"/>
          <p:cNvSpPr>
            <a:spLocks noGrp="1"/>
          </p:cNvSpPr>
          <p:nvPr>
            <p:ph sz="half" idx="2"/>
          </p:nvPr>
        </p:nvSpPr>
        <p:spPr/>
        <p:txBody>
          <a:bodyPr/>
          <a:lstStyle/>
          <a:p>
            <a:r>
              <a:rPr lang="en-US" dirty="0" smtClean="0"/>
              <a:t>MRI findings:  tears involving the rectus abdominis-adductor aponeurosis , 1-2 cm lateral to the pubic symphysis</a:t>
            </a:r>
          </a:p>
          <a:p>
            <a:endParaRPr lang="en-US" dirty="0"/>
          </a:p>
        </p:txBody>
      </p:sp>
      <p:sp>
        <p:nvSpPr>
          <p:cNvPr id="3" name="TextBox 2"/>
          <p:cNvSpPr txBox="1"/>
          <p:nvPr/>
        </p:nvSpPr>
        <p:spPr>
          <a:xfrm>
            <a:off x="3810000" y="5943600"/>
            <a:ext cx="4770858" cy="369332"/>
          </a:xfrm>
          <a:prstGeom prst="rect">
            <a:avLst/>
          </a:prstGeom>
          <a:noFill/>
        </p:spPr>
        <p:txBody>
          <a:bodyPr wrap="none" rtlCol="0">
            <a:spAutoFit/>
          </a:bodyPr>
          <a:lstStyle/>
          <a:p>
            <a:r>
              <a:rPr lang="en-US" dirty="0" smtClean="0"/>
              <a:t>Omar et al. </a:t>
            </a:r>
            <a:r>
              <a:rPr lang="en-US" dirty="0" err="1" smtClean="0"/>
              <a:t>RadioGraphics</a:t>
            </a:r>
            <a:r>
              <a:rPr lang="en-US" dirty="0" smtClean="0"/>
              <a:t> 2008;28:1415-1438</a:t>
            </a:r>
            <a:endParaRPr lang="en-US" dirty="0"/>
          </a:p>
        </p:txBody>
      </p:sp>
    </p:spTree>
    <p:extLst>
      <p:ext uri="{BB962C8B-B14F-4D97-AF65-F5344CB8AC3E}">
        <p14:creationId xmlns:p14="http://schemas.microsoft.com/office/powerpoint/2010/main" val="3734698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Athletic </a:t>
            </a:r>
            <a:r>
              <a:rPr lang="en-US" dirty="0" err="1" smtClean="0"/>
              <a:t>Pubalgia</a:t>
            </a:r>
            <a:r>
              <a:rPr lang="en-US" dirty="0" smtClean="0"/>
              <a:t/>
            </a:r>
            <a:br>
              <a:rPr lang="en-US" dirty="0" smtClean="0"/>
            </a:br>
            <a:r>
              <a:rPr lang="en-US" dirty="0" smtClean="0"/>
              <a:t>Treatment</a:t>
            </a:r>
            <a:endParaRPr lang="en-US" dirty="0"/>
          </a:p>
        </p:txBody>
      </p:sp>
      <p:sp>
        <p:nvSpPr>
          <p:cNvPr id="6" name="Content Placeholder 5"/>
          <p:cNvSpPr>
            <a:spLocks noGrp="1"/>
          </p:cNvSpPr>
          <p:nvPr>
            <p:ph idx="1"/>
          </p:nvPr>
        </p:nvSpPr>
        <p:spPr/>
        <p:txBody>
          <a:bodyPr/>
          <a:lstStyle/>
          <a:p>
            <a:r>
              <a:rPr lang="en-US" dirty="0" smtClean="0"/>
              <a:t>Correcting muscle imbalances between hip adductors, hip flexors, and abdominal muscles</a:t>
            </a:r>
          </a:p>
          <a:p>
            <a:r>
              <a:rPr lang="en-US" dirty="0" smtClean="0"/>
              <a:t>Tendinopathy injections?</a:t>
            </a:r>
          </a:p>
          <a:p>
            <a:r>
              <a:rPr lang="en-US" dirty="0" smtClean="0"/>
              <a:t>Surgery? </a:t>
            </a:r>
            <a:endParaRPr lang="en-US" dirty="0"/>
          </a:p>
        </p:txBody>
      </p:sp>
    </p:spTree>
    <p:extLst>
      <p:ext uri="{BB962C8B-B14F-4D97-AF65-F5344CB8AC3E}">
        <p14:creationId xmlns:p14="http://schemas.microsoft.com/office/powerpoint/2010/main" val="150257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Hip Anatomy</a:t>
            </a:r>
            <a:br>
              <a:rPr lang="en-US" dirty="0" smtClean="0"/>
            </a:br>
            <a:r>
              <a:rPr lang="en-US" sz="3600" dirty="0" smtClean="0"/>
              <a:t>Layer 1: Osteochondral</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752600"/>
            <a:ext cx="5047903" cy="3782293"/>
          </a:xfrm>
        </p:spPr>
      </p:pic>
    </p:spTree>
    <p:extLst>
      <p:ext uri="{BB962C8B-B14F-4D97-AF65-F5344CB8AC3E}">
        <p14:creationId xmlns:p14="http://schemas.microsoft.com/office/powerpoint/2010/main" val="3245000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1: Osteochondral</a:t>
            </a:r>
          </a:p>
        </p:txBody>
      </p:sp>
      <p:sp>
        <p:nvSpPr>
          <p:cNvPr id="3" name="Content Placeholder 2"/>
          <p:cNvSpPr>
            <a:spLocks noGrp="1"/>
          </p:cNvSpPr>
          <p:nvPr>
            <p:ph idx="1"/>
          </p:nvPr>
        </p:nvSpPr>
        <p:spPr/>
        <p:txBody>
          <a:bodyPr/>
          <a:lstStyle/>
          <a:p>
            <a:r>
              <a:rPr lang="en-US" dirty="0" smtClean="0"/>
              <a:t>Purpose</a:t>
            </a:r>
          </a:p>
          <a:p>
            <a:pPr lvl="2"/>
            <a:r>
              <a:rPr lang="en-US" dirty="0" smtClean="0"/>
              <a:t>Joint congruence</a:t>
            </a:r>
          </a:p>
          <a:p>
            <a:pPr lvl="2"/>
            <a:r>
              <a:rPr lang="en-US" dirty="0" err="1" smtClean="0"/>
              <a:t>Arthrokinematic</a:t>
            </a:r>
            <a:r>
              <a:rPr lang="en-US" dirty="0" smtClean="0"/>
              <a:t> movement</a:t>
            </a:r>
          </a:p>
          <a:p>
            <a:r>
              <a:rPr lang="en-US" dirty="0" smtClean="0"/>
              <a:t>Pathology</a:t>
            </a:r>
          </a:p>
          <a:p>
            <a:pPr lvl="1"/>
            <a:r>
              <a:rPr lang="en-US" dirty="0" smtClean="0"/>
              <a:t>Developmental</a:t>
            </a:r>
          </a:p>
          <a:p>
            <a:pPr lvl="2"/>
            <a:r>
              <a:rPr lang="en-US" dirty="0" smtClean="0"/>
              <a:t>Dysplasia</a:t>
            </a:r>
          </a:p>
          <a:p>
            <a:pPr lvl="1"/>
            <a:r>
              <a:rPr lang="en-US" dirty="0" smtClean="0"/>
              <a:t>Dynamic</a:t>
            </a:r>
          </a:p>
          <a:p>
            <a:pPr lvl="2"/>
            <a:r>
              <a:rPr lang="en-US" dirty="0" smtClean="0"/>
              <a:t>Cam/pincer impingement</a:t>
            </a:r>
            <a:endParaRPr lang="en-US" dirty="0"/>
          </a:p>
        </p:txBody>
      </p:sp>
    </p:spTree>
    <p:extLst>
      <p:ext uri="{BB962C8B-B14F-4D97-AF65-F5344CB8AC3E}">
        <p14:creationId xmlns:p14="http://schemas.microsoft.com/office/powerpoint/2010/main" val="3069155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Hip Anatomy</a:t>
            </a:r>
            <a:br>
              <a:rPr lang="en-US" dirty="0"/>
            </a:br>
            <a:r>
              <a:rPr lang="en-US" dirty="0"/>
              <a:t>Layer </a:t>
            </a:r>
            <a:r>
              <a:rPr lang="en-US" dirty="0" smtClean="0"/>
              <a:t>II: Inert</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057400"/>
            <a:ext cx="4557713" cy="3421856"/>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986756"/>
            <a:ext cx="3429000" cy="3752850"/>
          </a:xfrm>
        </p:spPr>
      </p:pic>
    </p:spTree>
    <p:extLst>
      <p:ext uri="{BB962C8B-B14F-4D97-AF65-F5344CB8AC3E}">
        <p14:creationId xmlns:p14="http://schemas.microsoft.com/office/powerpoint/2010/main" val="4149395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973</TotalTime>
  <Words>1961</Words>
  <Application>Microsoft Office PowerPoint</Application>
  <PresentationFormat>On-screen Show (4:3)</PresentationFormat>
  <Paragraphs>321</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Book Antiqua</vt:lpstr>
      <vt:lpstr>Lucida Sans</vt:lpstr>
      <vt:lpstr>Wingdings</vt:lpstr>
      <vt:lpstr>Wingdings 2</vt:lpstr>
      <vt:lpstr>Wingdings 3</vt:lpstr>
      <vt:lpstr>Apex</vt:lpstr>
      <vt:lpstr>Evaluation of Hip Pain</vt:lpstr>
      <vt:lpstr>Case Study 1</vt:lpstr>
      <vt:lpstr>Case Study 2</vt:lpstr>
      <vt:lpstr>Case Study 3</vt:lpstr>
      <vt:lpstr>Hip Anatomy Layer Concept</vt:lpstr>
      <vt:lpstr>Hip Anatomy Layer Concept</vt:lpstr>
      <vt:lpstr>Hip Anatomy Layer 1: Osteochondral</vt:lpstr>
      <vt:lpstr>Hip Anatomy Layer 1: Osteochondral</vt:lpstr>
      <vt:lpstr>Hip Anatomy Layer II: Inert</vt:lpstr>
      <vt:lpstr>Hip Anatomy Layer II: Inert</vt:lpstr>
      <vt:lpstr>Hip Anatomy Layer III: Contractile</vt:lpstr>
      <vt:lpstr>Hip Anatomy Layer III: Contractile</vt:lpstr>
      <vt:lpstr>Hip Anatomy Layer III: Contractile</vt:lpstr>
      <vt:lpstr>Hip Anatomy Layer IV: Neuro-mechanical</vt:lpstr>
      <vt:lpstr>Hip Anatomy Layer IV: Neuro-mechanical</vt:lpstr>
      <vt:lpstr>Neural Cause of Groin Pain</vt:lpstr>
      <vt:lpstr>Evaluation of Hip Pain History</vt:lpstr>
      <vt:lpstr>Physical Exam</vt:lpstr>
      <vt:lpstr>Observation</vt:lpstr>
      <vt:lpstr>Gait Analysis</vt:lpstr>
      <vt:lpstr>Trendelenburg Test</vt:lpstr>
      <vt:lpstr>Physical Exam Active Range of Motion</vt:lpstr>
      <vt:lpstr>Physical Exam Passive Range of Motion</vt:lpstr>
      <vt:lpstr>Physical Exam Passive Range of Motion</vt:lpstr>
      <vt:lpstr>Passive ROM Specialized Tests: Supine</vt:lpstr>
      <vt:lpstr>Passive ROM Specialized Tests: Supine</vt:lpstr>
      <vt:lpstr>Passive ROM Specialized Tests: Supine</vt:lpstr>
      <vt:lpstr>Passive ROM Specialized Tests: Supine</vt:lpstr>
      <vt:lpstr>Passive ROM Specialized Tests: Lateral Position</vt:lpstr>
      <vt:lpstr>Physical Exam Resisted Muscle Testing</vt:lpstr>
      <vt:lpstr>Specific Muscle Testing</vt:lpstr>
      <vt:lpstr>Specific Muscle Testing</vt:lpstr>
      <vt:lpstr>Specific Muscle Testing</vt:lpstr>
      <vt:lpstr>Physical Exam Palpation in Supine Position</vt:lpstr>
      <vt:lpstr>Physical Exam Palpation in Prone Position</vt:lpstr>
      <vt:lpstr>Physical Exam Palpation in Lateral Position</vt:lpstr>
      <vt:lpstr>Anterior Hip Pain Intra-articular</vt:lpstr>
      <vt:lpstr>Anterior Hip Pain Extra-Articular</vt:lpstr>
      <vt:lpstr>Groin Pain</vt:lpstr>
      <vt:lpstr>Lateral Hip Pain</vt:lpstr>
      <vt:lpstr>Posterior Hip Pain</vt:lpstr>
      <vt:lpstr>Case Study 1</vt:lpstr>
      <vt:lpstr>Trendelenburg Test</vt:lpstr>
      <vt:lpstr>Gluteal Tendinopathy</vt:lpstr>
      <vt:lpstr>Gluteus Medius/Minimus Tendinopathy</vt:lpstr>
      <vt:lpstr>Gluteal Tendinopathy</vt:lpstr>
      <vt:lpstr>Gluteal Tendinopathy</vt:lpstr>
      <vt:lpstr>Gluteal Tendinopathy Clinical Presentation</vt:lpstr>
      <vt:lpstr>Gluteal Tendinopathy Physical Exam</vt:lpstr>
      <vt:lpstr>Gluteal Tendinopathy Treatment</vt:lpstr>
      <vt:lpstr>Case Study 2</vt:lpstr>
      <vt:lpstr>Case Study 2 Physical Exam</vt:lpstr>
      <vt:lpstr>Resisted External Derotation Test</vt:lpstr>
      <vt:lpstr>Femoral Acetabular Impingment</vt:lpstr>
      <vt:lpstr>Femoral Acetabular Impingement Cam-type</vt:lpstr>
      <vt:lpstr>Femoral Acetabular Impingement Pincer-type</vt:lpstr>
      <vt:lpstr>Case Study 3</vt:lpstr>
      <vt:lpstr>Chronic Groin Pain Differential Diagnoses</vt:lpstr>
      <vt:lpstr>Athletic Pubalgia Inguinal Disruption</vt:lpstr>
      <vt:lpstr>Inguinal Disruption Diagnostic Criteria</vt:lpstr>
      <vt:lpstr>Athletic Pubalgia</vt:lpstr>
      <vt:lpstr>Athletic Pubalgia Etiology</vt:lpstr>
      <vt:lpstr>Athletic Pubalgia</vt:lpstr>
      <vt:lpstr>Athletic Pubalgia Treatment</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Hip Pain</dc:title>
  <dc:creator>Kiningham, Robert (Bob)</dc:creator>
  <cp:lastModifiedBy>Foote, Shenise</cp:lastModifiedBy>
  <cp:revision>60</cp:revision>
  <dcterms:created xsi:type="dcterms:W3CDTF">2016-09-20T19:56:45Z</dcterms:created>
  <dcterms:modified xsi:type="dcterms:W3CDTF">2016-10-17T13:32:48Z</dcterms:modified>
</cp:coreProperties>
</file>