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63" r:id="rId3"/>
    <p:sldId id="262" r:id="rId4"/>
    <p:sldId id="257" r:id="rId5"/>
    <p:sldId id="261" r:id="rId6"/>
    <p:sldId id="260"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59" r:id="rId20"/>
    <p:sldId id="277" r:id="rId21"/>
    <p:sldId id="278" r:id="rId22"/>
    <p:sldId id="283" r:id="rId23"/>
    <p:sldId id="279" r:id="rId24"/>
    <p:sldId id="282"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22129-8A94-41CF-AFED-ECE1D30190C9}" type="datetimeFigureOut">
              <a:rPr lang="en-US" smtClean="0"/>
              <a:t>9/3/2016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49A01F-8562-48C0-AE32-3493CA870F2A}" type="slidenum">
              <a:rPr lang="en-US" smtClean="0"/>
              <a:t>‹#›</a:t>
            </a:fld>
            <a:endParaRPr lang="en-US"/>
          </a:p>
        </p:txBody>
      </p:sp>
    </p:spTree>
    <p:extLst>
      <p:ext uri="{BB962C8B-B14F-4D97-AF65-F5344CB8AC3E}">
        <p14:creationId xmlns:p14="http://schemas.microsoft.com/office/powerpoint/2010/main" val="275299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844" indent="-171844" eaLnBrk="1" fontAlgn="auto" hangingPunct="1">
              <a:spcBef>
                <a:spcPts val="0"/>
              </a:spcBef>
              <a:spcAft>
                <a:spcPts val="0"/>
              </a:spcAft>
              <a:buFont typeface="Arial" pitchFamily="34" charset="0"/>
              <a:buChar char="•"/>
              <a:defRPr/>
            </a:pPr>
            <a:r>
              <a:rPr lang="en-US" b="1" dirty="0" smtClean="0"/>
              <a:t>Up to 10% of an individual's daily energy needs can be derived from the byproducts of bacterial fermentation. </a:t>
            </a:r>
            <a:endParaRPr lang="en-US" dirty="0" smtClean="0"/>
          </a:p>
          <a:p>
            <a:pPr marL="171844" indent="-171844" eaLnBrk="1" fontAlgn="auto" hangingPunct="1">
              <a:spcBef>
                <a:spcPts val="0"/>
              </a:spcBef>
              <a:spcAft>
                <a:spcPts val="0"/>
              </a:spcAft>
              <a:buFont typeface="Arial" pitchFamily="34" charset="0"/>
              <a:buChar char="•"/>
              <a:defRPr/>
            </a:pPr>
            <a:r>
              <a:rPr lang="en-US" u="sng" dirty="0" smtClean="0"/>
              <a:t>prevent colonization </a:t>
            </a:r>
            <a:r>
              <a:rPr lang="en-US" dirty="0" smtClean="0"/>
              <a:t>by pathogens by competing for attachment sites or for essential nutrients.  </a:t>
            </a:r>
          </a:p>
          <a:p>
            <a:pPr marL="171844" indent="-171844" eaLnBrk="1" fontAlgn="auto" hangingPunct="1">
              <a:spcBef>
                <a:spcPts val="0"/>
              </a:spcBef>
              <a:spcAft>
                <a:spcPts val="0"/>
              </a:spcAft>
              <a:buFont typeface="Arial" pitchFamily="34" charset="0"/>
              <a:buChar char="•"/>
              <a:defRPr/>
            </a:pPr>
            <a:r>
              <a:rPr lang="en-US" u="sng" dirty="0" smtClean="0"/>
              <a:t>antagonize other bacteria</a:t>
            </a:r>
            <a:r>
              <a:rPr lang="en-US" dirty="0" smtClean="0"/>
              <a:t> through the production of substances which inhibit or kill nonindigenous species. The intestinal bacteria produce a variety of substances ranging from relatively nonspecific fatty acids and peroxides to highly specific </a:t>
            </a:r>
            <a:r>
              <a:rPr lang="en-US" dirty="0" err="1" smtClean="0"/>
              <a:t>bacteriocins</a:t>
            </a:r>
            <a:r>
              <a:rPr lang="en-US" dirty="0" smtClean="0"/>
              <a:t>, which inhibit or kill other bacteria. </a:t>
            </a:r>
          </a:p>
          <a:p>
            <a:pPr marL="171844" indent="-171844" eaLnBrk="1" fontAlgn="auto" hangingPunct="1">
              <a:spcBef>
                <a:spcPts val="0"/>
              </a:spcBef>
              <a:spcAft>
                <a:spcPts val="0"/>
              </a:spcAft>
              <a:buFont typeface="Arial" pitchFamily="34" charset="0"/>
              <a:buChar char="•"/>
              <a:defRPr/>
            </a:pPr>
            <a:r>
              <a:rPr lang="en-US" u="sng" dirty="0" smtClean="0"/>
              <a:t>Vitamins</a:t>
            </a:r>
            <a:r>
              <a:rPr lang="en-US" dirty="0" smtClean="0"/>
              <a:t> - in humans, enteric bacteria secrete Vitamin K and Vitamin B12, and lactic acid bacteria produce certain B-vitamins. Germ-free animals may be deficient in Vitamin K to the extent that it is necessary to supplement their diets.</a:t>
            </a:r>
          </a:p>
          <a:p>
            <a:pPr marL="171844" indent="-171844" eaLnBrk="1" fontAlgn="auto" hangingPunct="1">
              <a:spcBef>
                <a:spcPts val="0"/>
              </a:spcBef>
              <a:spcAft>
                <a:spcPts val="0"/>
              </a:spcAft>
              <a:buFont typeface="Arial" pitchFamily="34" charset="0"/>
              <a:buChar char="•"/>
              <a:defRPr/>
            </a:pPr>
            <a:r>
              <a:rPr lang="en-US" u="sng" dirty="0" smtClean="0"/>
              <a:t>Modulate immune function </a:t>
            </a:r>
            <a:r>
              <a:rPr lang="en-US" dirty="0" smtClean="0"/>
              <a:t>- Several species induce protective cytokines (IL 10, TGF-</a:t>
            </a:r>
            <a:r>
              <a:rPr lang="el-GR" dirty="0" smtClean="0"/>
              <a:t>β</a:t>
            </a:r>
            <a:r>
              <a:rPr lang="en-US" dirty="0" smtClean="0"/>
              <a:t>), and suppress </a:t>
            </a:r>
            <a:r>
              <a:rPr lang="en-US" dirty="0" err="1" smtClean="0"/>
              <a:t>proinflammatory</a:t>
            </a:r>
            <a:r>
              <a:rPr lang="en-US" dirty="0" smtClean="0"/>
              <a:t> cytokines including TNF, in the mucosa of patients with </a:t>
            </a:r>
            <a:r>
              <a:rPr lang="en-US" dirty="0" err="1" smtClean="0"/>
              <a:t>pouchitis</a:t>
            </a:r>
            <a:r>
              <a:rPr lang="en-US" dirty="0" smtClean="0"/>
              <a:t>, ulcerative colitis, and Crohn’s</a:t>
            </a:r>
            <a:r>
              <a:rPr lang="en-US" sz="1800" dirty="0" smtClean="0"/>
              <a:t>.  </a:t>
            </a:r>
          </a:p>
          <a:p>
            <a:pPr marL="630096" lvl="1" indent="-171844" eaLnBrk="1" fontAlgn="auto" hangingPunct="1">
              <a:spcBef>
                <a:spcPts val="0"/>
              </a:spcBef>
              <a:spcAft>
                <a:spcPts val="0"/>
              </a:spcAft>
              <a:buFont typeface="Arial" pitchFamily="34" charset="0"/>
              <a:buChar char="•"/>
              <a:defRPr/>
            </a:pPr>
            <a:r>
              <a:rPr lang="en-US" i="1" dirty="0" smtClean="0"/>
              <a:t>S. boulardii</a:t>
            </a:r>
            <a:r>
              <a:rPr lang="en-US" dirty="0" smtClean="0"/>
              <a:t>  limited migration of T-helper 1 cells in inflamed colon tissue in mouse model with IBD</a:t>
            </a:r>
          </a:p>
          <a:p>
            <a:pPr marL="630096" lvl="1" indent="-171844" eaLnBrk="1" fontAlgn="auto" hangingPunct="1">
              <a:spcBef>
                <a:spcPts val="0"/>
              </a:spcBef>
              <a:spcAft>
                <a:spcPts val="0"/>
              </a:spcAft>
              <a:buFont typeface="Arial" pitchFamily="34" charset="0"/>
              <a:buChar char="•"/>
              <a:defRPr/>
            </a:pPr>
            <a:r>
              <a:rPr lang="en-US" dirty="0" smtClean="0"/>
              <a:t>altering secretory immunoglobulin A levels, decreasing inflammatory effects of natural killer cells, and trapping helper T cells in mesenteric lymph nodes to decrease the inflammatory response</a:t>
            </a:r>
          </a:p>
          <a:p>
            <a:pPr marL="166688" lvl="1" indent="-166688" eaLnBrk="1" fontAlgn="auto" hangingPunct="1">
              <a:spcBef>
                <a:spcPts val="0"/>
              </a:spcBef>
              <a:spcAft>
                <a:spcPts val="0"/>
              </a:spcAft>
              <a:buFont typeface="Arial" pitchFamily="34" charset="0"/>
              <a:buChar char="•"/>
              <a:defRPr/>
            </a:pPr>
            <a:r>
              <a:rPr lang="en-US" dirty="0" smtClean="0"/>
              <a:t>Problems when imbalance: some of the bacteria in the colon (e.g. </a:t>
            </a:r>
            <a:r>
              <a:rPr lang="en-US" i="1" dirty="0" err="1" smtClean="0"/>
              <a:t>Bacteroides</a:t>
            </a:r>
            <a:r>
              <a:rPr lang="en-US" dirty="0" smtClean="0"/>
              <a:t>) have been shown to produce metabolites that are carcinogenic, and there may be an increased incidence of colon cancer associated with these bacteria. Alterations in the GI flora brought on by poor nutrition or antibiotics can </a:t>
            </a:r>
            <a:r>
              <a:rPr lang="en-US" dirty="0" smtClean="0">
                <a:sym typeface="Wingdings" pitchFamily="2" charset="2"/>
              </a:rPr>
              <a:t> </a:t>
            </a:r>
            <a:r>
              <a:rPr lang="en-US" dirty="0" smtClean="0"/>
              <a:t>shifts in populations/colonization causing GI disease. </a:t>
            </a:r>
          </a:p>
          <a:p>
            <a:pPr marL="458252" lvl="1" eaLnBrk="1" fontAlgn="auto" hangingPunct="1">
              <a:spcBef>
                <a:spcPts val="0"/>
              </a:spcBef>
              <a:spcAft>
                <a:spcPts val="0"/>
              </a:spcAft>
              <a:buFont typeface="Arial" pitchFamily="34" charset="0"/>
              <a:buNone/>
              <a:defRPr/>
            </a:pPr>
            <a:endParaRPr 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B50A8B52-1567-4830-86A9-9497F392E2BA}" type="slidenum">
              <a:rPr lang="en-US" altLang="en-US" smtClean="0"/>
              <a:pPr/>
              <a:t>14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b="1" dirty="0" smtClean="0"/>
              <a:t>probiotics may also be effective for treatment of constipation in adults (less evidence for kids)</a:t>
            </a:r>
            <a:endParaRPr lang="en-US" dirty="0" smtClean="0"/>
          </a:p>
          <a:p>
            <a:pPr marL="0" lvl="1" eaLnBrk="1" hangingPunct="1">
              <a:defRPr/>
            </a:pPr>
            <a:r>
              <a:rPr lang="en-US" dirty="0" smtClean="0"/>
              <a:t>Consider adding prebiotic, particularly if constipation dominant</a:t>
            </a:r>
          </a:p>
          <a:p>
            <a:pPr marL="0" lvl="1" eaLnBrk="1" hangingPunct="1">
              <a:defRPr/>
            </a:pPr>
            <a:endParaRPr lang="en-US" dirty="0" smtClean="0"/>
          </a:p>
          <a:p>
            <a:pPr marL="0" lvl="1" eaLnBrk="1" hangingPunct="1">
              <a:defRPr/>
            </a:pPr>
            <a:r>
              <a:rPr lang="en-US" dirty="0" smtClean="0"/>
              <a:t>Recommend a mixture of 50/50 </a:t>
            </a:r>
            <a:r>
              <a:rPr lang="en-US" i="1" dirty="0" smtClean="0"/>
              <a:t>L. </a:t>
            </a:r>
            <a:r>
              <a:rPr lang="en-US" i="1" dirty="0" err="1" smtClean="0"/>
              <a:t>plantarum</a:t>
            </a:r>
            <a:r>
              <a:rPr lang="en-US" i="1" dirty="0" smtClean="0"/>
              <a:t> with B. breve</a:t>
            </a:r>
            <a:r>
              <a:rPr lang="en-US" dirty="0" smtClean="0"/>
              <a:t> at 25 billion colony-forming units (CFUs) twice daily for 6 to 8 weeks; then decrease to 10 billion CFUs/day. </a:t>
            </a:r>
          </a:p>
          <a:p>
            <a:pPr eaLnBrk="1" hangingPunct="1">
              <a:defRPr/>
            </a:pPr>
            <a:endParaRPr lang="en-US" dirty="0" smtClean="0"/>
          </a:p>
          <a:p>
            <a:pPr eaLnBrk="1" hangingPunct="1">
              <a:defRPr/>
            </a:pPr>
            <a:r>
              <a:rPr lang="en-US" dirty="0" err="1" smtClean="0"/>
              <a:t>Moayyedi</a:t>
            </a:r>
            <a:r>
              <a:rPr lang="en-US" dirty="0" smtClean="0"/>
              <a:t> P, , et al.  </a:t>
            </a:r>
            <a:r>
              <a:rPr lang="de-DE" dirty="0" smtClean="0"/>
              <a:t>Gut. 2010 Mar;59(3):325-32.</a:t>
            </a:r>
          </a:p>
          <a:p>
            <a:pPr eaLnBrk="1" hangingPunct="1">
              <a:defRPr/>
            </a:pPr>
            <a:r>
              <a:rPr lang="en-US" dirty="0" err="1" smtClean="0"/>
              <a:t>Hoyeyda</a:t>
            </a:r>
            <a:r>
              <a:rPr lang="en-US" dirty="0" smtClean="0"/>
              <a:t> et al, </a:t>
            </a:r>
            <a:r>
              <a:rPr lang="sv-SE" dirty="0" smtClean="0"/>
              <a:t>BMC Gastroenterol. 2009 Feb 16;9:15.</a:t>
            </a:r>
          </a:p>
          <a:p>
            <a:pPr eaLnBrk="1" hangingPunct="1">
              <a:defRPr/>
            </a:pPr>
            <a:r>
              <a:rPr lang="en-US" dirty="0" err="1" smtClean="0"/>
              <a:t>Guandalini</a:t>
            </a:r>
            <a:r>
              <a:rPr lang="en-US" dirty="0" smtClean="0"/>
              <a:t> S, et al. J </a:t>
            </a:r>
            <a:r>
              <a:rPr lang="en-US" dirty="0" err="1" smtClean="0"/>
              <a:t>Pediatr</a:t>
            </a:r>
            <a:r>
              <a:rPr lang="en-US" dirty="0" smtClean="0"/>
              <a:t> </a:t>
            </a:r>
            <a:r>
              <a:rPr lang="en-US" dirty="0" err="1" smtClean="0"/>
              <a:t>Gastroenterol</a:t>
            </a:r>
            <a:r>
              <a:rPr lang="en-US" dirty="0" smtClean="0"/>
              <a:t> </a:t>
            </a:r>
            <a:r>
              <a:rPr lang="en-US" dirty="0" err="1" smtClean="0"/>
              <a:t>Nutr</a:t>
            </a:r>
            <a:r>
              <a:rPr lang="en-US" dirty="0" smtClean="0"/>
              <a:t>. 2010 Jul;51(1):24-30.</a:t>
            </a:r>
          </a:p>
          <a:p>
            <a:pPr eaLnBrk="1" hangingPunct="1">
              <a:defRPr/>
            </a:pPr>
            <a:r>
              <a:rPr lang="en-US" dirty="0" err="1" smtClean="0"/>
              <a:t>Ringel-Kulka</a:t>
            </a:r>
            <a:r>
              <a:rPr lang="en-US" dirty="0" smtClean="0"/>
              <a:t> T,</a:t>
            </a:r>
            <a:r>
              <a:rPr lang="sv-SE" dirty="0" smtClean="0"/>
              <a:t> J Clin Gastroenterol. 2011 Jul;45(6):518-25.</a:t>
            </a:r>
          </a:p>
          <a:p>
            <a:pPr eaLnBrk="1" hangingPunct="1">
              <a:defRPr/>
            </a:pPr>
            <a:r>
              <a:rPr lang="en-US" dirty="0" smtClean="0"/>
              <a:t>Silk D, et al. Aliment </a:t>
            </a:r>
            <a:r>
              <a:rPr lang="en-US" dirty="0" err="1" smtClean="0"/>
              <a:t>Pharmacol</a:t>
            </a:r>
            <a:r>
              <a:rPr lang="en-US" dirty="0" smtClean="0"/>
              <a:t> </a:t>
            </a:r>
            <a:r>
              <a:rPr lang="en-US" dirty="0" err="1" smtClean="0"/>
              <a:t>Ther</a:t>
            </a:r>
            <a:r>
              <a:rPr lang="en-US" dirty="0" smtClean="0"/>
              <a:t> 2009 Mar 1;29(5):508</a:t>
            </a:r>
            <a:endParaRPr lang="de-DE" dirty="0" smtClean="0"/>
          </a:p>
          <a:p>
            <a:pPr eaLnBrk="1" hangingPunct="1">
              <a:defRPr/>
            </a:pPr>
            <a:r>
              <a:rPr lang="en-US" dirty="0" smtClean="0"/>
              <a:t>randomized crossover trial, 67 children aged 5-18 years with IBS had 2 week run-in then randomized to VSL#3 (1 packet daily to BID) probiotic vs. placebo for 6 weeks followed by 2 week washout then crossed over</a:t>
            </a:r>
          </a:p>
          <a:p>
            <a:pPr eaLnBrk="1" hangingPunct="1">
              <a:defRPr/>
            </a:pPr>
            <a:r>
              <a:rPr lang="en-US" dirty="0" smtClean="0"/>
              <a:t>59 children (88%) completed trial and analyzed</a:t>
            </a:r>
          </a:p>
          <a:p>
            <a:pPr eaLnBrk="1" hangingPunct="1">
              <a:defRPr/>
            </a:pPr>
            <a:r>
              <a:rPr lang="en-US" dirty="0" smtClean="0"/>
              <a:t>VSL#3 probiotic associated with significant reduction at 2-6 weeks in symptoms</a:t>
            </a:r>
          </a:p>
          <a:p>
            <a:pPr lvl="1" eaLnBrk="1" hangingPunct="1">
              <a:defRPr/>
            </a:pPr>
            <a:r>
              <a:rPr lang="en-US" dirty="0" smtClean="0"/>
              <a:t>abdominal pain</a:t>
            </a:r>
          </a:p>
          <a:p>
            <a:pPr lvl="1" eaLnBrk="1" hangingPunct="1">
              <a:defRPr/>
            </a:pPr>
            <a:r>
              <a:rPr lang="en-US" dirty="0" smtClean="0"/>
              <a:t>abdominal bloating/gas</a:t>
            </a:r>
          </a:p>
          <a:p>
            <a:pPr lvl="1" eaLnBrk="1" hangingPunct="1">
              <a:defRPr/>
            </a:pPr>
            <a:r>
              <a:rPr lang="en-US" dirty="0" smtClean="0"/>
              <a:t>life disruption (family assessed)</a:t>
            </a:r>
          </a:p>
          <a:p>
            <a:pPr eaLnBrk="1" hangingPunct="1">
              <a:defRPr/>
            </a:pPr>
            <a:endParaRPr 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4443582E-B316-4B6D-BE29-1426A4AF2A0F}" type="slidenum">
              <a:rPr lang="en-US" altLang="en-US" smtClean="0"/>
              <a:pPr/>
              <a:t>15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7CB12C-6806-4AAB-932F-6BAF0643E2E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CB12C-6806-4AAB-932F-6BAF0643E2E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CB12C-6806-4AAB-932F-6BAF0643E2E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CB12C-6806-4AAB-932F-6BAF0643E2E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7CB12C-6806-4AAB-932F-6BAF0643E2E8}"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7CB12C-6806-4AAB-932F-6BAF0643E2E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7CB12C-6806-4AAB-932F-6BAF0643E2E8}" type="datetimeFigureOut">
              <a:rPr lang="en-US" smtClean="0"/>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7CB12C-6806-4AAB-932F-6BAF0643E2E8}"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CB12C-6806-4AAB-932F-6BAF0643E2E8}" type="datetimeFigureOut">
              <a:rPr lang="en-US" smtClean="0"/>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CB12C-6806-4AAB-932F-6BAF0643E2E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C6029-D52C-4DAE-98EF-A3C0D71558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CB12C-6806-4AAB-932F-6BAF0643E2E8}"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C6029-D52C-4DAE-98EF-A3C0D7155842}"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577CB12C-6806-4AAB-932F-6BAF0643E2E8}" type="datetimeFigureOut">
              <a:rPr lang="en-US" smtClean="0"/>
              <a:t>9/3/2016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5E5C6029-D52C-4DAE-98EF-A3C0D7155842}"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Hot Topics In Integrative Medicine</a:t>
            </a:r>
            <a:endParaRPr lang="en-US" dirty="0"/>
          </a:p>
        </p:txBody>
      </p:sp>
      <p:sp>
        <p:nvSpPr>
          <p:cNvPr id="3" name="Subtitle 2"/>
          <p:cNvSpPr>
            <a:spLocks noGrp="1"/>
          </p:cNvSpPr>
          <p:nvPr>
            <p:ph type="subTitle" idx="1"/>
          </p:nvPr>
        </p:nvSpPr>
        <p:spPr/>
        <p:txBody>
          <a:bodyPr>
            <a:normAutofit/>
          </a:bodyPr>
          <a:lstStyle/>
          <a:p>
            <a:r>
              <a:rPr lang="en-US" dirty="0" smtClean="0"/>
              <a:t>Jill Schneiderhan MD</a:t>
            </a:r>
          </a:p>
          <a:p>
            <a:r>
              <a:rPr lang="en-US" dirty="0" smtClean="0"/>
              <a:t>October 20, 2017</a:t>
            </a:r>
            <a:endParaRPr lang="en-US" dirty="0"/>
          </a:p>
        </p:txBody>
      </p:sp>
    </p:spTree>
    <p:extLst>
      <p:ext uri="{BB962C8B-B14F-4D97-AF65-F5344CB8AC3E}">
        <p14:creationId xmlns:p14="http://schemas.microsoft.com/office/powerpoint/2010/main" val="1420250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as Treatment</a:t>
            </a:r>
            <a:endParaRPr lang="en-US" dirty="0"/>
          </a:p>
        </p:txBody>
      </p:sp>
      <p:sp>
        <p:nvSpPr>
          <p:cNvPr id="3" name="Content Placeholder 2"/>
          <p:cNvSpPr>
            <a:spLocks noGrp="1"/>
          </p:cNvSpPr>
          <p:nvPr>
            <p:ph idx="1"/>
          </p:nvPr>
        </p:nvSpPr>
        <p:spPr/>
        <p:txBody>
          <a:bodyPr/>
          <a:lstStyle/>
          <a:p>
            <a:r>
              <a:rPr lang="en-US" dirty="0" smtClean="0"/>
              <a:t>Diets high in fruits, vegetables, fiber and Omega 3 Fatty Acids decrease inflammation</a:t>
            </a:r>
            <a:r>
              <a:rPr lang="en-US" sz="1400" baseline="30000" dirty="0" smtClean="0"/>
              <a:t>1</a:t>
            </a:r>
          </a:p>
          <a:p>
            <a:r>
              <a:rPr lang="en-US" dirty="0" smtClean="0"/>
              <a:t>Anti-Inflammatory Diet – high in fruits, vegetables, legumes, healthy oils, omega 3</a:t>
            </a:r>
          </a:p>
          <a:p>
            <a:r>
              <a:rPr lang="en-US" dirty="0" smtClean="0"/>
              <a:t>Mediterranean Diet – high in vegetables, fish, olive oil as main fat</a:t>
            </a:r>
            <a:r>
              <a:rPr lang="en-US" sz="1400" baseline="30000" dirty="0" smtClean="0"/>
              <a:t>2</a:t>
            </a:r>
            <a:endParaRPr lang="en-US" sz="1400" baseline="30000" dirty="0"/>
          </a:p>
        </p:txBody>
      </p:sp>
      <p:sp>
        <p:nvSpPr>
          <p:cNvPr id="4" name="TextBox 3"/>
          <p:cNvSpPr txBox="1"/>
          <p:nvPr/>
        </p:nvSpPr>
        <p:spPr>
          <a:xfrm>
            <a:off x="10886" y="6550223"/>
            <a:ext cx="8686800" cy="307777"/>
          </a:xfrm>
          <a:prstGeom prst="rect">
            <a:avLst/>
          </a:prstGeom>
          <a:noFill/>
        </p:spPr>
        <p:txBody>
          <a:bodyPr wrap="square" rtlCol="0">
            <a:spAutoFit/>
          </a:bodyPr>
          <a:lstStyle/>
          <a:p>
            <a:r>
              <a:rPr lang="en-US" sz="1400" dirty="0" smtClean="0"/>
              <a:t>1. Esposito, K., et al.  </a:t>
            </a:r>
            <a:r>
              <a:rPr lang="en-US" sz="1400" i="1" dirty="0" err="1" smtClean="0"/>
              <a:t>Eur</a:t>
            </a:r>
            <a:r>
              <a:rPr lang="en-US" sz="1400" i="1" dirty="0" smtClean="0"/>
              <a:t> Heart J, </a:t>
            </a:r>
            <a:r>
              <a:rPr lang="en-US" sz="1400" dirty="0" smtClean="0"/>
              <a:t>2006.  2.  Esposito, K., et al. </a:t>
            </a:r>
            <a:r>
              <a:rPr lang="en-US" sz="1400" i="1" dirty="0" smtClean="0"/>
              <a:t>JAMA, </a:t>
            </a:r>
            <a:r>
              <a:rPr lang="en-US" sz="1400" dirty="0" smtClean="0"/>
              <a:t>2004. </a:t>
            </a:r>
          </a:p>
        </p:txBody>
      </p:sp>
    </p:spTree>
    <p:extLst>
      <p:ext uri="{BB962C8B-B14F-4D97-AF65-F5344CB8AC3E}">
        <p14:creationId xmlns:p14="http://schemas.microsoft.com/office/powerpoint/2010/main" val="406990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Supplements</a:t>
            </a:r>
            <a:endParaRPr lang="en-US" dirty="0"/>
          </a:p>
        </p:txBody>
      </p:sp>
      <p:sp>
        <p:nvSpPr>
          <p:cNvPr id="3" name="Content Placeholder 2"/>
          <p:cNvSpPr>
            <a:spLocks noGrp="1"/>
          </p:cNvSpPr>
          <p:nvPr>
            <p:ph idx="1"/>
          </p:nvPr>
        </p:nvSpPr>
        <p:spPr/>
        <p:txBody>
          <a:bodyPr/>
          <a:lstStyle/>
          <a:p>
            <a:r>
              <a:rPr lang="en-US" dirty="0" smtClean="0"/>
              <a:t>Omega 3 Fatty Acids  - 3 grams daily DHA/EPA</a:t>
            </a:r>
            <a:r>
              <a:rPr lang="en-US" sz="1400" baseline="30000" dirty="0" smtClean="0"/>
              <a:t>1</a:t>
            </a:r>
          </a:p>
          <a:p>
            <a:r>
              <a:rPr lang="en-US" dirty="0" smtClean="0"/>
              <a:t>Vitamin D – keep level between 30-50</a:t>
            </a:r>
            <a:r>
              <a:rPr lang="en-US" sz="1400" baseline="30000" dirty="0"/>
              <a:t>2</a:t>
            </a:r>
            <a:endParaRPr lang="en-US" sz="1400" baseline="30000" dirty="0" smtClean="0"/>
          </a:p>
          <a:p>
            <a:r>
              <a:rPr lang="en-US" dirty="0" smtClean="0"/>
              <a:t>Magnesium ( Magnesium </a:t>
            </a:r>
            <a:r>
              <a:rPr lang="en-US" dirty="0" err="1" smtClean="0"/>
              <a:t>glycinate</a:t>
            </a:r>
            <a:r>
              <a:rPr lang="en-US" dirty="0" smtClean="0"/>
              <a:t> or chelated magnesium) </a:t>
            </a:r>
            <a:r>
              <a:rPr lang="en-US" dirty="0" smtClean="0"/>
              <a:t>– 400mg a night and titrate to tolerance</a:t>
            </a:r>
            <a:r>
              <a:rPr lang="en-US" sz="1400" baseline="30000" dirty="0" smtClean="0"/>
              <a:t>3</a:t>
            </a:r>
          </a:p>
          <a:p>
            <a:r>
              <a:rPr lang="en-US" dirty="0" err="1" smtClean="0"/>
              <a:t>Tumeric</a:t>
            </a:r>
            <a:r>
              <a:rPr lang="en-US" dirty="0" smtClean="0"/>
              <a:t> 500mg QID</a:t>
            </a:r>
            <a:r>
              <a:rPr lang="en-US" sz="1400" baseline="30000" dirty="0" smtClean="0"/>
              <a:t>4</a:t>
            </a:r>
            <a:endParaRPr lang="en-US" sz="1400" baseline="30000" dirty="0"/>
          </a:p>
        </p:txBody>
      </p:sp>
      <p:sp>
        <p:nvSpPr>
          <p:cNvPr id="4" name="Rectangle 3"/>
          <p:cNvSpPr/>
          <p:nvPr/>
        </p:nvSpPr>
        <p:spPr>
          <a:xfrm>
            <a:off x="0" y="6365557"/>
            <a:ext cx="9144000" cy="492443"/>
          </a:xfrm>
          <a:prstGeom prst="rect">
            <a:avLst/>
          </a:prstGeom>
        </p:spPr>
        <p:txBody>
          <a:bodyPr wrap="square">
            <a:spAutoFit/>
          </a:bodyPr>
          <a:lstStyle/>
          <a:p>
            <a:r>
              <a:rPr lang="en-US" sz="1200" dirty="0"/>
              <a:t>1. Esposito, K., et al.  </a:t>
            </a:r>
            <a:r>
              <a:rPr lang="en-US" sz="1200" i="1" dirty="0" err="1"/>
              <a:t>Eur</a:t>
            </a:r>
            <a:r>
              <a:rPr lang="en-US" sz="1200" i="1" dirty="0"/>
              <a:t> Heart J, </a:t>
            </a:r>
            <a:r>
              <a:rPr lang="en-US" sz="1200" dirty="0"/>
              <a:t>2006.  2.  Esposito, K., et al. </a:t>
            </a:r>
            <a:r>
              <a:rPr lang="en-US" sz="1200" i="1" dirty="0"/>
              <a:t>JAMA, </a:t>
            </a:r>
            <a:r>
              <a:rPr lang="en-US" sz="1200" dirty="0"/>
              <a:t>2004. </a:t>
            </a:r>
            <a:r>
              <a:rPr lang="en-US" sz="1200" dirty="0" smtClean="0"/>
              <a:t> 3.  </a:t>
            </a:r>
            <a:r>
              <a:rPr lang="en-US" sz="1200" dirty="0" err="1" smtClean="0"/>
              <a:t>Yousef</a:t>
            </a:r>
            <a:r>
              <a:rPr lang="en-US" sz="1200" dirty="0" smtClean="0"/>
              <a:t>, A. A., et al. </a:t>
            </a:r>
            <a:r>
              <a:rPr lang="en-US" sz="1200" i="1" dirty="0" err="1" smtClean="0"/>
              <a:t>Anaesthesia</a:t>
            </a:r>
            <a:r>
              <a:rPr lang="en-US" sz="1200" i="1" dirty="0" smtClean="0"/>
              <a:t>, </a:t>
            </a:r>
            <a:r>
              <a:rPr lang="en-US" sz="1200" dirty="0" smtClean="0"/>
              <a:t>2013. 4.  </a:t>
            </a:r>
            <a:r>
              <a:rPr lang="en-US" sz="1200" dirty="0" err="1" smtClean="0"/>
              <a:t>Tizabi</a:t>
            </a:r>
            <a:r>
              <a:rPr lang="en-US" sz="1200" dirty="0" smtClean="0"/>
              <a:t>, Y., et al. </a:t>
            </a:r>
            <a:r>
              <a:rPr lang="en-US" sz="1200" i="1" dirty="0" smtClean="0"/>
              <a:t>Molecules,</a:t>
            </a:r>
            <a:r>
              <a:rPr lang="en-US" sz="1200" dirty="0" smtClean="0"/>
              <a:t> 2014</a:t>
            </a:r>
            <a:r>
              <a:rPr lang="en-US" sz="1400" dirty="0" smtClean="0"/>
              <a:t>. </a:t>
            </a:r>
          </a:p>
        </p:txBody>
      </p:sp>
    </p:spTree>
    <p:extLst>
      <p:ext uri="{BB962C8B-B14F-4D97-AF65-F5344CB8AC3E}">
        <p14:creationId xmlns:p14="http://schemas.microsoft.com/office/powerpoint/2010/main" val="84353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Microbiome</a:t>
            </a:r>
            <a:endParaRPr lang="en-US" dirty="0"/>
          </a:p>
        </p:txBody>
      </p:sp>
      <p:sp>
        <p:nvSpPr>
          <p:cNvPr id="3" name="Content Placeholder 2"/>
          <p:cNvSpPr>
            <a:spLocks noGrp="1"/>
          </p:cNvSpPr>
          <p:nvPr>
            <p:ph idx="1"/>
          </p:nvPr>
        </p:nvSpPr>
        <p:spPr/>
        <p:txBody>
          <a:bodyPr>
            <a:normAutofit/>
          </a:bodyPr>
          <a:lstStyle/>
          <a:p>
            <a:r>
              <a:rPr lang="en-US" dirty="0"/>
              <a:t>The microbiome consists of all the microbes that live on and in </a:t>
            </a:r>
            <a:r>
              <a:rPr lang="en-US" dirty="0" smtClean="0"/>
              <a:t>humans</a:t>
            </a:r>
          </a:p>
          <a:p>
            <a:r>
              <a:rPr lang="en-US" dirty="0"/>
              <a:t>C</a:t>
            </a:r>
            <a:r>
              <a:rPr lang="en-US" dirty="0" smtClean="0"/>
              <a:t>ontributes </a:t>
            </a:r>
            <a:r>
              <a:rPr lang="en-US" dirty="0"/>
              <a:t>99% of the genetic material in the human </a:t>
            </a:r>
            <a:r>
              <a:rPr lang="en-US" dirty="0" smtClean="0"/>
              <a:t>body</a:t>
            </a:r>
          </a:p>
          <a:p>
            <a:r>
              <a:rPr lang="en-US" dirty="0"/>
              <a:t>The highest number of organisms are found inside the gastrointestinal </a:t>
            </a:r>
            <a:r>
              <a:rPr lang="en-US" dirty="0" smtClean="0"/>
              <a:t>tract</a:t>
            </a:r>
          </a:p>
          <a:p>
            <a:r>
              <a:rPr lang="en-US" dirty="0"/>
              <a:t>M</a:t>
            </a:r>
            <a:r>
              <a:rPr lang="en-US" dirty="0" smtClean="0"/>
              <a:t>ost </a:t>
            </a:r>
            <a:r>
              <a:rPr lang="en-US" dirty="0"/>
              <a:t>are </a:t>
            </a:r>
            <a:r>
              <a:rPr lang="en-US" dirty="0" smtClean="0"/>
              <a:t>bacteria </a:t>
            </a:r>
          </a:p>
          <a:p>
            <a:r>
              <a:rPr lang="en-US" dirty="0" smtClean="0"/>
              <a:t>90</a:t>
            </a:r>
            <a:r>
              <a:rPr lang="en-US" dirty="0"/>
              <a:t>% are anaerobic</a:t>
            </a:r>
          </a:p>
        </p:txBody>
      </p:sp>
      <p:sp>
        <p:nvSpPr>
          <p:cNvPr id="4" name="TextBox 3"/>
          <p:cNvSpPr txBox="1"/>
          <p:nvPr/>
        </p:nvSpPr>
        <p:spPr>
          <a:xfrm>
            <a:off x="0" y="6585582"/>
            <a:ext cx="8382000" cy="276999"/>
          </a:xfrm>
          <a:prstGeom prst="rect">
            <a:avLst/>
          </a:prstGeom>
          <a:noFill/>
        </p:spPr>
        <p:txBody>
          <a:bodyPr wrap="square" rtlCol="0">
            <a:spAutoFit/>
          </a:bodyPr>
          <a:lstStyle/>
          <a:p>
            <a:r>
              <a:rPr lang="en-US" sz="1200" dirty="0" err="1" smtClean="0"/>
              <a:t>Tsukumo</a:t>
            </a:r>
            <a:r>
              <a:rPr lang="en-US" sz="1200" dirty="0" smtClean="0"/>
              <a:t> DM et. Al. </a:t>
            </a:r>
            <a:r>
              <a:rPr lang="en-US" sz="1200" i="1" dirty="0" smtClean="0"/>
              <a:t>Archives of endocrinology and metabolism. </a:t>
            </a:r>
            <a:r>
              <a:rPr lang="en-US" sz="1200" dirty="0" smtClean="0"/>
              <a:t>Apr 2015</a:t>
            </a:r>
          </a:p>
        </p:txBody>
      </p:sp>
    </p:spTree>
    <p:extLst>
      <p:ext uri="{BB962C8B-B14F-4D97-AF65-F5344CB8AC3E}">
        <p14:creationId xmlns:p14="http://schemas.microsoft.com/office/powerpoint/2010/main" val="3088595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381000"/>
            <a:ext cx="7125113" cy="924475"/>
          </a:xfrm>
        </p:spPr>
        <p:txBody>
          <a:bodyPr/>
          <a:lstStyle/>
          <a:p>
            <a:r>
              <a:rPr lang="en-US" dirty="0" smtClean="0"/>
              <a:t>Functions of the Gut Flora</a:t>
            </a:r>
            <a:endParaRPr lang="en-US" dirty="0"/>
          </a:p>
        </p:txBody>
      </p:sp>
      <p:sp>
        <p:nvSpPr>
          <p:cNvPr id="3" name="Content Placeholder 2"/>
          <p:cNvSpPr>
            <a:spLocks noGrp="1"/>
          </p:cNvSpPr>
          <p:nvPr>
            <p:ph idx="1"/>
          </p:nvPr>
        </p:nvSpPr>
        <p:spPr>
          <a:xfrm>
            <a:off x="685800" y="1219200"/>
            <a:ext cx="7772400" cy="4648200"/>
          </a:xfrm>
        </p:spPr>
        <p:txBody>
          <a:bodyPr>
            <a:normAutofit fontScale="55000" lnSpcReduction="20000"/>
          </a:bodyPr>
          <a:lstStyle/>
          <a:p>
            <a:r>
              <a:rPr lang="en-US" sz="3300" dirty="0" smtClean="0"/>
              <a:t>Role in Digestion/Nutrition</a:t>
            </a:r>
          </a:p>
          <a:p>
            <a:pPr lvl="1"/>
            <a:r>
              <a:rPr lang="en-US" sz="2900" dirty="0" smtClean="0"/>
              <a:t>Supplying </a:t>
            </a:r>
            <a:r>
              <a:rPr lang="en-US" sz="2900" dirty="0"/>
              <a:t>essential nutrients through their breakdown of complex </a:t>
            </a:r>
            <a:r>
              <a:rPr lang="en-US" sz="2900" dirty="0" smtClean="0"/>
              <a:t>carbohydrates</a:t>
            </a:r>
          </a:p>
          <a:p>
            <a:pPr lvl="1"/>
            <a:r>
              <a:rPr lang="en-US" sz="2900" dirty="0"/>
              <a:t>G</a:t>
            </a:r>
            <a:r>
              <a:rPr lang="en-US" sz="2900" dirty="0" smtClean="0"/>
              <a:t>enerating </a:t>
            </a:r>
            <a:r>
              <a:rPr lang="en-US" sz="2900" dirty="0"/>
              <a:t>secondary bile acids that assist in the digestion of </a:t>
            </a:r>
            <a:r>
              <a:rPr lang="en-US" sz="2900" dirty="0" smtClean="0"/>
              <a:t>fats</a:t>
            </a:r>
            <a:r>
              <a:rPr lang="en-US" sz="2900" baseline="30000" dirty="0" smtClean="0"/>
              <a:t>1</a:t>
            </a:r>
          </a:p>
          <a:p>
            <a:pPr lvl="1"/>
            <a:r>
              <a:rPr lang="en-US" sz="2900" dirty="0"/>
              <a:t>S</a:t>
            </a:r>
            <a:r>
              <a:rPr lang="en-US" sz="2900" dirty="0" smtClean="0"/>
              <a:t>ynthesizing </a:t>
            </a:r>
            <a:r>
              <a:rPr lang="en-US" sz="2900" dirty="0"/>
              <a:t>vitamins such as Vitamins K, B12, folate, and </a:t>
            </a:r>
            <a:r>
              <a:rPr lang="en-US" sz="2900" dirty="0" smtClean="0"/>
              <a:t>biotin</a:t>
            </a:r>
            <a:r>
              <a:rPr lang="en-US" sz="2900" baseline="30000" dirty="0" smtClean="0"/>
              <a:t>2</a:t>
            </a:r>
          </a:p>
          <a:p>
            <a:r>
              <a:rPr lang="en-US" sz="3300" dirty="0"/>
              <a:t>Role in </a:t>
            </a:r>
            <a:r>
              <a:rPr lang="en-US" sz="3300" dirty="0" smtClean="0"/>
              <a:t>Immune System/Protection</a:t>
            </a:r>
            <a:endParaRPr lang="en-US" sz="3300" dirty="0"/>
          </a:p>
          <a:p>
            <a:pPr lvl="1"/>
            <a:r>
              <a:rPr lang="en-US" sz="2900" dirty="0" smtClean="0"/>
              <a:t>Contribute </a:t>
            </a:r>
            <a:r>
              <a:rPr lang="en-US" sz="2900" dirty="0"/>
              <a:t>to the defensive barrier in the </a:t>
            </a:r>
            <a:r>
              <a:rPr lang="en-US" sz="2900" dirty="0" smtClean="0"/>
              <a:t>colon</a:t>
            </a:r>
          </a:p>
          <a:p>
            <a:pPr lvl="2"/>
            <a:r>
              <a:rPr lang="en-US" altLang="en-US" sz="2600" dirty="0"/>
              <a:t>stimulate mucous production, lymphatic tissue development, antibody </a:t>
            </a:r>
            <a:r>
              <a:rPr lang="en-US" altLang="en-US" sz="2600" dirty="0" smtClean="0"/>
              <a:t>formation </a:t>
            </a:r>
          </a:p>
          <a:p>
            <a:pPr lvl="2"/>
            <a:r>
              <a:rPr lang="en-US" altLang="en-US" sz="2600" dirty="0" smtClean="0"/>
              <a:t>Induce </a:t>
            </a:r>
            <a:r>
              <a:rPr lang="en-US" altLang="en-US" sz="2600" dirty="0"/>
              <a:t>protective cytokines, suppress pro-inflammatory cytokines in the mucosa of </a:t>
            </a:r>
            <a:r>
              <a:rPr lang="en-US" altLang="en-US" sz="2600" dirty="0" smtClean="0"/>
              <a:t>patients </a:t>
            </a:r>
            <a:r>
              <a:rPr lang="en-US" altLang="en-US" sz="2600" dirty="0"/>
              <a:t>t</a:t>
            </a:r>
            <a:r>
              <a:rPr lang="en-US" altLang="en-US" sz="2600" dirty="0" smtClean="0"/>
              <a:t>hrough the actions of Short Chain Fatty Acids (SCFA’s)</a:t>
            </a:r>
            <a:r>
              <a:rPr lang="en-US" sz="2600" baseline="30000" dirty="0"/>
              <a:t> 3</a:t>
            </a:r>
            <a:endParaRPr lang="en-US" sz="2600" dirty="0" smtClean="0"/>
          </a:p>
          <a:p>
            <a:pPr lvl="1"/>
            <a:r>
              <a:rPr lang="en-US" sz="2900" dirty="0" smtClean="0"/>
              <a:t>Interact </a:t>
            </a:r>
            <a:r>
              <a:rPr lang="en-US" sz="2900" dirty="0"/>
              <a:t>with our systemic immune system in a way that maintains a level of </a:t>
            </a:r>
            <a:r>
              <a:rPr lang="en-US" sz="2900" dirty="0" smtClean="0"/>
              <a:t>homeostasis</a:t>
            </a:r>
          </a:p>
          <a:p>
            <a:pPr lvl="2"/>
            <a:r>
              <a:rPr lang="en-US" sz="2600" dirty="0"/>
              <a:t>A</a:t>
            </a:r>
            <a:r>
              <a:rPr lang="en-US" sz="2600" dirty="0" smtClean="0"/>
              <a:t>llowing </a:t>
            </a:r>
            <a:r>
              <a:rPr lang="en-US" sz="2600" dirty="0"/>
              <a:t>for the appropriate </a:t>
            </a:r>
            <a:r>
              <a:rPr lang="en-US" sz="2600" dirty="0" smtClean="0"/>
              <a:t>activation</a:t>
            </a:r>
          </a:p>
          <a:p>
            <a:pPr lvl="2"/>
            <a:r>
              <a:rPr lang="en-US" sz="2600" dirty="0" smtClean="0"/>
              <a:t>With NO autoimmunity.</a:t>
            </a:r>
            <a:r>
              <a:rPr lang="en-US" sz="2600" baseline="30000" dirty="0"/>
              <a:t>3</a:t>
            </a:r>
            <a:endParaRPr lang="en-US" sz="2600" dirty="0"/>
          </a:p>
        </p:txBody>
      </p:sp>
      <p:sp>
        <p:nvSpPr>
          <p:cNvPr id="4" name="TextBox 3"/>
          <p:cNvSpPr txBox="1"/>
          <p:nvPr/>
        </p:nvSpPr>
        <p:spPr>
          <a:xfrm>
            <a:off x="0" y="6396335"/>
            <a:ext cx="9144000" cy="461665"/>
          </a:xfrm>
          <a:prstGeom prst="rect">
            <a:avLst/>
          </a:prstGeom>
          <a:noFill/>
        </p:spPr>
        <p:txBody>
          <a:bodyPr wrap="square" rtlCol="0">
            <a:spAutoFit/>
          </a:bodyPr>
          <a:lstStyle/>
          <a:p>
            <a:r>
              <a:rPr lang="en-US" sz="1200" dirty="0" smtClean="0"/>
              <a:t>1.  Conlon MA, Bird AR.  </a:t>
            </a:r>
            <a:r>
              <a:rPr lang="en-US" sz="1200" i="1" dirty="0" smtClean="0"/>
              <a:t>Nutrients. </a:t>
            </a:r>
            <a:r>
              <a:rPr lang="en-US" sz="1200" dirty="0" smtClean="0"/>
              <a:t>Jan 2015.  2.  Nicholson JK, et al. </a:t>
            </a:r>
            <a:r>
              <a:rPr lang="en-US" sz="1200" i="1" dirty="0" smtClean="0"/>
              <a:t>Science. </a:t>
            </a:r>
            <a:r>
              <a:rPr lang="en-US" sz="1200" dirty="0" smtClean="0"/>
              <a:t>June 2012.  3.  Zhang YJ, et al. </a:t>
            </a:r>
            <a:r>
              <a:rPr lang="en-US" sz="1200" i="1" dirty="0" smtClean="0"/>
              <a:t>International journal of molecular sciences. </a:t>
            </a:r>
            <a:r>
              <a:rPr lang="en-US" sz="1200" dirty="0" smtClean="0"/>
              <a:t>2015.</a:t>
            </a:r>
          </a:p>
        </p:txBody>
      </p:sp>
    </p:spTree>
    <p:extLst>
      <p:ext uri="{BB962C8B-B14F-4D97-AF65-F5344CB8AC3E}">
        <p14:creationId xmlns:p14="http://schemas.microsoft.com/office/powerpoint/2010/main" val="1972108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114" y="381000"/>
            <a:ext cx="7125113" cy="924475"/>
          </a:xfrm>
        </p:spPr>
        <p:txBody>
          <a:bodyPr/>
          <a:lstStyle/>
          <a:p>
            <a:pPr>
              <a:defRPr/>
            </a:pPr>
            <a:r>
              <a:rPr lang="en-US" dirty="0"/>
              <a:t>Functions of the Gut Flora</a:t>
            </a:r>
          </a:p>
        </p:txBody>
      </p:sp>
      <p:sp>
        <p:nvSpPr>
          <p:cNvPr id="13315" name="Content Placeholder 2"/>
          <p:cNvSpPr>
            <a:spLocks noGrp="1"/>
          </p:cNvSpPr>
          <p:nvPr>
            <p:ph idx="1"/>
          </p:nvPr>
        </p:nvSpPr>
        <p:spPr>
          <a:xfrm>
            <a:off x="685800" y="1447800"/>
            <a:ext cx="7772400" cy="4190999"/>
          </a:xfrm>
        </p:spPr>
        <p:txBody>
          <a:bodyPr>
            <a:normAutofit fontScale="77500" lnSpcReduction="20000"/>
          </a:bodyPr>
          <a:lstStyle/>
          <a:p>
            <a:r>
              <a:rPr lang="en-US" sz="2900" dirty="0" smtClean="0"/>
              <a:t>Role in Gut-Brain Axis</a:t>
            </a:r>
          </a:p>
          <a:p>
            <a:pPr lvl="1"/>
            <a:r>
              <a:rPr lang="en-US" sz="2300" dirty="0" smtClean="0"/>
              <a:t>Bidirectional communication</a:t>
            </a:r>
          </a:p>
          <a:p>
            <a:pPr lvl="2"/>
            <a:r>
              <a:rPr lang="en-US" sz="2300" dirty="0" smtClean="0"/>
              <a:t>Brain can signal enteric nervous system to speed up or slow down transit time</a:t>
            </a:r>
          </a:p>
          <a:p>
            <a:pPr lvl="2"/>
            <a:r>
              <a:rPr lang="en-US" sz="2300" dirty="0" smtClean="0"/>
              <a:t>Neurotransmitters generated by gut bacteria can affect pathways in the CNS </a:t>
            </a:r>
            <a:endParaRPr lang="en-US" sz="2300" dirty="0"/>
          </a:p>
          <a:p>
            <a:pPr lvl="1"/>
            <a:r>
              <a:rPr lang="en-US" sz="2300" dirty="0" smtClean="0"/>
              <a:t>Hormonal signaling</a:t>
            </a:r>
          </a:p>
          <a:p>
            <a:pPr lvl="1"/>
            <a:r>
              <a:rPr lang="en-US" sz="2300" dirty="0" smtClean="0"/>
              <a:t>Nervous system communication</a:t>
            </a:r>
            <a:r>
              <a:rPr lang="en-US" sz="2300" baseline="30000" dirty="0" smtClean="0"/>
              <a:t>1,2</a:t>
            </a:r>
            <a:endParaRPr lang="en-US" sz="2300" dirty="0" smtClean="0"/>
          </a:p>
          <a:p>
            <a:pPr eaLnBrk="1" hangingPunct="1"/>
            <a:r>
              <a:rPr lang="en-US" altLang="en-US" sz="2900" dirty="0" smtClean="0"/>
              <a:t>Modulate pain perception</a:t>
            </a:r>
          </a:p>
          <a:p>
            <a:pPr lvl="1"/>
            <a:r>
              <a:rPr lang="en-US" altLang="en-US" sz="2300" dirty="0" smtClean="0"/>
              <a:t>L acidophilus induces expression of mu-opioid </a:t>
            </a:r>
            <a:br>
              <a:rPr lang="en-US" altLang="en-US" sz="2300" dirty="0" smtClean="0"/>
            </a:br>
            <a:r>
              <a:rPr lang="en-US" altLang="en-US" sz="2300" dirty="0" smtClean="0"/>
              <a:t>and cannabinoid receptors in intestinal </a:t>
            </a:r>
            <a:br>
              <a:rPr lang="en-US" altLang="en-US" sz="2300" dirty="0" smtClean="0"/>
            </a:br>
            <a:r>
              <a:rPr lang="en-US" altLang="en-US" sz="2300" dirty="0" smtClean="0"/>
              <a:t>epithelial cells, mediates analgesic </a:t>
            </a:r>
            <a:br>
              <a:rPr lang="en-US" altLang="en-US" sz="2300" dirty="0" smtClean="0"/>
            </a:br>
            <a:r>
              <a:rPr lang="en-US" altLang="en-US" sz="2300" dirty="0" smtClean="0"/>
              <a:t>functions similar to morphine</a:t>
            </a:r>
            <a:r>
              <a:rPr lang="en-US" altLang="en-US" sz="2300" baseline="30000" dirty="0"/>
              <a:t>3</a:t>
            </a:r>
            <a:r>
              <a:rPr lang="en-US" altLang="en-US" sz="2300" dirty="0" smtClean="0"/>
              <a:t> </a:t>
            </a:r>
            <a:endParaRPr lang="en-US" altLang="en-US" sz="2300" dirty="0" smtClean="0">
              <a:solidFill>
                <a:srgbClr val="FF0000"/>
              </a:solidFill>
            </a:endParaRPr>
          </a:p>
        </p:txBody>
      </p:sp>
      <p:sp>
        <p:nvSpPr>
          <p:cNvPr id="3" name="Rectangle 2"/>
          <p:cNvSpPr/>
          <p:nvPr/>
        </p:nvSpPr>
        <p:spPr>
          <a:xfrm>
            <a:off x="0" y="6172200"/>
            <a:ext cx="9111343" cy="738664"/>
          </a:xfrm>
          <a:prstGeom prst="rect">
            <a:avLst/>
          </a:prstGeom>
        </p:spPr>
        <p:txBody>
          <a:bodyPr wrap="square">
            <a:spAutoFit/>
          </a:bodyPr>
          <a:lstStyle/>
          <a:p>
            <a:r>
              <a:rPr lang="en-US" sz="1400" dirty="0" smtClean="0"/>
              <a:t>1.  </a:t>
            </a:r>
            <a:r>
              <a:rPr lang="en-US" sz="1400" dirty="0" err="1" smtClean="0"/>
              <a:t>Tillisch</a:t>
            </a:r>
            <a:r>
              <a:rPr lang="en-US" sz="1400" dirty="0" smtClean="0"/>
              <a:t> K.  </a:t>
            </a:r>
            <a:r>
              <a:rPr lang="en-US" sz="1400" i="1" dirty="0" smtClean="0"/>
              <a:t>Gut microbes.  </a:t>
            </a:r>
            <a:r>
              <a:rPr lang="en-US" sz="1400" dirty="0" smtClean="0"/>
              <a:t>May</a:t>
            </a:r>
            <a:r>
              <a:rPr lang="en-US" sz="1400" i="1" dirty="0" smtClean="0"/>
              <a:t> </a:t>
            </a:r>
            <a:r>
              <a:rPr lang="en-US" sz="1400" dirty="0" smtClean="0"/>
              <a:t>2014.  2.  Cong X, </a:t>
            </a:r>
            <a:r>
              <a:rPr lang="en-US" sz="1400" dirty="0" err="1" smtClean="0"/>
              <a:t>Hender</a:t>
            </a:r>
            <a:r>
              <a:rPr lang="en-US" sz="1400" dirty="0" smtClean="0"/>
              <a:t> et al.  </a:t>
            </a:r>
            <a:r>
              <a:rPr lang="en-US" sz="1400" i="1" dirty="0" smtClean="0"/>
              <a:t>Advances in neonatal care : official journal of the National Association of Neonatal Nurses. </a:t>
            </a:r>
            <a:r>
              <a:rPr lang="en-US" sz="1400" dirty="0" smtClean="0"/>
              <a:t>Oct 2015.   3.  </a:t>
            </a:r>
            <a:r>
              <a:rPr lang="en-US" sz="1400" dirty="0" err="1" smtClean="0"/>
              <a:t>Rousseaux</a:t>
            </a:r>
            <a:r>
              <a:rPr lang="en-US" sz="1400" dirty="0" smtClean="0"/>
              <a:t> C, et al. </a:t>
            </a:r>
            <a:r>
              <a:rPr lang="en-US" sz="1400" i="1" dirty="0" smtClean="0"/>
              <a:t>Nat Med. </a:t>
            </a:r>
            <a:r>
              <a:rPr lang="en-US" sz="1400" dirty="0" smtClean="0"/>
              <a:t>Jan 2007.</a:t>
            </a:r>
          </a:p>
        </p:txBody>
      </p:sp>
    </p:spTree>
    <p:extLst>
      <p:ext uri="{BB962C8B-B14F-4D97-AF65-F5344CB8AC3E}">
        <p14:creationId xmlns:p14="http://schemas.microsoft.com/office/powerpoint/2010/main" val="3107662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defRPr/>
            </a:pPr>
            <a:r>
              <a:rPr lang="en-US" altLang="en-US" dirty="0"/>
              <a:t>Irritable Bowel Syndrome</a:t>
            </a:r>
            <a:endParaRPr lang="en-US" dirty="0"/>
          </a:p>
        </p:txBody>
      </p:sp>
      <p:sp>
        <p:nvSpPr>
          <p:cNvPr id="28675" name="Content Placeholder 2"/>
          <p:cNvSpPr>
            <a:spLocks noGrp="1"/>
          </p:cNvSpPr>
          <p:nvPr>
            <p:ph idx="1"/>
          </p:nvPr>
        </p:nvSpPr>
        <p:spPr>
          <a:xfrm>
            <a:off x="685800" y="1600200"/>
            <a:ext cx="7772400" cy="4267200"/>
          </a:xfrm>
        </p:spPr>
        <p:txBody>
          <a:bodyPr>
            <a:normAutofit fontScale="85000" lnSpcReduction="20000"/>
          </a:bodyPr>
          <a:lstStyle/>
          <a:p>
            <a:r>
              <a:rPr lang="en-US" altLang="en-US" sz="2200" dirty="0" smtClean="0"/>
              <a:t>Probiotics associated with decreased pain, bloating, urgency</a:t>
            </a:r>
            <a:r>
              <a:rPr lang="en-US" sz="2200" baseline="30000" dirty="0"/>
              <a:t> </a:t>
            </a:r>
            <a:r>
              <a:rPr lang="en-US" sz="2200" baseline="30000" dirty="0" smtClean="0"/>
              <a:t>1,2 </a:t>
            </a:r>
          </a:p>
          <a:p>
            <a:r>
              <a:rPr lang="en-US" altLang="en-US" sz="2200" dirty="0" smtClean="0"/>
              <a:t>Restore more normal gut microflora, improve intestinal permeability, normalize imbalances in inflammatory cytokine ratios</a:t>
            </a:r>
          </a:p>
          <a:p>
            <a:r>
              <a:rPr lang="en-US" sz="2200" dirty="0"/>
              <a:t>Soluble fiber, commonly found to be helpful in treating </a:t>
            </a:r>
            <a:r>
              <a:rPr lang="en-US" sz="2200" dirty="0" smtClean="0"/>
              <a:t>IBS, </a:t>
            </a:r>
            <a:r>
              <a:rPr lang="en-US" sz="2200" dirty="0"/>
              <a:t>has been shown to have profound effects on improving microbiota diversity and in shifting the composition toward less pathogenic </a:t>
            </a:r>
            <a:r>
              <a:rPr lang="en-US" sz="2200" dirty="0" smtClean="0"/>
              <a:t>strains</a:t>
            </a:r>
            <a:r>
              <a:rPr lang="en-US" sz="2200" baseline="30000" dirty="0"/>
              <a:t> </a:t>
            </a:r>
            <a:r>
              <a:rPr lang="en-US" sz="2200" baseline="30000" dirty="0" smtClean="0"/>
              <a:t>3,4</a:t>
            </a:r>
            <a:endParaRPr lang="en-US" sz="2200" dirty="0" smtClean="0"/>
          </a:p>
          <a:p>
            <a:r>
              <a:rPr lang="en-US" altLang="en-US" sz="2200" dirty="0" smtClean="0"/>
              <a:t>Dosing:</a:t>
            </a:r>
          </a:p>
          <a:p>
            <a:pPr lvl="1" eaLnBrk="1" hangingPunct="1"/>
            <a:r>
              <a:rPr lang="en-US" altLang="en-US" dirty="0" smtClean="0"/>
              <a:t>VSL#3, 225 billion CFU daily-BID</a:t>
            </a:r>
          </a:p>
          <a:p>
            <a:pPr lvl="1" eaLnBrk="1" hangingPunct="1"/>
            <a:r>
              <a:rPr lang="en-US" altLang="en-US" dirty="0" smtClean="0"/>
              <a:t>Multiple strains of </a:t>
            </a:r>
            <a:r>
              <a:rPr lang="en-US" altLang="en-US" i="1" dirty="0" err="1" smtClean="0"/>
              <a:t>Bifidobacterium</a:t>
            </a:r>
            <a:r>
              <a:rPr lang="en-US" altLang="en-US" dirty="0" smtClean="0"/>
              <a:t> and </a:t>
            </a:r>
            <a:br>
              <a:rPr lang="en-US" altLang="en-US" dirty="0" smtClean="0"/>
            </a:br>
            <a:r>
              <a:rPr lang="en-US" altLang="en-US" i="1" dirty="0" smtClean="0"/>
              <a:t>Lactobacillus,  </a:t>
            </a:r>
            <a:r>
              <a:rPr lang="en-US" altLang="en-US" dirty="0" smtClean="0"/>
              <a:t>20-40 billion CFU, daily to BID </a:t>
            </a:r>
          </a:p>
          <a:p>
            <a:pPr lvl="1" eaLnBrk="1" hangingPunct="1"/>
            <a:r>
              <a:rPr lang="en-US" altLang="en-US" dirty="0" smtClean="0"/>
              <a:t>Recommend trial for 4-8 weeks, can </a:t>
            </a:r>
            <a:br>
              <a:rPr lang="en-US" altLang="en-US" dirty="0" smtClean="0"/>
            </a:br>
            <a:r>
              <a:rPr lang="en-US" altLang="en-US" dirty="0" smtClean="0"/>
              <a:t>then try decreasing dose</a:t>
            </a:r>
          </a:p>
          <a:p>
            <a:endParaRPr lang="en-US" altLang="en-US" dirty="0" smtClean="0"/>
          </a:p>
        </p:txBody>
      </p:sp>
      <p:sp>
        <p:nvSpPr>
          <p:cNvPr id="28676" name="TextBox 2"/>
          <p:cNvSpPr txBox="1">
            <a:spLocks noChangeArrowheads="1"/>
          </p:cNvSpPr>
          <p:nvPr/>
        </p:nvSpPr>
        <p:spPr bwMode="auto">
          <a:xfrm>
            <a:off x="20152" y="6319429"/>
            <a:ext cx="89796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en-US" sz="1400" dirty="0" smtClean="0"/>
              <a:t>1.  </a:t>
            </a:r>
            <a:r>
              <a:rPr lang="en-US" altLang="en-US" sz="1400" dirty="0" err="1" smtClean="0"/>
              <a:t>Didari</a:t>
            </a:r>
            <a:r>
              <a:rPr lang="en-US" altLang="en-US" sz="1400" dirty="0" smtClean="0"/>
              <a:t> </a:t>
            </a:r>
            <a:r>
              <a:rPr lang="en-US" altLang="en-US" sz="1400" dirty="0"/>
              <a:t>T et al.  </a:t>
            </a:r>
            <a:r>
              <a:rPr lang="en-US" altLang="en-US" sz="1400" i="1" dirty="0"/>
              <a:t>World J </a:t>
            </a:r>
            <a:r>
              <a:rPr lang="en-US" altLang="en-US" sz="1400" i="1" dirty="0" err="1"/>
              <a:t>Gastroenterol</a:t>
            </a:r>
            <a:r>
              <a:rPr lang="en-US" altLang="en-US" sz="1400" i="1" dirty="0"/>
              <a:t>. </a:t>
            </a:r>
            <a:r>
              <a:rPr lang="en-US" altLang="en-US" sz="1400" dirty="0"/>
              <a:t>Mar 14 2015.  </a:t>
            </a:r>
            <a:r>
              <a:rPr lang="en-US" altLang="en-US" sz="1400" dirty="0" smtClean="0"/>
              <a:t>2.  Ford </a:t>
            </a:r>
            <a:r>
              <a:rPr lang="en-US" altLang="en-US" sz="1400" dirty="0"/>
              <a:t>AC et al. </a:t>
            </a:r>
            <a:r>
              <a:rPr lang="en-US" altLang="en-US" sz="1400" i="1" dirty="0"/>
              <a:t>Am J </a:t>
            </a:r>
            <a:r>
              <a:rPr lang="en-US" altLang="en-US" sz="1400" i="1" dirty="0" err="1"/>
              <a:t>Gastroenterol</a:t>
            </a:r>
            <a:r>
              <a:rPr lang="en-US" altLang="en-US" sz="1400" i="1" dirty="0"/>
              <a:t>. </a:t>
            </a:r>
            <a:r>
              <a:rPr lang="en-US" altLang="en-US" sz="1400" dirty="0"/>
              <a:t>Oct 2014. </a:t>
            </a:r>
            <a:r>
              <a:rPr lang="en-US" altLang="en-US" sz="1400" dirty="0" smtClean="0"/>
              <a:t> 3.  </a:t>
            </a:r>
            <a:r>
              <a:rPr lang="en-US" altLang="en-US" sz="1400" dirty="0" err="1" smtClean="0"/>
              <a:t>Moayyedi</a:t>
            </a:r>
            <a:r>
              <a:rPr lang="en-US" altLang="en-US" sz="1400" dirty="0" smtClean="0"/>
              <a:t> P, et al. </a:t>
            </a:r>
            <a:r>
              <a:rPr lang="en-US" altLang="en-US" sz="1400" i="1" dirty="0" smtClean="0"/>
              <a:t>Am J </a:t>
            </a:r>
            <a:r>
              <a:rPr lang="en-US" altLang="en-US" sz="1400" i="1" dirty="0" err="1" smtClean="0"/>
              <a:t>Gastroenterol</a:t>
            </a:r>
            <a:r>
              <a:rPr lang="en-US" altLang="en-US" sz="1400" i="1" dirty="0" smtClean="0"/>
              <a:t>. </a:t>
            </a:r>
            <a:r>
              <a:rPr lang="en-US" altLang="en-US" sz="1400" dirty="0" smtClean="0"/>
              <a:t>Sept 2014. 4.  Simpson HL, Campbell BJ. </a:t>
            </a:r>
            <a:r>
              <a:rPr lang="en-US" altLang="en-US" sz="1400" i="1" dirty="0" smtClean="0"/>
              <a:t>Aliment </a:t>
            </a:r>
            <a:r>
              <a:rPr lang="en-US" altLang="en-US" sz="1400" i="1" dirty="0" err="1" smtClean="0"/>
              <a:t>Pharmacol</a:t>
            </a:r>
            <a:r>
              <a:rPr lang="en-US" altLang="en-US" sz="1400" i="1" dirty="0" smtClean="0"/>
              <a:t> </a:t>
            </a:r>
            <a:r>
              <a:rPr lang="en-US" altLang="en-US" sz="1400" i="1" dirty="0" err="1" smtClean="0"/>
              <a:t>Ther</a:t>
            </a:r>
            <a:r>
              <a:rPr lang="en-US" altLang="en-US" sz="1400" i="1" dirty="0" smtClean="0"/>
              <a:t>. </a:t>
            </a:r>
            <a:r>
              <a:rPr lang="en-US" altLang="en-US" sz="1400" dirty="0" smtClean="0"/>
              <a:t>Jul 2015.</a:t>
            </a:r>
          </a:p>
        </p:txBody>
      </p:sp>
    </p:spTree>
    <p:extLst>
      <p:ext uri="{BB962C8B-B14F-4D97-AF65-F5344CB8AC3E}">
        <p14:creationId xmlns:p14="http://schemas.microsoft.com/office/powerpoint/2010/main" val="3703468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Obesity</a:t>
            </a:r>
            <a:endParaRPr lang="en-US" dirty="0"/>
          </a:p>
        </p:txBody>
      </p:sp>
      <p:sp>
        <p:nvSpPr>
          <p:cNvPr id="29699" name="Content Placeholder 2"/>
          <p:cNvSpPr>
            <a:spLocks noGrp="1"/>
          </p:cNvSpPr>
          <p:nvPr>
            <p:ph idx="1"/>
          </p:nvPr>
        </p:nvSpPr>
        <p:spPr>
          <a:xfrm>
            <a:off x="685800" y="1752600"/>
            <a:ext cx="7772400" cy="4419599"/>
          </a:xfrm>
        </p:spPr>
        <p:txBody>
          <a:bodyPr>
            <a:normAutofit fontScale="85000" lnSpcReduction="10000"/>
          </a:bodyPr>
          <a:lstStyle/>
          <a:p>
            <a:r>
              <a:rPr lang="en-US" altLang="en-US" sz="2400" dirty="0" smtClean="0"/>
              <a:t>Multifactorial process</a:t>
            </a:r>
          </a:p>
          <a:p>
            <a:r>
              <a:rPr lang="en-US" altLang="en-US" sz="2400" dirty="0" smtClean="0"/>
              <a:t>In setting of stable energy consumption and adequate physical activity – prevalence of metabolic disorders is rising</a:t>
            </a:r>
          </a:p>
          <a:p>
            <a:r>
              <a:rPr lang="en-US" altLang="en-US" sz="2400" dirty="0" smtClean="0"/>
              <a:t>Animal data showing that the microbiota of obese rats cause weight gain in settings of controlled calorie intake</a:t>
            </a:r>
          </a:p>
          <a:p>
            <a:pPr lvl="1"/>
            <a:r>
              <a:rPr lang="en-US" altLang="en-US" dirty="0" smtClean="0"/>
              <a:t>Mechanism is thought to be through increased calorie break down and absorption</a:t>
            </a:r>
          </a:p>
          <a:p>
            <a:r>
              <a:rPr lang="en-US" altLang="en-US" sz="2400" dirty="0" smtClean="0"/>
              <a:t>Recent Meta-analysis of 4 RCT’s showed no difference in those treated with probiotics for weight loss</a:t>
            </a:r>
          </a:p>
          <a:p>
            <a:pPr lvl="1"/>
            <a:r>
              <a:rPr lang="en-US" altLang="en-US" sz="1800" dirty="0" smtClean="0"/>
              <a:t>2 studies not included for poor description of randomization were longer and with higher doses of probiotics showed positive results</a:t>
            </a:r>
          </a:p>
          <a:p>
            <a:pPr lvl="1"/>
            <a:r>
              <a:rPr lang="en-US" altLang="en-US" sz="1800" dirty="0" smtClean="0"/>
              <a:t>Possible that future studies will with higher concentrations and better control for diet will show better results</a:t>
            </a:r>
          </a:p>
        </p:txBody>
      </p:sp>
      <p:sp>
        <p:nvSpPr>
          <p:cNvPr id="29700" name="TextBox 3"/>
          <p:cNvSpPr txBox="1">
            <a:spLocks noChangeArrowheads="1"/>
          </p:cNvSpPr>
          <p:nvPr/>
        </p:nvSpPr>
        <p:spPr bwMode="auto">
          <a:xfrm>
            <a:off x="14484" y="6509623"/>
            <a:ext cx="89582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en-US" sz="1200" dirty="0"/>
              <a:t>Park S, Bae JH.  </a:t>
            </a:r>
            <a:r>
              <a:rPr lang="en-US" altLang="en-US" sz="1200" i="1" dirty="0"/>
              <a:t>Nutrition research (New York, N.Y.). </a:t>
            </a:r>
            <a:r>
              <a:rPr lang="en-US" altLang="en-US" sz="1200" dirty="0"/>
              <a:t>Jul 2015</a:t>
            </a:r>
            <a:r>
              <a:rPr lang="en-US" altLang="en-US" sz="1200" dirty="0" smtClean="0"/>
              <a:t>.</a:t>
            </a:r>
            <a:endParaRPr lang="en-US" altLang="en-US" sz="1200" dirty="0"/>
          </a:p>
        </p:txBody>
      </p:sp>
    </p:spTree>
    <p:extLst>
      <p:ext uri="{BB962C8B-B14F-4D97-AF65-F5344CB8AC3E}">
        <p14:creationId xmlns:p14="http://schemas.microsoft.com/office/powerpoint/2010/main" val="186862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Diabetes</a:t>
            </a:r>
            <a:endParaRPr lang="en-US" dirty="0"/>
          </a:p>
        </p:txBody>
      </p:sp>
      <p:sp>
        <p:nvSpPr>
          <p:cNvPr id="30723" name="Content Placeholder 2"/>
          <p:cNvSpPr>
            <a:spLocks noGrp="1"/>
          </p:cNvSpPr>
          <p:nvPr>
            <p:ph idx="1"/>
          </p:nvPr>
        </p:nvSpPr>
        <p:spPr>
          <a:xfrm>
            <a:off x="800100" y="1828800"/>
            <a:ext cx="7543800" cy="4419600"/>
          </a:xfrm>
        </p:spPr>
        <p:txBody>
          <a:bodyPr>
            <a:normAutofit fontScale="92500"/>
          </a:bodyPr>
          <a:lstStyle/>
          <a:p>
            <a:r>
              <a:rPr lang="en-US" altLang="en-US" dirty="0" smtClean="0"/>
              <a:t>Hypothesis is that dysbiosis of the gut flora</a:t>
            </a:r>
          </a:p>
          <a:p>
            <a:pPr lvl="1"/>
            <a:r>
              <a:rPr lang="en-US" altLang="en-US" dirty="0" smtClean="0"/>
              <a:t>Activation of pro-inflammatory cytokines</a:t>
            </a:r>
          </a:p>
          <a:p>
            <a:pPr lvl="1"/>
            <a:r>
              <a:rPr lang="en-US" altLang="en-US" dirty="0" smtClean="0"/>
              <a:t>Disruption of the intestinal mucosa</a:t>
            </a:r>
          </a:p>
          <a:p>
            <a:pPr lvl="1"/>
            <a:r>
              <a:rPr lang="en-US" altLang="en-US" dirty="0" smtClean="0"/>
              <a:t>Leading to systemic inflammation and glucose dysregulation</a:t>
            </a:r>
          </a:p>
          <a:p>
            <a:r>
              <a:rPr lang="en-US" altLang="en-US" dirty="0" smtClean="0"/>
              <a:t>Probiotic supplementation studies are showing largely beneficial effects on glycemic controls especially in animal studies.  </a:t>
            </a:r>
          </a:p>
          <a:p>
            <a:r>
              <a:rPr lang="en-US" altLang="en-US" dirty="0" smtClean="0"/>
              <a:t>The largest systematic review to date looked at 33 studies of which 5 were in humans.  </a:t>
            </a:r>
          </a:p>
          <a:p>
            <a:r>
              <a:rPr lang="en-US" altLang="en-US" dirty="0" smtClean="0"/>
              <a:t>All of the studies in humans showed a significant reduction in at least one parameter of glycemic control</a:t>
            </a:r>
          </a:p>
          <a:p>
            <a:r>
              <a:rPr lang="en-US" altLang="en-US" dirty="0" smtClean="0"/>
              <a:t>It is still unclear which strains confer the most benefit and if those benefits are sustainable without dietary and activity changes.</a:t>
            </a:r>
          </a:p>
          <a:p>
            <a:endParaRPr lang="en-US" altLang="en-US" dirty="0" smtClean="0"/>
          </a:p>
        </p:txBody>
      </p:sp>
      <p:sp>
        <p:nvSpPr>
          <p:cNvPr id="30724" name="TextBox 3"/>
          <p:cNvSpPr txBox="1">
            <a:spLocks noChangeArrowheads="1"/>
          </p:cNvSpPr>
          <p:nvPr/>
        </p:nvSpPr>
        <p:spPr bwMode="auto">
          <a:xfrm>
            <a:off x="0" y="637722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en-US" sz="1200" dirty="0"/>
              <a:t>Le </a:t>
            </a:r>
            <a:r>
              <a:rPr lang="en-US" altLang="en-US" sz="1200" dirty="0" err="1"/>
              <a:t>Barz</a:t>
            </a:r>
            <a:r>
              <a:rPr lang="en-US" altLang="en-US" sz="1200" dirty="0"/>
              <a:t> M, et al. </a:t>
            </a:r>
            <a:r>
              <a:rPr lang="en-US" altLang="en-US" sz="1200" i="1" dirty="0"/>
              <a:t>Diabetes &amp; metabolism journal. </a:t>
            </a:r>
            <a:r>
              <a:rPr lang="en-US" altLang="en-US" sz="1200" dirty="0"/>
              <a:t>Aug 2015.  Tarantino G, </a:t>
            </a:r>
            <a:r>
              <a:rPr lang="en-US" altLang="en-US" sz="1200" dirty="0" err="1"/>
              <a:t>Finelli</a:t>
            </a:r>
            <a:r>
              <a:rPr lang="en-US" altLang="en-US" sz="1200" dirty="0"/>
              <a:t> C. </a:t>
            </a:r>
            <a:r>
              <a:rPr lang="en-US" altLang="en-US" sz="1200" i="1" dirty="0"/>
              <a:t>Future microbiology. </a:t>
            </a:r>
            <a:r>
              <a:rPr lang="en-US" altLang="en-US" sz="1200" dirty="0"/>
              <a:t>2015</a:t>
            </a:r>
            <a:r>
              <a:rPr lang="en-US" altLang="en-US" sz="1200" dirty="0" smtClean="0"/>
              <a:t>.  </a:t>
            </a:r>
            <a:r>
              <a:rPr lang="en-US" altLang="en-US" sz="1200" dirty="0" err="1" smtClean="0"/>
              <a:t>Samah</a:t>
            </a:r>
            <a:r>
              <a:rPr lang="en-US" altLang="en-US" sz="1200" dirty="0" smtClean="0"/>
              <a:t> S, et al. </a:t>
            </a:r>
            <a:r>
              <a:rPr lang="en-US" altLang="en-US" sz="1200" i="1" dirty="0" smtClean="0"/>
              <a:t>Diabetes Research and </a:t>
            </a:r>
            <a:r>
              <a:rPr lang="en-US" altLang="en-US" sz="1200" i="1" dirty="0" err="1" smtClean="0"/>
              <a:t>Clin</a:t>
            </a:r>
            <a:r>
              <a:rPr lang="en-US" altLang="en-US" sz="1200" i="1" dirty="0" smtClean="0"/>
              <a:t> </a:t>
            </a:r>
            <a:r>
              <a:rPr lang="en-US" altLang="en-US" sz="1200" i="1" dirty="0" err="1" smtClean="0"/>
              <a:t>Pract</a:t>
            </a:r>
            <a:r>
              <a:rPr lang="en-US" altLang="en-US" sz="1200" i="1" dirty="0" smtClean="0"/>
              <a:t>. </a:t>
            </a:r>
            <a:r>
              <a:rPr lang="en-US" altLang="en-US" sz="1200" dirty="0" smtClean="0"/>
              <a:t>Aug 2016.</a:t>
            </a:r>
          </a:p>
        </p:txBody>
      </p:sp>
    </p:spTree>
    <p:extLst>
      <p:ext uri="{BB962C8B-B14F-4D97-AF65-F5344CB8AC3E}">
        <p14:creationId xmlns:p14="http://schemas.microsoft.com/office/powerpoint/2010/main" val="4066234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Flashes – Non biological therapies</a:t>
            </a:r>
            <a:endParaRPr lang="en-US" dirty="0"/>
          </a:p>
        </p:txBody>
      </p:sp>
      <p:sp>
        <p:nvSpPr>
          <p:cNvPr id="3" name="Content Placeholder 2"/>
          <p:cNvSpPr>
            <a:spLocks noGrp="1"/>
          </p:cNvSpPr>
          <p:nvPr>
            <p:ph idx="1"/>
          </p:nvPr>
        </p:nvSpPr>
        <p:spPr/>
        <p:txBody>
          <a:bodyPr/>
          <a:lstStyle/>
          <a:p>
            <a:r>
              <a:rPr lang="en-US" dirty="0" smtClean="0"/>
              <a:t>CBT</a:t>
            </a:r>
          </a:p>
          <a:p>
            <a:pPr lvl="1"/>
            <a:r>
              <a:rPr lang="en-US" dirty="0" smtClean="0"/>
              <a:t>Several small RCT’s show decrease in problem rating although not in frequency</a:t>
            </a:r>
            <a:r>
              <a:rPr lang="en-US" sz="1400" baseline="30000" dirty="0" smtClean="0"/>
              <a:t>1</a:t>
            </a:r>
          </a:p>
          <a:p>
            <a:r>
              <a:rPr lang="en-US" dirty="0" smtClean="0"/>
              <a:t>Yoga</a:t>
            </a:r>
          </a:p>
          <a:p>
            <a:pPr lvl="1"/>
            <a:r>
              <a:rPr lang="en-US" dirty="0" smtClean="0"/>
              <a:t>Several RCT’s show improvement in hot flashes as well as insomnia, mood disturbances, irritability and anxiety</a:t>
            </a:r>
            <a:r>
              <a:rPr lang="en-US" sz="1400" baseline="30000" dirty="0" smtClean="0"/>
              <a:t>1,2</a:t>
            </a:r>
          </a:p>
          <a:p>
            <a:r>
              <a:rPr lang="en-US" dirty="0" smtClean="0"/>
              <a:t>Acupuncture</a:t>
            </a:r>
          </a:p>
          <a:p>
            <a:pPr lvl="1"/>
            <a:r>
              <a:rPr lang="en-US" dirty="0" smtClean="0"/>
              <a:t>Meta-analysis level data show improvement in hot flash frequency and severity as well as improvement in QOL</a:t>
            </a:r>
            <a:r>
              <a:rPr lang="en-US" sz="1400" baseline="30000" dirty="0" smtClean="0"/>
              <a:t>3</a:t>
            </a:r>
          </a:p>
          <a:p>
            <a:pPr lvl="1"/>
            <a:endParaRPr lang="en-US" dirty="0"/>
          </a:p>
        </p:txBody>
      </p:sp>
      <p:sp>
        <p:nvSpPr>
          <p:cNvPr id="4" name="TextBox 3"/>
          <p:cNvSpPr txBox="1"/>
          <p:nvPr/>
        </p:nvSpPr>
        <p:spPr>
          <a:xfrm>
            <a:off x="0" y="6211669"/>
            <a:ext cx="9144000" cy="646331"/>
          </a:xfrm>
          <a:prstGeom prst="rect">
            <a:avLst/>
          </a:prstGeom>
          <a:noFill/>
        </p:spPr>
        <p:txBody>
          <a:bodyPr wrap="square" rtlCol="0">
            <a:spAutoFit/>
          </a:bodyPr>
          <a:lstStyle/>
          <a:p>
            <a:r>
              <a:rPr lang="en-US" sz="1200" dirty="0" smtClean="0"/>
              <a:t>1.  "</a:t>
            </a:r>
            <a:r>
              <a:rPr lang="en-US" sz="1200" dirty="0" err="1" smtClean="0"/>
              <a:t>Nonhormonal</a:t>
            </a:r>
            <a:r>
              <a:rPr lang="en-US" sz="1200" dirty="0" smtClean="0"/>
              <a:t> </a:t>
            </a:r>
            <a:r>
              <a:rPr lang="en-US" sz="1200" dirty="0"/>
              <a:t>management of menopause-associated vasomotor symptoms: 2015 position statement of The North American Menopause Society." </a:t>
            </a:r>
            <a:r>
              <a:rPr lang="en-US" sz="1200" dirty="0" smtClean="0"/>
              <a:t>Menopause 2015. 2.  Crowe BM, et al. </a:t>
            </a:r>
            <a:r>
              <a:rPr lang="en-US" sz="1200" i="1" dirty="0" smtClean="0"/>
              <a:t>Health care for women international. </a:t>
            </a:r>
            <a:r>
              <a:rPr lang="en-US" sz="1200" dirty="0" smtClean="0"/>
              <a:t>2015. 3.  Chiu HY, et al. </a:t>
            </a:r>
            <a:r>
              <a:rPr lang="en-US" sz="1200" i="1" dirty="0" smtClean="0"/>
              <a:t>Menopause. </a:t>
            </a:r>
            <a:r>
              <a:rPr lang="en-US" sz="1200" dirty="0" smtClean="0"/>
              <a:t>Feb 2015.</a:t>
            </a:r>
          </a:p>
        </p:txBody>
      </p:sp>
    </p:spTree>
    <p:extLst>
      <p:ext uri="{BB962C8B-B14F-4D97-AF65-F5344CB8AC3E}">
        <p14:creationId xmlns:p14="http://schemas.microsoft.com/office/powerpoint/2010/main" val="2562303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Flashes – Biological therapies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Soy </a:t>
            </a:r>
            <a:r>
              <a:rPr lang="en-US" dirty="0" err="1" smtClean="0"/>
              <a:t>Isoflavones</a:t>
            </a:r>
            <a:endParaRPr lang="en-US" dirty="0" smtClean="0"/>
          </a:p>
          <a:p>
            <a:pPr lvl="1"/>
            <a:r>
              <a:rPr lang="en-US" dirty="0" smtClean="0"/>
              <a:t>Meta-analysis level data show statistically significant reduction in frequency of hot flashes but no change in the </a:t>
            </a:r>
            <a:r>
              <a:rPr lang="en-US" dirty="0" err="1" smtClean="0"/>
              <a:t>Kupperman</a:t>
            </a:r>
            <a:r>
              <a:rPr lang="en-US" dirty="0" smtClean="0"/>
              <a:t> Index (11 menopausal related symptoms)</a:t>
            </a:r>
            <a:r>
              <a:rPr lang="en-US" baseline="30000" dirty="0" smtClean="0"/>
              <a:t>1,2</a:t>
            </a:r>
            <a:endParaRPr lang="en-US" dirty="0" smtClean="0"/>
          </a:p>
          <a:p>
            <a:pPr lvl="1"/>
            <a:r>
              <a:rPr lang="en-US" dirty="0" smtClean="0"/>
              <a:t>60-90mg a day of </a:t>
            </a:r>
            <a:r>
              <a:rPr lang="en-US" dirty="0" err="1" smtClean="0"/>
              <a:t>Isoflavones</a:t>
            </a:r>
            <a:r>
              <a:rPr lang="en-US" dirty="0" smtClean="0"/>
              <a:t>  (average dose studied) </a:t>
            </a:r>
          </a:p>
          <a:p>
            <a:r>
              <a:rPr lang="en-US" dirty="0" smtClean="0"/>
              <a:t>S-</a:t>
            </a:r>
            <a:r>
              <a:rPr lang="en-US" dirty="0" err="1" smtClean="0"/>
              <a:t>Equol</a:t>
            </a:r>
            <a:r>
              <a:rPr lang="en-US" dirty="0" smtClean="0"/>
              <a:t> – intestinal bacterial metabolite of soy</a:t>
            </a:r>
          </a:p>
          <a:p>
            <a:pPr lvl="1"/>
            <a:r>
              <a:rPr lang="en-US" dirty="0" smtClean="0"/>
              <a:t>30-40mg S-</a:t>
            </a:r>
            <a:r>
              <a:rPr lang="en-US" dirty="0" err="1" smtClean="0"/>
              <a:t>Equol</a:t>
            </a:r>
            <a:r>
              <a:rPr lang="en-US" dirty="0" smtClean="0"/>
              <a:t> decreased vasomotor symptoms in small RCT</a:t>
            </a:r>
            <a:r>
              <a:rPr lang="en-US" sz="1400" baseline="30000" dirty="0"/>
              <a:t>3</a:t>
            </a:r>
            <a:endParaRPr lang="en-US" sz="1400" baseline="30000" dirty="0" smtClean="0"/>
          </a:p>
          <a:p>
            <a:r>
              <a:rPr lang="en-US" dirty="0" err="1" smtClean="0"/>
              <a:t>Pycogenol</a:t>
            </a:r>
            <a:r>
              <a:rPr lang="en-US" dirty="0" smtClean="0"/>
              <a:t> – </a:t>
            </a:r>
            <a:r>
              <a:rPr lang="en-US" dirty="0" err="1" smtClean="0"/>
              <a:t>lignand</a:t>
            </a:r>
            <a:r>
              <a:rPr lang="en-US" dirty="0" smtClean="0"/>
              <a:t> from Maritime Pine Plant</a:t>
            </a:r>
          </a:p>
          <a:p>
            <a:pPr lvl="1"/>
            <a:r>
              <a:rPr lang="en-US" dirty="0" smtClean="0"/>
              <a:t>Two small RCT’s show decrease in vasomotor symptoms and improvement in sleep</a:t>
            </a:r>
            <a:r>
              <a:rPr lang="en-US" sz="1400" baseline="30000" dirty="0"/>
              <a:t>4</a:t>
            </a:r>
            <a:endParaRPr lang="en-US" dirty="0" smtClean="0"/>
          </a:p>
          <a:p>
            <a:r>
              <a:rPr lang="en-US" dirty="0" smtClean="0"/>
              <a:t>Linseed/Flaxseed – </a:t>
            </a:r>
            <a:r>
              <a:rPr lang="en-US" dirty="0" err="1" smtClean="0"/>
              <a:t>Isoflavone</a:t>
            </a:r>
            <a:r>
              <a:rPr lang="en-US" dirty="0" smtClean="0"/>
              <a:t> with less estrogenic effect than soy</a:t>
            </a:r>
          </a:p>
          <a:p>
            <a:pPr lvl="1"/>
            <a:r>
              <a:rPr lang="en-US" dirty="0" smtClean="0"/>
              <a:t>1 g of either extract or meal shoed decrease in vasomotor symptoms in small RCT</a:t>
            </a:r>
            <a:r>
              <a:rPr lang="en-US" sz="1500" baseline="30000" dirty="0"/>
              <a:t>5</a:t>
            </a:r>
            <a:endParaRPr lang="en-US" sz="1500" baseline="30000" dirty="0" smtClean="0"/>
          </a:p>
          <a:p>
            <a:pPr lvl="1"/>
            <a:endParaRPr lang="en-US" dirty="0"/>
          </a:p>
        </p:txBody>
      </p:sp>
      <p:sp>
        <p:nvSpPr>
          <p:cNvPr id="4" name="TextBox 3"/>
          <p:cNvSpPr txBox="1"/>
          <p:nvPr/>
        </p:nvSpPr>
        <p:spPr>
          <a:xfrm>
            <a:off x="-21772" y="5903893"/>
            <a:ext cx="9144000" cy="954107"/>
          </a:xfrm>
          <a:prstGeom prst="rect">
            <a:avLst/>
          </a:prstGeom>
          <a:noFill/>
        </p:spPr>
        <p:txBody>
          <a:bodyPr wrap="square" rtlCol="0">
            <a:spAutoFit/>
          </a:bodyPr>
          <a:lstStyle/>
          <a:p>
            <a:r>
              <a:rPr lang="en-US" sz="1400" dirty="0" smtClean="0"/>
              <a:t>1.  Chen MN, et al.  </a:t>
            </a:r>
            <a:r>
              <a:rPr lang="en-US" sz="1400" i="1" dirty="0" smtClean="0"/>
              <a:t>Climacteric : the journal of the International Menopause Society. </a:t>
            </a:r>
            <a:r>
              <a:rPr lang="en-US" sz="1400" dirty="0" smtClean="0"/>
              <a:t>2015.  2.  </a:t>
            </a:r>
            <a:r>
              <a:rPr lang="en-US" sz="1400" dirty="0" err="1" smtClean="0"/>
              <a:t>Taku</a:t>
            </a:r>
            <a:r>
              <a:rPr lang="en-US" sz="1400" dirty="0" smtClean="0"/>
              <a:t> K, et al.  </a:t>
            </a:r>
            <a:r>
              <a:rPr lang="en-US" sz="1400" i="1" dirty="0" smtClean="0"/>
              <a:t>Menopause </a:t>
            </a:r>
            <a:r>
              <a:rPr lang="en-US" sz="1400" dirty="0" smtClean="0"/>
              <a:t>2012.  3. </a:t>
            </a:r>
            <a:r>
              <a:rPr lang="en-US" sz="1400" dirty="0" err="1" smtClean="0"/>
              <a:t>Utian</a:t>
            </a:r>
            <a:r>
              <a:rPr lang="en-US" sz="1400" dirty="0" smtClean="0"/>
              <a:t> WH, et al. </a:t>
            </a:r>
            <a:r>
              <a:rPr lang="en-US" sz="1400" i="1" dirty="0" smtClean="0"/>
              <a:t>Journal of women's health. </a:t>
            </a:r>
            <a:r>
              <a:rPr lang="en-US" sz="1400" dirty="0" smtClean="0"/>
              <a:t>2015.  4.  </a:t>
            </a:r>
            <a:r>
              <a:rPr lang="en-US" sz="1400" dirty="0" err="1" smtClean="0"/>
              <a:t>Kohama</a:t>
            </a:r>
            <a:r>
              <a:rPr lang="en-US" sz="1400" dirty="0" smtClean="0"/>
              <a:t> T, </a:t>
            </a:r>
            <a:r>
              <a:rPr lang="en-US" sz="1400" dirty="0" err="1" smtClean="0"/>
              <a:t>Negami</a:t>
            </a:r>
            <a:r>
              <a:rPr lang="en-US" sz="1400" dirty="0" smtClean="0"/>
              <a:t> K.  </a:t>
            </a:r>
            <a:r>
              <a:rPr lang="en-US" sz="1400" i="1" dirty="0" smtClean="0"/>
              <a:t>Journal of Reproductive Medicine. </a:t>
            </a:r>
            <a:r>
              <a:rPr lang="en-US" sz="1400" dirty="0" smtClean="0"/>
              <a:t>2013. 5.  </a:t>
            </a:r>
            <a:r>
              <a:rPr lang="en-US" sz="1400" dirty="0" err="1" smtClean="0"/>
              <a:t>Colli</a:t>
            </a:r>
            <a:r>
              <a:rPr lang="en-US" sz="1400" dirty="0" smtClean="0"/>
              <a:t> MC, et al. </a:t>
            </a:r>
            <a:r>
              <a:rPr lang="en-US" sz="1400" i="1" dirty="0" smtClean="0"/>
              <a:t>Journal of medicinal food. </a:t>
            </a:r>
            <a:r>
              <a:rPr lang="en-US" sz="1400" dirty="0" smtClean="0"/>
              <a:t>2012.</a:t>
            </a:r>
          </a:p>
        </p:txBody>
      </p:sp>
    </p:spTree>
    <p:extLst>
      <p:ext uri="{BB962C8B-B14F-4D97-AF65-F5344CB8AC3E}">
        <p14:creationId xmlns:p14="http://schemas.microsoft.com/office/powerpoint/2010/main" val="233936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1009443" y="1807361"/>
            <a:ext cx="7125112" cy="4212439"/>
          </a:xfrm>
        </p:spPr>
        <p:txBody>
          <a:bodyPr>
            <a:normAutofit fontScale="92500" lnSpcReduction="20000"/>
          </a:bodyPr>
          <a:lstStyle/>
          <a:p>
            <a:pPr lvl="0"/>
            <a:r>
              <a:rPr lang="en-US" dirty="0"/>
              <a:t>Participants will be able to review up to date evidence based knowledge about common </a:t>
            </a:r>
            <a:r>
              <a:rPr lang="en-US" dirty="0" smtClean="0"/>
              <a:t>integrative medicine topics </a:t>
            </a:r>
            <a:r>
              <a:rPr lang="en-US" dirty="0"/>
              <a:t>in primary care</a:t>
            </a:r>
            <a:r>
              <a:rPr lang="en-US" dirty="0" smtClean="0"/>
              <a:t>.</a:t>
            </a:r>
          </a:p>
          <a:p>
            <a:pPr lvl="1"/>
            <a:r>
              <a:rPr lang="en-US" dirty="0" smtClean="0"/>
              <a:t>Chronic Pain Management</a:t>
            </a:r>
          </a:p>
          <a:p>
            <a:pPr lvl="1"/>
            <a:r>
              <a:rPr lang="en-US" dirty="0" smtClean="0"/>
              <a:t>Microbiome</a:t>
            </a:r>
          </a:p>
          <a:p>
            <a:pPr lvl="1"/>
            <a:r>
              <a:rPr lang="en-US" dirty="0" smtClean="0"/>
              <a:t>Vasomotor Symptoms of Menopause</a:t>
            </a:r>
            <a:endParaRPr lang="en-US" dirty="0"/>
          </a:p>
          <a:p>
            <a:pPr lvl="0"/>
            <a:r>
              <a:rPr lang="en-US" dirty="0"/>
              <a:t>Participants will be able to review common complementary and alternative medicine techniques and what conditions they are best used to treat</a:t>
            </a:r>
            <a:r>
              <a:rPr lang="en-US" dirty="0" smtClean="0"/>
              <a:t>.</a:t>
            </a:r>
          </a:p>
          <a:p>
            <a:pPr lvl="1"/>
            <a:r>
              <a:rPr lang="en-US" dirty="0" smtClean="0"/>
              <a:t>Mindfulness</a:t>
            </a:r>
          </a:p>
          <a:p>
            <a:pPr lvl="1"/>
            <a:r>
              <a:rPr lang="en-US" dirty="0" smtClean="0"/>
              <a:t>Elimination Diet</a:t>
            </a:r>
          </a:p>
          <a:p>
            <a:pPr lvl="1"/>
            <a:r>
              <a:rPr lang="en-US" dirty="0" smtClean="0"/>
              <a:t>Acupuncture</a:t>
            </a:r>
            <a:endParaRPr lang="en-US" dirty="0"/>
          </a:p>
          <a:p>
            <a:pPr lvl="0"/>
            <a:r>
              <a:rPr lang="en-US" dirty="0"/>
              <a:t>Participants will be able to list where they can go to find evidence based treatment options related to Integrative Medicine.</a:t>
            </a:r>
          </a:p>
          <a:p>
            <a:endParaRPr lang="en-US" dirty="0"/>
          </a:p>
        </p:txBody>
      </p:sp>
    </p:spTree>
    <p:extLst>
      <p:ext uri="{BB962C8B-B14F-4D97-AF65-F5344CB8AC3E}">
        <p14:creationId xmlns:p14="http://schemas.microsoft.com/office/powerpoint/2010/main" val="1359749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Therapies Commonly Used in Integrative Medicine</a:t>
            </a:r>
            <a:endParaRPr lang="en-US" dirty="0"/>
          </a:p>
        </p:txBody>
      </p:sp>
      <p:sp>
        <p:nvSpPr>
          <p:cNvPr id="3" name="Content Placeholder 2"/>
          <p:cNvSpPr>
            <a:spLocks noGrp="1"/>
          </p:cNvSpPr>
          <p:nvPr>
            <p:ph idx="1"/>
          </p:nvPr>
        </p:nvSpPr>
        <p:spPr/>
        <p:txBody>
          <a:bodyPr/>
          <a:lstStyle/>
          <a:p>
            <a:r>
              <a:rPr lang="en-US" dirty="0" smtClean="0"/>
              <a:t>Mindfulness</a:t>
            </a:r>
          </a:p>
          <a:p>
            <a:r>
              <a:rPr lang="en-US" dirty="0" smtClean="0"/>
              <a:t>Elimination Diets</a:t>
            </a:r>
          </a:p>
          <a:p>
            <a:r>
              <a:rPr lang="en-US" dirty="0" smtClean="0"/>
              <a:t>Acupuncture</a:t>
            </a:r>
            <a:endParaRPr lang="en-US" dirty="0"/>
          </a:p>
        </p:txBody>
      </p:sp>
    </p:spTree>
    <p:extLst>
      <p:ext uri="{BB962C8B-B14F-4D97-AF65-F5344CB8AC3E}">
        <p14:creationId xmlns:p14="http://schemas.microsoft.com/office/powerpoint/2010/main" val="3422382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a:t>
            </a:r>
            <a:endParaRPr lang="en-US" dirty="0"/>
          </a:p>
        </p:txBody>
      </p:sp>
      <p:sp>
        <p:nvSpPr>
          <p:cNvPr id="3" name="Content Placeholder 2"/>
          <p:cNvSpPr>
            <a:spLocks noGrp="1"/>
          </p:cNvSpPr>
          <p:nvPr>
            <p:ph idx="1"/>
          </p:nvPr>
        </p:nvSpPr>
        <p:spPr/>
        <p:txBody>
          <a:bodyPr/>
          <a:lstStyle/>
          <a:p>
            <a:r>
              <a:rPr lang="en-US" dirty="0" smtClean="0"/>
              <a:t>Growing evidence on mindfulness impacting QOL in almost all chronic diseases</a:t>
            </a:r>
          </a:p>
          <a:p>
            <a:r>
              <a:rPr lang="en-US" dirty="0" smtClean="0"/>
              <a:t>Evidence:</a:t>
            </a:r>
          </a:p>
          <a:p>
            <a:pPr lvl="1"/>
            <a:r>
              <a:rPr lang="en-US" dirty="0" smtClean="0"/>
              <a:t>Improved coping with pain</a:t>
            </a:r>
          </a:p>
          <a:p>
            <a:pPr lvl="1"/>
            <a:r>
              <a:rPr lang="en-US" dirty="0" smtClean="0"/>
              <a:t>Decreased anxiety/depression</a:t>
            </a:r>
          </a:p>
          <a:p>
            <a:pPr lvl="1"/>
            <a:r>
              <a:rPr lang="en-US" dirty="0" smtClean="0"/>
              <a:t>Improved relapse prevention in substance abuse</a:t>
            </a:r>
          </a:p>
          <a:p>
            <a:pPr lvl="1"/>
            <a:r>
              <a:rPr lang="en-US" dirty="0" smtClean="0"/>
              <a:t>Eating disorders</a:t>
            </a:r>
          </a:p>
          <a:p>
            <a:pPr lvl="1"/>
            <a:r>
              <a:rPr lang="en-US" dirty="0" smtClean="0"/>
              <a:t>Improved glycemic control in diabetes</a:t>
            </a:r>
          </a:p>
          <a:p>
            <a:pPr lvl="1"/>
            <a:r>
              <a:rPr lang="en-US" dirty="0" smtClean="0"/>
              <a:t>Vasomotor symptom</a:t>
            </a:r>
          </a:p>
        </p:txBody>
      </p:sp>
    </p:spTree>
    <p:extLst>
      <p:ext uri="{BB962C8B-B14F-4D97-AF65-F5344CB8AC3E}">
        <p14:creationId xmlns:p14="http://schemas.microsoft.com/office/powerpoint/2010/main" val="2700127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Based Stress Reduction</a:t>
            </a:r>
            <a:endParaRPr lang="en-US" dirty="0"/>
          </a:p>
        </p:txBody>
      </p:sp>
      <p:sp>
        <p:nvSpPr>
          <p:cNvPr id="3" name="Content Placeholder 2"/>
          <p:cNvSpPr>
            <a:spLocks noGrp="1"/>
          </p:cNvSpPr>
          <p:nvPr>
            <p:ph idx="1"/>
          </p:nvPr>
        </p:nvSpPr>
        <p:spPr/>
        <p:txBody>
          <a:bodyPr/>
          <a:lstStyle/>
          <a:p>
            <a:r>
              <a:rPr lang="en-US" dirty="0" smtClean="0"/>
              <a:t>8 week course</a:t>
            </a:r>
          </a:p>
          <a:p>
            <a:pPr lvl="1"/>
            <a:r>
              <a:rPr lang="en-US" dirty="0" smtClean="0"/>
              <a:t>2.5 hours per week with home practice</a:t>
            </a:r>
          </a:p>
          <a:p>
            <a:pPr lvl="1"/>
            <a:r>
              <a:rPr lang="en-US" dirty="0" smtClean="0"/>
              <a:t>Includes instruction on mindfulness, stress and its impact on body</a:t>
            </a:r>
          </a:p>
          <a:p>
            <a:pPr lvl="1"/>
            <a:r>
              <a:rPr lang="en-US" dirty="0" smtClean="0"/>
              <a:t>Practice/teaching of mindful awareness practices, walking meditation, simply yoga postures</a:t>
            </a:r>
          </a:p>
          <a:p>
            <a:r>
              <a:rPr lang="en-US" dirty="0" smtClean="0"/>
              <a:t>First developed by Jon </a:t>
            </a:r>
            <a:r>
              <a:rPr lang="en-US" dirty="0" err="1" smtClean="0"/>
              <a:t>Kabat-Zinn</a:t>
            </a:r>
            <a:r>
              <a:rPr lang="en-US" dirty="0" smtClean="0"/>
              <a:t>, PhD at University of Massachusetts and applied at first to patients with chronic pain</a:t>
            </a:r>
            <a:r>
              <a:rPr lang="en-US" sz="1400" baseline="30000" dirty="0" smtClean="0"/>
              <a:t>1</a:t>
            </a:r>
          </a:p>
          <a:p>
            <a:r>
              <a:rPr lang="en-US" dirty="0" smtClean="0"/>
              <a:t>Now adapted into many other programs based on individual disease being treated</a:t>
            </a:r>
            <a:endParaRPr lang="en-US" dirty="0"/>
          </a:p>
        </p:txBody>
      </p:sp>
      <p:sp>
        <p:nvSpPr>
          <p:cNvPr id="4" name="TextBox 3"/>
          <p:cNvSpPr txBox="1"/>
          <p:nvPr/>
        </p:nvSpPr>
        <p:spPr>
          <a:xfrm>
            <a:off x="0" y="6550223"/>
            <a:ext cx="9144000" cy="307777"/>
          </a:xfrm>
          <a:prstGeom prst="rect">
            <a:avLst/>
          </a:prstGeom>
          <a:noFill/>
        </p:spPr>
        <p:txBody>
          <a:bodyPr wrap="square" rtlCol="0">
            <a:spAutoFit/>
          </a:bodyPr>
          <a:lstStyle/>
          <a:p>
            <a:r>
              <a:rPr lang="en-US" sz="1400" dirty="0" smtClean="0"/>
              <a:t>1.  </a:t>
            </a:r>
            <a:r>
              <a:rPr lang="en-US" sz="1400" dirty="0" err="1" smtClean="0"/>
              <a:t>Kabat-Zinn</a:t>
            </a:r>
            <a:r>
              <a:rPr lang="en-US" sz="1400" dirty="0" smtClean="0"/>
              <a:t> J. </a:t>
            </a:r>
            <a:r>
              <a:rPr lang="en-US" sz="1400" i="1" dirty="0" smtClean="0"/>
              <a:t>General hospital psychiatry. </a:t>
            </a:r>
            <a:r>
              <a:rPr lang="en-US" sz="1400" dirty="0" smtClean="0"/>
              <a:t>1982.</a:t>
            </a:r>
          </a:p>
        </p:txBody>
      </p:sp>
    </p:spTree>
    <p:extLst>
      <p:ext uri="{BB962C8B-B14F-4D97-AF65-F5344CB8AC3E}">
        <p14:creationId xmlns:p14="http://schemas.microsoft.com/office/powerpoint/2010/main" val="1750041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Elimination Diets</a:t>
            </a:r>
            <a:endParaRPr lang="en-US" dirty="0"/>
          </a:p>
        </p:txBody>
      </p:sp>
      <p:sp>
        <p:nvSpPr>
          <p:cNvPr id="3" name="Content Placeholder 2"/>
          <p:cNvSpPr>
            <a:spLocks noGrp="1"/>
          </p:cNvSpPr>
          <p:nvPr>
            <p:ph idx="1"/>
          </p:nvPr>
        </p:nvSpPr>
        <p:spPr/>
        <p:txBody>
          <a:bodyPr>
            <a:normAutofit lnSpcReduction="10000"/>
          </a:bodyPr>
          <a:lstStyle/>
          <a:p>
            <a:r>
              <a:rPr lang="en-US" dirty="0" smtClean="0"/>
              <a:t>Removal of offending food from diet, assessment of symptoms, challenge with offending food if symptoms had improved to assess for recurrence</a:t>
            </a:r>
            <a:endParaRPr lang="en-US" dirty="0" smtClean="0"/>
          </a:p>
          <a:p>
            <a:r>
              <a:rPr lang="en-US" dirty="0" smtClean="0"/>
              <a:t>Theory behind causation is evolving</a:t>
            </a:r>
          </a:p>
          <a:p>
            <a:pPr lvl="1"/>
            <a:r>
              <a:rPr lang="en-US" dirty="0" smtClean="0"/>
              <a:t>Foods that are not tolerated cause inflammation in the gut lining leading to gut wall breakdown and protein translocation leading to antibody development</a:t>
            </a:r>
          </a:p>
          <a:p>
            <a:pPr lvl="1"/>
            <a:r>
              <a:rPr lang="en-US" dirty="0" smtClean="0"/>
              <a:t>The inflammation itself leads to dysbiosis of microbiome</a:t>
            </a:r>
            <a:endParaRPr lang="en-US" dirty="0" smtClean="0"/>
          </a:p>
          <a:p>
            <a:r>
              <a:rPr lang="en-US" dirty="0" smtClean="0"/>
              <a:t>Common starting point is removal of 5 most allergenic foods</a:t>
            </a:r>
          </a:p>
          <a:p>
            <a:pPr lvl="1"/>
            <a:r>
              <a:rPr lang="en-US" dirty="0" smtClean="0"/>
              <a:t>Wheat/gluten, dairy, soy, corn, eggs</a:t>
            </a:r>
          </a:p>
          <a:p>
            <a:pPr lvl="1"/>
            <a:r>
              <a:rPr lang="en-US" dirty="0" smtClean="0"/>
              <a:t>3-4 weeks off food</a:t>
            </a:r>
          </a:p>
          <a:p>
            <a:pPr lvl="1"/>
            <a:r>
              <a:rPr lang="en-US" dirty="0" smtClean="0"/>
              <a:t>Re-introduce with assessment of symptoms</a:t>
            </a:r>
            <a:endParaRPr lang="en-US" dirty="0"/>
          </a:p>
        </p:txBody>
      </p:sp>
    </p:spTree>
    <p:extLst>
      <p:ext uri="{BB962C8B-B14F-4D97-AF65-F5344CB8AC3E}">
        <p14:creationId xmlns:p14="http://schemas.microsoft.com/office/powerpoint/2010/main" val="1872749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Elimination Diet</a:t>
            </a:r>
            <a:endParaRPr lang="en-US" dirty="0"/>
          </a:p>
        </p:txBody>
      </p:sp>
      <p:sp>
        <p:nvSpPr>
          <p:cNvPr id="3" name="Content Placeholder 2"/>
          <p:cNvSpPr>
            <a:spLocks noGrp="1"/>
          </p:cNvSpPr>
          <p:nvPr>
            <p:ph idx="1"/>
          </p:nvPr>
        </p:nvSpPr>
        <p:spPr/>
        <p:txBody>
          <a:bodyPr/>
          <a:lstStyle/>
          <a:p>
            <a:r>
              <a:rPr lang="en-US" dirty="0" smtClean="0"/>
              <a:t>Allergic/dermatitis</a:t>
            </a:r>
          </a:p>
          <a:p>
            <a:r>
              <a:rPr lang="en-US" dirty="0" smtClean="0"/>
              <a:t>IBS/ chronic abdominal </a:t>
            </a:r>
            <a:r>
              <a:rPr lang="en-US" dirty="0" smtClean="0"/>
              <a:t>pain</a:t>
            </a:r>
          </a:p>
          <a:p>
            <a:pPr lvl="1"/>
            <a:r>
              <a:rPr lang="en-US" dirty="0" smtClean="0"/>
              <a:t>FODMAPS</a:t>
            </a:r>
            <a:endParaRPr lang="en-US" dirty="0" smtClean="0"/>
          </a:p>
          <a:p>
            <a:r>
              <a:rPr lang="en-US" dirty="0" smtClean="0"/>
              <a:t>Fatigue</a:t>
            </a:r>
          </a:p>
          <a:p>
            <a:pPr lvl="1"/>
            <a:r>
              <a:rPr lang="en-US" dirty="0" smtClean="0"/>
              <a:t>Possibly related to improved nutrition/lower glycemic index</a:t>
            </a:r>
            <a:endParaRPr lang="en-US" dirty="0" smtClean="0"/>
          </a:p>
          <a:p>
            <a:r>
              <a:rPr lang="en-US" dirty="0" smtClean="0"/>
              <a:t>Chronic </a:t>
            </a:r>
            <a:r>
              <a:rPr lang="en-US" dirty="0" smtClean="0"/>
              <a:t>Pain</a:t>
            </a:r>
          </a:p>
          <a:p>
            <a:pPr lvl="1"/>
            <a:r>
              <a:rPr lang="en-US" dirty="0" smtClean="0"/>
              <a:t>Fibromyalgia</a:t>
            </a:r>
            <a:r>
              <a:rPr lang="en-US" sz="1400" baseline="30000" dirty="0" smtClean="0"/>
              <a:t>1</a:t>
            </a:r>
          </a:p>
          <a:p>
            <a:pPr lvl="1"/>
            <a:r>
              <a:rPr lang="en-US" dirty="0" smtClean="0"/>
              <a:t>Migraines</a:t>
            </a:r>
          </a:p>
          <a:p>
            <a:pPr lvl="2"/>
            <a:r>
              <a:rPr lang="en-US" dirty="0" smtClean="0"/>
              <a:t>Small RCT for patients with migraines and IBS</a:t>
            </a:r>
            <a:r>
              <a:rPr lang="en-US" baseline="30000" dirty="0" smtClean="0"/>
              <a:t>2</a:t>
            </a:r>
            <a:endParaRPr lang="en-US" baseline="30000" dirty="0"/>
          </a:p>
        </p:txBody>
      </p:sp>
      <p:sp>
        <p:nvSpPr>
          <p:cNvPr id="4" name="TextBox 3"/>
          <p:cNvSpPr txBox="1"/>
          <p:nvPr/>
        </p:nvSpPr>
        <p:spPr>
          <a:xfrm>
            <a:off x="0" y="6528452"/>
            <a:ext cx="8610600" cy="307777"/>
          </a:xfrm>
          <a:prstGeom prst="rect">
            <a:avLst/>
          </a:prstGeom>
          <a:noFill/>
        </p:spPr>
        <p:txBody>
          <a:bodyPr wrap="square" rtlCol="0">
            <a:spAutoFit/>
          </a:bodyPr>
          <a:lstStyle/>
          <a:p>
            <a:r>
              <a:rPr lang="en-US" sz="1400" dirty="0" smtClean="0"/>
              <a:t>1.  Rossi A, et al. </a:t>
            </a:r>
            <a:r>
              <a:rPr lang="en-US" sz="1400" i="1" dirty="0" err="1" smtClean="0"/>
              <a:t>Clin</a:t>
            </a:r>
            <a:r>
              <a:rPr lang="en-US" sz="1400" i="1" dirty="0" smtClean="0"/>
              <a:t> </a:t>
            </a:r>
            <a:r>
              <a:rPr lang="en-US" sz="1400" i="1" dirty="0" err="1" smtClean="0"/>
              <a:t>Exp</a:t>
            </a:r>
            <a:r>
              <a:rPr lang="en-US" sz="1400" i="1" dirty="0" smtClean="0"/>
              <a:t> </a:t>
            </a:r>
            <a:r>
              <a:rPr lang="en-US" sz="1400" i="1" dirty="0" err="1" smtClean="0"/>
              <a:t>Rheumatol</a:t>
            </a:r>
            <a:r>
              <a:rPr lang="en-US" sz="1400" i="1" dirty="0" smtClean="0"/>
              <a:t>. </a:t>
            </a:r>
            <a:r>
              <a:rPr lang="en-US" sz="1400" dirty="0" smtClean="0"/>
              <a:t>2015.  2.  </a:t>
            </a:r>
            <a:r>
              <a:rPr lang="en-US" sz="1400" dirty="0" err="1" smtClean="0"/>
              <a:t>Aydinlar</a:t>
            </a:r>
            <a:r>
              <a:rPr lang="en-US" sz="1400" dirty="0" smtClean="0"/>
              <a:t> EI, et al. </a:t>
            </a:r>
            <a:r>
              <a:rPr lang="en-US" sz="1400" i="1" dirty="0" smtClean="0"/>
              <a:t>Headache. </a:t>
            </a:r>
            <a:r>
              <a:rPr lang="en-US" sz="1400" dirty="0" smtClean="0"/>
              <a:t>2013.</a:t>
            </a:r>
          </a:p>
        </p:txBody>
      </p:sp>
    </p:spTree>
    <p:extLst>
      <p:ext uri="{BB962C8B-B14F-4D97-AF65-F5344CB8AC3E}">
        <p14:creationId xmlns:p14="http://schemas.microsoft.com/office/powerpoint/2010/main" val="4274068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Acupuncture</a:t>
            </a:r>
            <a:endParaRPr lang="en-US" dirty="0"/>
          </a:p>
        </p:txBody>
      </p:sp>
      <p:sp>
        <p:nvSpPr>
          <p:cNvPr id="3" name="Content Placeholder 2"/>
          <p:cNvSpPr>
            <a:spLocks noGrp="1"/>
          </p:cNvSpPr>
          <p:nvPr>
            <p:ph idx="1"/>
          </p:nvPr>
        </p:nvSpPr>
        <p:spPr/>
        <p:txBody>
          <a:bodyPr/>
          <a:lstStyle/>
          <a:p>
            <a:r>
              <a:rPr lang="en-US" dirty="0" smtClean="0"/>
              <a:t>Growing evidence:</a:t>
            </a:r>
          </a:p>
          <a:p>
            <a:pPr lvl="1"/>
            <a:r>
              <a:rPr lang="en-US" dirty="0" smtClean="0"/>
              <a:t>Chronic </a:t>
            </a:r>
            <a:r>
              <a:rPr lang="en-US" dirty="0" smtClean="0"/>
              <a:t>Pain</a:t>
            </a:r>
            <a:r>
              <a:rPr lang="en-US" sz="1400" baseline="30000" dirty="0" smtClean="0"/>
              <a:t>1,2</a:t>
            </a:r>
            <a:endParaRPr lang="en-US" sz="1400" baseline="30000" dirty="0" smtClean="0"/>
          </a:p>
          <a:p>
            <a:pPr lvl="2"/>
            <a:r>
              <a:rPr lang="en-US" dirty="0" smtClean="0"/>
              <a:t>Chronic Musculoskeletal Pain</a:t>
            </a:r>
          </a:p>
          <a:p>
            <a:pPr lvl="2"/>
            <a:r>
              <a:rPr lang="en-US" dirty="0" smtClean="0"/>
              <a:t>Fibromyalgia</a:t>
            </a:r>
          </a:p>
          <a:p>
            <a:pPr lvl="2"/>
            <a:r>
              <a:rPr lang="en-US" dirty="0" smtClean="0"/>
              <a:t>Osteoarthritis</a:t>
            </a:r>
          </a:p>
          <a:p>
            <a:pPr lvl="2"/>
            <a:r>
              <a:rPr lang="en-US" dirty="0" smtClean="0"/>
              <a:t>Chronic Back Pain</a:t>
            </a:r>
          </a:p>
          <a:p>
            <a:pPr lvl="1"/>
            <a:r>
              <a:rPr lang="en-US" dirty="0" smtClean="0"/>
              <a:t>PMS/Menopausal symptoms</a:t>
            </a:r>
            <a:r>
              <a:rPr lang="en-US" sz="1400" baseline="30000" dirty="0" smtClean="0"/>
              <a:t>3</a:t>
            </a:r>
            <a:endParaRPr lang="en-US" sz="1400" baseline="30000" dirty="0" smtClean="0"/>
          </a:p>
          <a:p>
            <a:pPr lvl="1"/>
            <a:r>
              <a:rPr lang="en-US" dirty="0" smtClean="0"/>
              <a:t>Chronic </a:t>
            </a:r>
            <a:r>
              <a:rPr lang="en-US" dirty="0" smtClean="0"/>
              <a:t>Fatigue</a:t>
            </a:r>
            <a:r>
              <a:rPr lang="en-US" sz="1400" baseline="30000" dirty="0" smtClean="0"/>
              <a:t>4</a:t>
            </a:r>
            <a:endParaRPr lang="en-US" sz="1400" baseline="30000" dirty="0" smtClean="0"/>
          </a:p>
          <a:p>
            <a:pPr lvl="1"/>
            <a:r>
              <a:rPr lang="en-US" dirty="0" smtClean="0"/>
              <a:t>Fertility</a:t>
            </a:r>
            <a:r>
              <a:rPr lang="en-US" sz="1400" baseline="30000" dirty="0" smtClean="0"/>
              <a:t>5</a:t>
            </a:r>
            <a:endParaRPr lang="en-US" sz="1400" baseline="30000" dirty="0"/>
          </a:p>
        </p:txBody>
      </p:sp>
      <p:sp>
        <p:nvSpPr>
          <p:cNvPr id="4" name="TextBox 3"/>
          <p:cNvSpPr txBox="1"/>
          <p:nvPr/>
        </p:nvSpPr>
        <p:spPr>
          <a:xfrm>
            <a:off x="0" y="6153834"/>
            <a:ext cx="9144000" cy="738664"/>
          </a:xfrm>
          <a:prstGeom prst="rect">
            <a:avLst/>
          </a:prstGeom>
          <a:noFill/>
        </p:spPr>
        <p:txBody>
          <a:bodyPr wrap="square" rtlCol="0">
            <a:spAutoFit/>
          </a:bodyPr>
          <a:lstStyle/>
          <a:p>
            <a:r>
              <a:rPr lang="en-US" sz="1400" dirty="0" smtClean="0"/>
              <a:t>1.  Vickers AJ, et al. </a:t>
            </a:r>
            <a:r>
              <a:rPr lang="en-US" sz="1400" i="1" dirty="0" smtClean="0"/>
              <a:t>Archives of internal medicine. </a:t>
            </a:r>
            <a:r>
              <a:rPr lang="en-US" sz="1400" dirty="0" smtClean="0"/>
              <a:t>2012.  2.  </a:t>
            </a:r>
            <a:r>
              <a:rPr lang="en-US" sz="1400" dirty="0" err="1" smtClean="0"/>
              <a:t>Manyanga</a:t>
            </a:r>
            <a:r>
              <a:rPr lang="en-US" sz="1400" dirty="0" smtClean="0"/>
              <a:t> T, et al. </a:t>
            </a:r>
            <a:r>
              <a:rPr lang="en-US" sz="1400" i="1" dirty="0" smtClean="0"/>
              <a:t>BMC complementary and alternative medicine</a:t>
            </a:r>
            <a:r>
              <a:rPr lang="en-US" sz="1400" dirty="0" smtClean="0"/>
              <a:t>. 3.  Chiu HY, et al. </a:t>
            </a:r>
            <a:r>
              <a:rPr lang="en-US" sz="1400" i="1" dirty="0" smtClean="0"/>
              <a:t>Menopause </a:t>
            </a:r>
            <a:r>
              <a:rPr lang="en-US" sz="1400" dirty="0" smtClean="0"/>
              <a:t>2015. 4.  Kim JE, et al. </a:t>
            </a:r>
            <a:r>
              <a:rPr lang="en-US" sz="1400" i="1" dirty="0" smtClean="0"/>
              <a:t>Trials. </a:t>
            </a:r>
            <a:r>
              <a:rPr lang="en-US" sz="1400" dirty="0" smtClean="0"/>
              <a:t>2015. 5.  Nandi A, et al. </a:t>
            </a:r>
            <a:r>
              <a:rPr lang="en-US" sz="1400" i="1" dirty="0" smtClean="0"/>
              <a:t>Journal of obstetrics and </a:t>
            </a:r>
            <a:r>
              <a:rPr lang="en-US" sz="1400" i="1" dirty="0" err="1" smtClean="0"/>
              <a:t>gynaecology</a:t>
            </a:r>
            <a:r>
              <a:rPr lang="en-US" sz="1400" i="1" dirty="0" smtClean="0"/>
              <a:t>, </a:t>
            </a:r>
            <a:r>
              <a:rPr lang="en-US" sz="1400" dirty="0" smtClean="0"/>
              <a:t>2014.</a:t>
            </a:r>
          </a:p>
        </p:txBody>
      </p:sp>
    </p:spTree>
    <p:extLst>
      <p:ext uri="{BB962C8B-B14F-4D97-AF65-F5344CB8AC3E}">
        <p14:creationId xmlns:p14="http://schemas.microsoft.com/office/powerpoint/2010/main" val="1846387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1009442" y="1807361"/>
            <a:ext cx="7296357" cy="4051437"/>
          </a:xfrm>
        </p:spPr>
        <p:txBody>
          <a:bodyPr/>
          <a:lstStyle/>
          <a:p>
            <a:r>
              <a:rPr lang="en-US" dirty="0" smtClean="0"/>
              <a:t>Pub Med &amp; Google Scholar</a:t>
            </a:r>
          </a:p>
          <a:p>
            <a:r>
              <a:rPr lang="en-US" dirty="0" smtClean="0"/>
              <a:t>Natural Medicines &amp; Consumer Labs</a:t>
            </a:r>
          </a:p>
          <a:p>
            <a:pPr lvl="1"/>
            <a:r>
              <a:rPr lang="en-US" dirty="0"/>
              <a:t>https://naturalmedicines.therapeuticresearch.com/</a:t>
            </a:r>
            <a:endParaRPr lang="en-US" dirty="0" smtClean="0"/>
          </a:p>
          <a:p>
            <a:pPr lvl="1"/>
            <a:r>
              <a:rPr lang="en-US" dirty="0"/>
              <a:t>https://www.consumerlab.com/</a:t>
            </a:r>
            <a:endParaRPr lang="en-US" dirty="0" smtClean="0"/>
          </a:p>
          <a:p>
            <a:r>
              <a:rPr lang="en-US" dirty="0" smtClean="0"/>
              <a:t>University of Michigan – Educational Modules</a:t>
            </a:r>
          </a:p>
          <a:p>
            <a:pPr lvl="1"/>
            <a:r>
              <a:rPr lang="en-US" dirty="0"/>
              <a:t>https://sites.google.com/a/umich.edu/fammed-modules/</a:t>
            </a:r>
            <a:endParaRPr lang="en-US" dirty="0" smtClean="0"/>
          </a:p>
          <a:p>
            <a:r>
              <a:rPr lang="en-US" dirty="0" smtClean="0"/>
              <a:t>University of Wisconsin – Educational Modules and Patient Handouts</a:t>
            </a:r>
          </a:p>
          <a:p>
            <a:pPr lvl="1"/>
            <a:r>
              <a:rPr lang="en-US" dirty="0"/>
              <a:t>http://www.fammed.wisc.edu/integrative/resources/modules/</a:t>
            </a:r>
            <a:endParaRPr lang="en-US" dirty="0" smtClean="0"/>
          </a:p>
          <a:p>
            <a:r>
              <a:rPr lang="en-US" dirty="0" smtClean="0"/>
              <a:t>Integrative Medicine by David </a:t>
            </a:r>
            <a:r>
              <a:rPr lang="en-US" dirty="0" err="1" smtClean="0"/>
              <a:t>Rakel</a:t>
            </a:r>
            <a:r>
              <a:rPr lang="en-US" dirty="0" smtClean="0"/>
              <a:t>, MD</a:t>
            </a:r>
            <a:endParaRPr lang="en-US" dirty="0"/>
          </a:p>
        </p:txBody>
      </p:sp>
    </p:spTree>
    <p:extLst>
      <p:ext uri="{BB962C8B-B14F-4D97-AF65-F5344CB8AC3E}">
        <p14:creationId xmlns:p14="http://schemas.microsoft.com/office/powerpoint/2010/main" val="3035714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Medicine</a:t>
            </a:r>
            <a:endParaRPr lang="en-US" dirty="0"/>
          </a:p>
        </p:txBody>
      </p:sp>
      <p:sp>
        <p:nvSpPr>
          <p:cNvPr id="3" name="Content Placeholder 2"/>
          <p:cNvSpPr>
            <a:spLocks noGrp="1"/>
          </p:cNvSpPr>
          <p:nvPr>
            <p:ph idx="1"/>
          </p:nvPr>
        </p:nvSpPr>
        <p:spPr/>
        <p:txBody>
          <a:bodyPr/>
          <a:lstStyle/>
          <a:p>
            <a:r>
              <a:rPr lang="en-US" dirty="0" smtClean="0"/>
              <a:t>Approaching each patient where they are</a:t>
            </a:r>
          </a:p>
          <a:p>
            <a:r>
              <a:rPr lang="en-US" dirty="0" smtClean="0"/>
              <a:t>Combining the best of our current evidence base with whole person oriented approaches that take into account mental, physical, emotional, spiritual aspects of health and wellness</a:t>
            </a:r>
          </a:p>
          <a:p>
            <a:r>
              <a:rPr lang="en-US" dirty="0" smtClean="0"/>
              <a:t>Foundation of Wellness</a:t>
            </a:r>
          </a:p>
          <a:p>
            <a:pPr lvl="1"/>
            <a:r>
              <a:rPr lang="en-US" dirty="0" smtClean="0"/>
              <a:t>Activity</a:t>
            </a:r>
          </a:p>
          <a:p>
            <a:pPr lvl="1"/>
            <a:r>
              <a:rPr lang="en-US" dirty="0" smtClean="0"/>
              <a:t>Diet/Nutrition</a:t>
            </a:r>
          </a:p>
          <a:p>
            <a:pPr lvl="1"/>
            <a:r>
              <a:rPr lang="en-US" dirty="0" smtClean="0"/>
              <a:t>Sleep</a:t>
            </a:r>
          </a:p>
          <a:p>
            <a:pPr lvl="1"/>
            <a:r>
              <a:rPr lang="en-US" dirty="0" smtClean="0"/>
              <a:t>Stress/Emotional Regulation</a:t>
            </a:r>
            <a:endParaRPr lang="en-US" dirty="0"/>
          </a:p>
        </p:txBody>
      </p:sp>
    </p:spTree>
    <p:extLst>
      <p:ext uri="{BB962C8B-B14F-4D97-AF65-F5344CB8AC3E}">
        <p14:creationId xmlns:p14="http://schemas.microsoft.com/office/powerpoint/2010/main" val="342257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Pain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0168" y="1806575"/>
            <a:ext cx="2643663" cy="405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48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Pain</a:t>
            </a:r>
            <a:endParaRPr lang="en-US" dirty="0"/>
          </a:p>
        </p:txBody>
      </p:sp>
      <p:sp>
        <p:nvSpPr>
          <p:cNvPr id="3" name="Content Placeholder 2"/>
          <p:cNvSpPr>
            <a:spLocks noGrp="1"/>
          </p:cNvSpPr>
          <p:nvPr>
            <p:ph idx="1"/>
          </p:nvPr>
        </p:nvSpPr>
        <p:spPr>
          <a:xfrm>
            <a:off x="1066800" y="1676400"/>
            <a:ext cx="7125112" cy="3420398"/>
          </a:xfrm>
        </p:spPr>
        <p:txBody>
          <a:bodyPr>
            <a:normAutofit/>
          </a:bodyPr>
          <a:lstStyle/>
          <a:p>
            <a:r>
              <a:rPr lang="en-US" dirty="0"/>
              <a:t>S</a:t>
            </a:r>
            <a:r>
              <a:rPr lang="en-US" dirty="0" smtClean="0"/>
              <a:t>ignificant advances in understanding of physiology have not equaled improvement in treatments</a:t>
            </a:r>
          </a:p>
          <a:p>
            <a:r>
              <a:rPr lang="en-US" dirty="0" smtClean="0"/>
              <a:t>Most treatments overall are poor to fair</a:t>
            </a:r>
          </a:p>
          <a:p>
            <a:pPr lvl="1"/>
            <a:r>
              <a:rPr lang="en-US" dirty="0" smtClean="0"/>
              <a:t>Most average around 30% effective in improving pain (roughly equal to placebo)</a:t>
            </a:r>
          </a:p>
          <a:p>
            <a:r>
              <a:rPr lang="en-US" dirty="0" smtClean="0"/>
              <a:t>Even if a treatment improves pain it rarely provides concomitant physical or emotional functional improvements </a:t>
            </a:r>
            <a:endParaRPr lang="en-US" dirty="0"/>
          </a:p>
        </p:txBody>
      </p:sp>
      <p:sp>
        <p:nvSpPr>
          <p:cNvPr id="5" name="TextBox 4"/>
          <p:cNvSpPr txBox="1"/>
          <p:nvPr/>
        </p:nvSpPr>
        <p:spPr>
          <a:xfrm>
            <a:off x="0" y="6535764"/>
            <a:ext cx="8229600" cy="276999"/>
          </a:xfrm>
          <a:prstGeom prst="rect">
            <a:avLst/>
          </a:prstGeom>
          <a:noFill/>
        </p:spPr>
        <p:txBody>
          <a:bodyPr wrap="square" rtlCol="0">
            <a:spAutoFit/>
          </a:bodyPr>
          <a:lstStyle/>
          <a:p>
            <a:r>
              <a:rPr lang="en-US" sz="1200" dirty="0" smtClean="0"/>
              <a:t>Turk, D. C., Wilson, H. D., &amp; </a:t>
            </a:r>
            <a:r>
              <a:rPr lang="en-US" sz="1200" dirty="0" err="1" smtClean="0"/>
              <a:t>Cahana</a:t>
            </a:r>
            <a:r>
              <a:rPr lang="en-US" sz="1200" dirty="0" smtClean="0"/>
              <a:t>, A. (2011). </a:t>
            </a:r>
            <a:r>
              <a:rPr lang="en-US" sz="1200" i="1" dirty="0" smtClean="0"/>
              <a:t>The Lancet, 377</a:t>
            </a:r>
            <a:r>
              <a:rPr lang="en-US" sz="1200" dirty="0" smtClean="0"/>
              <a:t>(9784), 2226-2235. </a:t>
            </a:r>
          </a:p>
        </p:txBody>
      </p:sp>
    </p:spTree>
    <p:extLst>
      <p:ext uri="{BB962C8B-B14F-4D97-AF65-F5344CB8AC3E}">
        <p14:creationId xmlns:p14="http://schemas.microsoft.com/office/powerpoint/2010/main" val="2898951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47104" y="590685"/>
            <a:ext cx="7920696" cy="6175816"/>
            <a:chOff x="769374" y="613286"/>
            <a:chExt cx="7920696" cy="6175816"/>
          </a:xfrm>
        </p:grpSpPr>
        <p:sp>
          <p:nvSpPr>
            <p:cNvPr id="6" name="TextBox 5"/>
            <p:cNvSpPr txBox="1"/>
            <p:nvPr/>
          </p:nvSpPr>
          <p:spPr>
            <a:xfrm>
              <a:off x="4041870" y="3264542"/>
              <a:ext cx="1752600" cy="646331"/>
            </a:xfrm>
            <a:prstGeom prst="rect">
              <a:avLst/>
            </a:prstGeom>
            <a:noFill/>
          </p:spPr>
          <p:txBody>
            <a:bodyPr wrap="square" rtlCol="0">
              <a:spAutoFit/>
            </a:bodyPr>
            <a:lstStyle/>
            <a:p>
              <a:r>
                <a:rPr lang="en-US" dirty="0" smtClean="0"/>
                <a:t>Improved Pain Experience</a:t>
              </a:r>
              <a:endParaRPr lang="en-US" dirty="0"/>
            </a:p>
          </p:txBody>
        </p:sp>
        <p:sp>
          <p:nvSpPr>
            <p:cNvPr id="7" name="Oval 6"/>
            <p:cNvSpPr/>
            <p:nvPr/>
          </p:nvSpPr>
          <p:spPr>
            <a:xfrm>
              <a:off x="6177117" y="1451486"/>
              <a:ext cx="1981200" cy="13716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629400" y="2991465"/>
              <a:ext cx="1981200" cy="1371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177117" y="4666564"/>
              <a:ext cx="1981200" cy="1371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687294" y="613286"/>
              <a:ext cx="2134829" cy="150187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349477" y="4681312"/>
              <a:ext cx="1981200" cy="1371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9374" y="2991465"/>
              <a:ext cx="1981200" cy="1371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349477" y="1458859"/>
              <a:ext cx="1981200" cy="1371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70671" y="5287225"/>
              <a:ext cx="2133600" cy="150187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70141" y="2858114"/>
              <a:ext cx="2405217" cy="16383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4519567" y="2286000"/>
              <a:ext cx="484632" cy="2746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a:off x="4530433" y="4865849"/>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rot="5400000">
              <a:off x="2881884" y="3554963"/>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p:cNvSpPr/>
            <p:nvPr/>
          </p:nvSpPr>
          <p:spPr>
            <a:xfrm rot="16200000">
              <a:off x="6134515" y="3554964"/>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p:cNvSpPr/>
            <p:nvPr/>
          </p:nvSpPr>
          <p:spPr>
            <a:xfrm rot="19638873">
              <a:off x="5693867" y="4509756"/>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rot="3270234">
              <a:off x="3258364" y="4544262"/>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rot="13934435">
              <a:off x="5718787" y="2602702"/>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p:cNvSpPr/>
            <p:nvPr/>
          </p:nvSpPr>
          <p:spPr>
            <a:xfrm rot="7760787">
              <a:off x="3248982" y="2604237"/>
              <a:ext cx="484632"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041870" y="1179558"/>
              <a:ext cx="1302379" cy="400110"/>
            </a:xfrm>
            <a:prstGeom prst="rect">
              <a:avLst/>
            </a:prstGeom>
            <a:noFill/>
          </p:spPr>
          <p:txBody>
            <a:bodyPr wrap="square" rtlCol="0">
              <a:spAutoFit/>
            </a:bodyPr>
            <a:lstStyle/>
            <a:p>
              <a:r>
                <a:rPr lang="en-US" sz="2000" b="1" dirty="0" smtClean="0">
                  <a:solidFill>
                    <a:schemeClr val="accent3"/>
                  </a:solidFill>
                </a:rPr>
                <a:t>Activity</a:t>
              </a:r>
              <a:endParaRPr lang="en-US" sz="2000" b="1" dirty="0">
                <a:solidFill>
                  <a:schemeClr val="accent3"/>
                </a:solidFill>
              </a:endParaRPr>
            </a:p>
          </p:txBody>
        </p:sp>
        <p:sp>
          <p:nvSpPr>
            <p:cNvPr id="30" name="TextBox 29"/>
            <p:cNvSpPr txBox="1"/>
            <p:nvPr/>
          </p:nvSpPr>
          <p:spPr>
            <a:xfrm>
              <a:off x="6743700" y="1824427"/>
              <a:ext cx="1033617" cy="400110"/>
            </a:xfrm>
            <a:prstGeom prst="rect">
              <a:avLst/>
            </a:prstGeom>
            <a:noFill/>
          </p:spPr>
          <p:txBody>
            <a:bodyPr wrap="square" rtlCol="0">
              <a:spAutoFit/>
            </a:bodyPr>
            <a:lstStyle/>
            <a:p>
              <a:r>
                <a:rPr lang="en-US" sz="2000" b="1" dirty="0" smtClean="0">
                  <a:solidFill>
                    <a:schemeClr val="accent3"/>
                  </a:solidFill>
                </a:rPr>
                <a:t>Sleep</a:t>
              </a:r>
              <a:endParaRPr lang="en-US" sz="2000" b="1" dirty="0">
                <a:solidFill>
                  <a:schemeClr val="accent3"/>
                </a:solidFill>
              </a:endParaRPr>
            </a:p>
          </p:txBody>
        </p:sp>
        <p:sp>
          <p:nvSpPr>
            <p:cNvPr id="31" name="TextBox 30"/>
            <p:cNvSpPr txBox="1"/>
            <p:nvPr/>
          </p:nvSpPr>
          <p:spPr>
            <a:xfrm>
              <a:off x="6629400" y="3433522"/>
              <a:ext cx="2060670" cy="400110"/>
            </a:xfrm>
            <a:prstGeom prst="rect">
              <a:avLst/>
            </a:prstGeom>
            <a:noFill/>
          </p:spPr>
          <p:txBody>
            <a:bodyPr wrap="square" rtlCol="0">
              <a:spAutoFit/>
            </a:bodyPr>
            <a:lstStyle/>
            <a:p>
              <a:r>
                <a:rPr lang="en-US" sz="2000" b="1" dirty="0" smtClean="0">
                  <a:solidFill>
                    <a:schemeClr val="accent3"/>
                  </a:solidFill>
                </a:rPr>
                <a:t>Diet/Obesity</a:t>
              </a:r>
              <a:endParaRPr lang="en-US" sz="2000" b="1" dirty="0">
                <a:solidFill>
                  <a:schemeClr val="accent3"/>
                </a:solidFill>
              </a:endParaRPr>
            </a:p>
          </p:txBody>
        </p:sp>
        <p:sp>
          <p:nvSpPr>
            <p:cNvPr id="32" name="TextBox 31"/>
            <p:cNvSpPr txBox="1"/>
            <p:nvPr/>
          </p:nvSpPr>
          <p:spPr>
            <a:xfrm>
              <a:off x="6558116" y="5029198"/>
              <a:ext cx="1522353" cy="707886"/>
            </a:xfrm>
            <a:prstGeom prst="rect">
              <a:avLst/>
            </a:prstGeom>
            <a:noFill/>
          </p:spPr>
          <p:txBody>
            <a:bodyPr wrap="square" rtlCol="0">
              <a:spAutoFit/>
            </a:bodyPr>
            <a:lstStyle/>
            <a:p>
              <a:r>
                <a:rPr lang="en-US" sz="2000" b="1" dirty="0" smtClean="0">
                  <a:solidFill>
                    <a:schemeClr val="accent3"/>
                  </a:solidFill>
                </a:rPr>
                <a:t>Emotion/Mood</a:t>
              </a:r>
              <a:endParaRPr lang="en-US" sz="2000" b="1" dirty="0">
                <a:solidFill>
                  <a:schemeClr val="accent3"/>
                </a:solidFill>
              </a:endParaRPr>
            </a:p>
          </p:txBody>
        </p:sp>
        <p:sp>
          <p:nvSpPr>
            <p:cNvPr id="33" name="TextBox 32"/>
            <p:cNvSpPr txBox="1"/>
            <p:nvPr/>
          </p:nvSpPr>
          <p:spPr>
            <a:xfrm>
              <a:off x="3740953" y="5681602"/>
              <a:ext cx="2436164" cy="707886"/>
            </a:xfrm>
            <a:prstGeom prst="rect">
              <a:avLst/>
            </a:prstGeom>
            <a:noFill/>
          </p:spPr>
          <p:txBody>
            <a:bodyPr wrap="square" rtlCol="0">
              <a:spAutoFit/>
            </a:bodyPr>
            <a:lstStyle/>
            <a:p>
              <a:r>
                <a:rPr lang="en-US" sz="2000" b="1" dirty="0" smtClean="0">
                  <a:solidFill>
                    <a:schemeClr val="accent3"/>
                  </a:solidFill>
                </a:rPr>
                <a:t>Medications &amp; Supplements</a:t>
              </a:r>
              <a:endParaRPr lang="en-US" sz="2000" b="1" dirty="0">
                <a:solidFill>
                  <a:schemeClr val="accent3"/>
                </a:solidFill>
              </a:endParaRPr>
            </a:p>
          </p:txBody>
        </p:sp>
        <p:sp>
          <p:nvSpPr>
            <p:cNvPr id="34" name="TextBox 33"/>
            <p:cNvSpPr txBox="1"/>
            <p:nvPr/>
          </p:nvSpPr>
          <p:spPr>
            <a:xfrm>
              <a:off x="1786982" y="1709340"/>
              <a:ext cx="1127250" cy="1015663"/>
            </a:xfrm>
            <a:prstGeom prst="rect">
              <a:avLst/>
            </a:prstGeom>
            <a:noFill/>
          </p:spPr>
          <p:txBody>
            <a:bodyPr wrap="square" rtlCol="0">
              <a:spAutoFit/>
            </a:bodyPr>
            <a:lstStyle/>
            <a:p>
              <a:r>
                <a:rPr lang="en-US" sz="2000" b="1" dirty="0" smtClean="0">
                  <a:solidFill>
                    <a:schemeClr val="accent3"/>
                  </a:solidFill>
                </a:rPr>
                <a:t>Body  Issues</a:t>
              </a:r>
            </a:p>
            <a:p>
              <a:endParaRPr lang="en-US" sz="2000" b="1" dirty="0" smtClean="0">
                <a:solidFill>
                  <a:schemeClr val="accent2"/>
                </a:solidFill>
              </a:endParaRPr>
            </a:p>
          </p:txBody>
        </p:sp>
        <p:sp>
          <p:nvSpPr>
            <p:cNvPr id="35" name="TextBox 34"/>
            <p:cNvSpPr txBox="1"/>
            <p:nvPr/>
          </p:nvSpPr>
          <p:spPr>
            <a:xfrm>
              <a:off x="996273" y="3323322"/>
              <a:ext cx="1536959" cy="707886"/>
            </a:xfrm>
            <a:prstGeom prst="rect">
              <a:avLst/>
            </a:prstGeom>
            <a:noFill/>
          </p:spPr>
          <p:txBody>
            <a:bodyPr wrap="square" rtlCol="0">
              <a:spAutoFit/>
            </a:bodyPr>
            <a:lstStyle/>
            <a:p>
              <a:r>
                <a:rPr lang="en-US" sz="2000" b="1" dirty="0" smtClean="0">
                  <a:solidFill>
                    <a:schemeClr val="accent3"/>
                  </a:solidFill>
                </a:rPr>
                <a:t>Cognitive &amp; Stress</a:t>
              </a:r>
              <a:endParaRPr lang="en-US" sz="2000" b="1" dirty="0">
                <a:solidFill>
                  <a:schemeClr val="accent3"/>
                </a:solidFill>
              </a:endParaRPr>
            </a:p>
          </p:txBody>
        </p:sp>
        <p:sp>
          <p:nvSpPr>
            <p:cNvPr id="36" name="TextBox 35"/>
            <p:cNvSpPr txBox="1"/>
            <p:nvPr/>
          </p:nvSpPr>
          <p:spPr>
            <a:xfrm>
              <a:off x="1349476" y="5043946"/>
              <a:ext cx="2006593" cy="707886"/>
            </a:xfrm>
            <a:prstGeom prst="rect">
              <a:avLst/>
            </a:prstGeom>
            <a:noFill/>
          </p:spPr>
          <p:txBody>
            <a:bodyPr wrap="square" rtlCol="0">
              <a:spAutoFit/>
            </a:bodyPr>
            <a:lstStyle/>
            <a:p>
              <a:r>
                <a:rPr lang="en-US" sz="2000" b="1" dirty="0" smtClean="0">
                  <a:solidFill>
                    <a:schemeClr val="accent3"/>
                  </a:solidFill>
                </a:rPr>
                <a:t>Social/</a:t>
              </a:r>
            </a:p>
            <a:p>
              <a:r>
                <a:rPr lang="en-US" sz="2000" b="1" dirty="0" smtClean="0">
                  <a:solidFill>
                    <a:schemeClr val="accent3"/>
                  </a:solidFill>
                </a:rPr>
                <a:t>Relationship</a:t>
              </a:r>
              <a:endParaRPr lang="en-US" sz="2000" b="1" dirty="0">
                <a:solidFill>
                  <a:schemeClr val="accent3"/>
                </a:solidFill>
              </a:endParaRPr>
            </a:p>
          </p:txBody>
        </p:sp>
      </p:grpSp>
      <p:sp>
        <p:nvSpPr>
          <p:cNvPr id="37" name="TextBox 36"/>
          <p:cNvSpPr txBox="1"/>
          <p:nvPr/>
        </p:nvSpPr>
        <p:spPr>
          <a:xfrm>
            <a:off x="1109014" y="0"/>
            <a:ext cx="3217586" cy="954107"/>
          </a:xfrm>
          <a:prstGeom prst="rect">
            <a:avLst/>
          </a:prstGeom>
          <a:noFill/>
        </p:spPr>
        <p:txBody>
          <a:bodyPr wrap="square" rtlCol="0">
            <a:spAutoFit/>
          </a:bodyPr>
          <a:lstStyle/>
          <a:p>
            <a:r>
              <a:rPr lang="en-US" sz="2800" dirty="0" smtClean="0"/>
              <a:t>Integrative Chronic Pain Management</a:t>
            </a:r>
            <a:endParaRPr lang="en-US" sz="2800" dirty="0"/>
          </a:p>
        </p:txBody>
      </p:sp>
    </p:spTree>
    <p:extLst>
      <p:ext uri="{BB962C8B-B14F-4D97-AF65-F5344CB8AC3E}">
        <p14:creationId xmlns:p14="http://schemas.microsoft.com/office/powerpoint/2010/main" val="861243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Activity</a:t>
            </a:r>
            <a:endParaRPr lang="en-US" dirty="0"/>
          </a:p>
        </p:txBody>
      </p:sp>
      <p:sp>
        <p:nvSpPr>
          <p:cNvPr id="3" name="Content Placeholder 2"/>
          <p:cNvSpPr>
            <a:spLocks noGrp="1"/>
          </p:cNvSpPr>
          <p:nvPr>
            <p:ph idx="1"/>
          </p:nvPr>
        </p:nvSpPr>
        <p:spPr/>
        <p:txBody>
          <a:bodyPr/>
          <a:lstStyle/>
          <a:p>
            <a:r>
              <a:rPr lang="en-US" dirty="0" smtClean="0"/>
              <a:t>Fear of damage from pain often leads to less activity leading to tightening of muscles and increased pain in a negative cycle</a:t>
            </a:r>
          </a:p>
          <a:p>
            <a:r>
              <a:rPr lang="en-US" dirty="0" smtClean="0"/>
              <a:t>For most chronic pain conditions graded exercise programs are shown beneficial</a:t>
            </a:r>
          </a:p>
          <a:p>
            <a:r>
              <a:rPr lang="en-US" dirty="0" smtClean="0"/>
              <a:t>30% improvement for low back pain</a:t>
            </a:r>
          </a:p>
          <a:p>
            <a:r>
              <a:rPr lang="en-US" dirty="0" smtClean="0"/>
              <a:t>Most effective for centralized pain conditions</a:t>
            </a:r>
            <a:endParaRPr lang="en-US" dirty="0"/>
          </a:p>
        </p:txBody>
      </p:sp>
      <p:sp>
        <p:nvSpPr>
          <p:cNvPr id="4" name="TextBox 3"/>
          <p:cNvSpPr txBox="1"/>
          <p:nvPr/>
        </p:nvSpPr>
        <p:spPr>
          <a:xfrm>
            <a:off x="-21771" y="6396335"/>
            <a:ext cx="8077200" cy="461665"/>
          </a:xfrm>
          <a:prstGeom prst="rect">
            <a:avLst/>
          </a:prstGeom>
          <a:noFill/>
        </p:spPr>
        <p:txBody>
          <a:bodyPr wrap="square" rtlCol="0">
            <a:spAutoFit/>
          </a:bodyPr>
          <a:lstStyle/>
          <a:p>
            <a:r>
              <a:rPr lang="en-US" sz="1200" dirty="0" smtClean="0"/>
              <a:t>Cunningham, N. R., &amp; </a:t>
            </a:r>
            <a:r>
              <a:rPr lang="en-US" sz="1200" dirty="0" err="1" smtClean="0"/>
              <a:t>Kashikar-Zuck</a:t>
            </a:r>
            <a:r>
              <a:rPr lang="en-US" sz="1200" dirty="0" smtClean="0"/>
              <a:t>, S. (2013). </a:t>
            </a:r>
            <a:r>
              <a:rPr lang="en-US" sz="1200" dirty="0" err="1" smtClean="0"/>
              <a:t>Nonpharmacological</a:t>
            </a:r>
            <a:r>
              <a:rPr lang="en-US" sz="1200" dirty="0" smtClean="0"/>
              <a:t> treatment of pain in rheumatic diseases and other musculoskeletal pain conditions. </a:t>
            </a:r>
            <a:r>
              <a:rPr lang="en-US" sz="1200" i="1" dirty="0" err="1" smtClean="0"/>
              <a:t>Curr</a:t>
            </a:r>
            <a:r>
              <a:rPr lang="en-US" sz="1200" i="1" dirty="0" smtClean="0"/>
              <a:t> </a:t>
            </a:r>
            <a:r>
              <a:rPr lang="en-US" sz="1200" i="1" dirty="0" err="1" smtClean="0"/>
              <a:t>Rheumatol</a:t>
            </a:r>
            <a:r>
              <a:rPr lang="en-US" sz="1200" i="1" dirty="0" smtClean="0"/>
              <a:t> Rep, 15</a:t>
            </a:r>
            <a:r>
              <a:rPr lang="en-US" sz="1200" dirty="0" smtClean="0"/>
              <a:t>(2), 306. </a:t>
            </a:r>
          </a:p>
        </p:txBody>
      </p:sp>
    </p:spTree>
    <p:extLst>
      <p:ext uri="{BB962C8B-B14F-4D97-AF65-F5344CB8AC3E}">
        <p14:creationId xmlns:p14="http://schemas.microsoft.com/office/powerpoint/2010/main" val="297196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and Inflammation</a:t>
            </a:r>
            <a:endParaRPr lang="en-US" dirty="0"/>
          </a:p>
        </p:txBody>
      </p:sp>
      <p:sp>
        <p:nvSpPr>
          <p:cNvPr id="3" name="Content Placeholder 2"/>
          <p:cNvSpPr>
            <a:spLocks noGrp="1"/>
          </p:cNvSpPr>
          <p:nvPr>
            <p:ph idx="1"/>
          </p:nvPr>
        </p:nvSpPr>
        <p:spPr/>
        <p:txBody>
          <a:bodyPr/>
          <a:lstStyle/>
          <a:p>
            <a:r>
              <a:rPr lang="en-US" dirty="0" smtClean="0"/>
              <a:t>For many obese patients there is chronic non-resolving </a:t>
            </a:r>
            <a:r>
              <a:rPr lang="en-US" dirty="0" smtClean="0"/>
              <a:t>inflammation</a:t>
            </a:r>
            <a:r>
              <a:rPr lang="en-US" sz="1400" baseline="30000" dirty="0" smtClean="0"/>
              <a:t>1</a:t>
            </a:r>
            <a:r>
              <a:rPr lang="en-US" dirty="0" smtClean="0"/>
              <a:t> </a:t>
            </a:r>
          </a:p>
          <a:p>
            <a:r>
              <a:rPr lang="en-US" dirty="0" smtClean="0"/>
              <a:t>CRP </a:t>
            </a:r>
            <a:r>
              <a:rPr lang="en-US" dirty="0" smtClean="0"/>
              <a:t>is an accepted marker of chronic inflammation</a:t>
            </a:r>
          </a:p>
          <a:p>
            <a:r>
              <a:rPr lang="en-US" dirty="0" smtClean="0"/>
              <a:t>Elevated CRP has been shown preliminarily to increase rates of low back pain</a:t>
            </a:r>
          </a:p>
          <a:p>
            <a:pPr lvl="1"/>
            <a:r>
              <a:rPr lang="en-US" dirty="0" smtClean="0"/>
              <a:t>Higher elevation in patients who are </a:t>
            </a:r>
            <a:r>
              <a:rPr lang="en-US" dirty="0" smtClean="0"/>
              <a:t>obese</a:t>
            </a:r>
            <a:r>
              <a:rPr lang="en-US" sz="1400" baseline="30000" dirty="0" smtClean="0"/>
              <a:t>2</a:t>
            </a:r>
            <a:endParaRPr lang="en-US" sz="1400" baseline="30000" dirty="0"/>
          </a:p>
        </p:txBody>
      </p:sp>
      <p:sp>
        <p:nvSpPr>
          <p:cNvPr id="4" name="TextBox 3"/>
          <p:cNvSpPr txBox="1"/>
          <p:nvPr/>
        </p:nvSpPr>
        <p:spPr>
          <a:xfrm>
            <a:off x="0" y="6581001"/>
            <a:ext cx="9144000" cy="276999"/>
          </a:xfrm>
          <a:prstGeom prst="rect">
            <a:avLst/>
          </a:prstGeom>
          <a:noFill/>
        </p:spPr>
        <p:txBody>
          <a:bodyPr wrap="square" rtlCol="0">
            <a:spAutoFit/>
          </a:bodyPr>
          <a:lstStyle/>
          <a:p>
            <a:r>
              <a:rPr lang="en-US" sz="1200" dirty="0" smtClean="0"/>
              <a:t>1.  </a:t>
            </a:r>
            <a:r>
              <a:rPr lang="en-US" sz="1200" dirty="0" err="1" smtClean="0"/>
              <a:t>Arranz</a:t>
            </a:r>
            <a:r>
              <a:rPr lang="en-US" sz="1200" dirty="0" smtClean="0"/>
              <a:t>, L. I., et al. </a:t>
            </a:r>
            <a:r>
              <a:rPr lang="en-US" sz="1200" i="1" dirty="0" err="1" smtClean="0"/>
              <a:t>Curr</a:t>
            </a:r>
            <a:r>
              <a:rPr lang="en-US" sz="1200" i="1" dirty="0" smtClean="0"/>
              <a:t> </a:t>
            </a:r>
            <a:r>
              <a:rPr lang="en-US" sz="1200" i="1" dirty="0" err="1" smtClean="0"/>
              <a:t>Rheumatol</a:t>
            </a:r>
            <a:r>
              <a:rPr lang="en-US" sz="1200" i="1" dirty="0" smtClean="0"/>
              <a:t> Rep. </a:t>
            </a:r>
            <a:r>
              <a:rPr lang="en-US" sz="1200" dirty="0" smtClean="0"/>
              <a:t>2014.  2.  Briggs, M., et al. </a:t>
            </a:r>
            <a:r>
              <a:rPr lang="en-US" sz="1200" i="1" dirty="0" smtClean="0"/>
              <a:t>Arch </a:t>
            </a:r>
            <a:r>
              <a:rPr lang="en-US" sz="1200" i="1" dirty="0" err="1" smtClean="0"/>
              <a:t>Phys</a:t>
            </a:r>
            <a:r>
              <a:rPr lang="en-US" sz="1200" i="1" dirty="0" smtClean="0"/>
              <a:t> Med </a:t>
            </a:r>
            <a:r>
              <a:rPr lang="en-US" sz="1200" i="1" dirty="0" err="1" smtClean="0"/>
              <a:t>Rehabil</a:t>
            </a:r>
            <a:r>
              <a:rPr lang="en-US" sz="1200" dirty="0" smtClean="0"/>
              <a:t>.  2012. </a:t>
            </a:r>
          </a:p>
        </p:txBody>
      </p:sp>
    </p:spTree>
    <p:extLst>
      <p:ext uri="{BB962C8B-B14F-4D97-AF65-F5344CB8AC3E}">
        <p14:creationId xmlns:p14="http://schemas.microsoft.com/office/powerpoint/2010/main" val="258800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Inflammation</a:t>
            </a:r>
            <a:endParaRPr lang="en-US" dirty="0"/>
          </a:p>
        </p:txBody>
      </p:sp>
      <p:sp>
        <p:nvSpPr>
          <p:cNvPr id="3" name="Content Placeholder 2"/>
          <p:cNvSpPr>
            <a:spLocks noGrp="1"/>
          </p:cNvSpPr>
          <p:nvPr>
            <p:ph idx="1"/>
          </p:nvPr>
        </p:nvSpPr>
        <p:spPr/>
        <p:txBody>
          <a:bodyPr>
            <a:normAutofit/>
          </a:bodyPr>
          <a:lstStyle/>
          <a:p>
            <a:r>
              <a:rPr lang="en-US" dirty="0" smtClean="0"/>
              <a:t>Chronic inflammation promotes nociception</a:t>
            </a:r>
          </a:p>
          <a:p>
            <a:r>
              <a:rPr lang="en-US" dirty="0" smtClean="0"/>
              <a:t>Chronic non-resolving inflammation is associated with:</a:t>
            </a:r>
          </a:p>
          <a:p>
            <a:pPr lvl="1"/>
            <a:r>
              <a:rPr lang="en-US" dirty="0" smtClean="0"/>
              <a:t>Low back pain, arthritis, RA, MS, atherosclerotic disease, diabetes</a:t>
            </a:r>
            <a:r>
              <a:rPr lang="en-US" sz="1400" baseline="30000" dirty="0" smtClean="0"/>
              <a:t>1</a:t>
            </a:r>
          </a:p>
          <a:p>
            <a:pPr lvl="1"/>
            <a:r>
              <a:rPr lang="en-US" dirty="0" smtClean="0"/>
              <a:t>Western diets low in fruits and vegetable (natural antioxidants) and high in red meat (generator of IL-6) promote inflammation</a:t>
            </a:r>
            <a:r>
              <a:rPr lang="en-US" sz="1400" baseline="30000" dirty="0" smtClean="0"/>
              <a:t>2</a:t>
            </a:r>
          </a:p>
          <a:p>
            <a:endParaRPr lang="en-US" dirty="0" smtClean="0"/>
          </a:p>
        </p:txBody>
      </p:sp>
      <p:sp>
        <p:nvSpPr>
          <p:cNvPr id="4" name="TextBox 3"/>
          <p:cNvSpPr txBox="1"/>
          <p:nvPr/>
        </p:nvSpPr>
        <p:spPr>
          <a:xfrm>
            <a:off x="0" y="6313818"/>
            <a:ext cx="8610600" cy="523220"/>
          </a:xfrm>
          <a:prstGeom prst="rect">
            <a:avLst/>
          </a:prstGeom>
          <a:noFill/>
        </p:spPr>
        <p:txBody>
          <a:bodyPr wrap="square" rtlCol="0">
            <a:spAutoFit/>
          </a:bodyPr>
          <a:lstStyle/>
          <a:p>
            <a:r>
              <a:rPr lang="en-US" sz="1400" dirty="0"/>
              <a:t>1.  Seaman, </a:t>
            </a:r>
            <a:r>
              <a:rPr lang="en-US" sz="1400" dirty="0" smtClean="0"/>
              <a:t>D. </a:t>
            </a:r>
            <a:r>
              <a:rPr lang="en-US" sz="1400" i="1" dirty="0" smtClean="0"/>
              <a:t>Chiropractic </a:t>
            </a:r>
            <a:r>
              <a:rPr lang="en-US" sz="1400" i="1" dirty="0"/>
              <a:t>&amp; Manual Therapies</a:t>
            </a:r>
            <a:r>
              <a:rPr lang="en-US" sz="1400" i="1" dirty="0" smtClean="0"/>
              <a:t>, </a:t>
            </a:r>
            <a:r>
              <a:rPr lang="en-US" sz="1400" dirty="0" smtClean="0"/>
              <a:t>2013. 2.  Esposito, K., eta l. </a:t>
            </a:r>
            <a:r>
              <a:rPr lang="en-US" sz="1400" i="1" dirty="0" err="1" smtClean="0"/>
              <a:t>Eur</a:t>
            </a:r>
            <a:r>
              <a:rPr lang="en-US" sz="1400" i="1" dirty="0" smtClean="0"/>
              <a:t> Heart J, </a:t>
            </a:r>
            <a:r>
              <a:rPr lang="en-US" sz="1400" dirty="0" smtClean="0"/>
              <a:t>2006. </a:t>
            </a:r>
          </a:p>
        </p:txBody>
      </p:sp>
    </p:spTree>
    <p:extLst>
      <p:ext uri="{BB962C8B-B14F-4D97-AF65-F5344CB8AC3E}">
        <p14:creationId xmlns:p14="http://schemas.microsoft.com/office/powerpoint/2010/main" val="556917921"/>
      </p:ext>
    </p:extLst>
  </p:cSld>
  <p:clrMapOvr>
    <a:masterClrMapping/>
  </p:clrMapOvr>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288</TotalTime>
  <Words>2063</Words>
  <Application>Microsoft Office PowerPoint</Application>
  <PresentationFormat>On-screen Show (4:3)</PresentationFormat>
  <Paragraphs>233</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Autumn</vt:lpstr>
      <vt:lpstr>Hot Topics In Integrative Medicine</vt:lpstr>
      <vt:lpstr>Objectives</vt:lpstr>
      <vt:lpstr>Integrative Medicine</vt:lpstr>
      <vt:lpstr>Chronic Pain</vt:lpstr>
      <vt:lpstr>Chronic Pain</vt:lpstr>
      <vt:lpstr>PowerPoint Presentation</vt:lpstr>
      <vt:lpstr>Physical Activity</vt:lpstr>
      <vt:lpstr>Obesity and Inflammation</vt:lpstr>
      <vt:lpstr>Inflammation</vt:lpstr>
      <vt:lpstr>Diet as Treatment</vt:lpstr>
      <vt:lpstr>Supplements</vt:lpstr>
      <vt:lpstr>The Microbiome</vt:lpstr>
      <vt:lpstr>Functions of the Gut Flora</vt:lpstr>
      <vt:lpstr>Functions of the Gut Flora</vt:lpstr>
      <vt:lpstr>Irritable Bowel Syndrome</vt:lpstr>
      <vt:lpstr>Obesity</vt:lpstr>
      <vt:lpstr>Diabetes</vt:lpstr>
      <vt:lpstr>Hot Flashes – Non biological therapies</vt:lpstr>
      <vt:lpstr>Hot Flashes – Biological therapies</vt:lpstr>
      <vt:lpstr>Therapies Commonly Used in Integrative Medicine</vt:lpstr>
      <vt:lpstr>Mindfulness</vt:lpstr>
      <vt:lpstr>Mindfulness Based Stress Reduction</vt:lpstr>
      <vt:lpstr>Elimination Diets</vt:lpstr>
      <vt:lpstr>Elimination Diet</vt:lpstr>
      <vt:lpstr>Acupuncture</vt:lpstr>
      <vt:lpstr>Resources</vt:lpstr>
    </vt:vector>
  </TitlesOfParts>
  <Company>University of Michigan Hospital and Health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Topics In Integrative Medicine</dc:title>
  <dc:creator>Schneiderhan, Jill</dc:creator>
  <cp:lastModifiedBy>Schneiderhan, Jill</cp:lastModifiedBy>
  <cp:revision>20</cp:revision>
  <dcterms:created xsi:type="dcterms:W3CDTF">2016-08-23T13:51:04Z</dcterms:created>
  <dcterms:modified xsi:type="dcterms:W3CDTF">2016-09-03T12:19:33Z</dcterms:modified>
</cp:coreProperties>
</file>