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269" r:id="rId3"/>
    <p:sldId id="270" r:id="rId4"/>
    <p:sldId id="271" r:id="rId5"/>
    <p:sldId id="311" r:id="rId6"/>
    <p:sldId id="273" r:id="rId7"/>
    <p:sldId id="294" r:id="rId8"/>
    <p:sldId id="295" r:id="rId9"/>
    <p:sldId id="279" r:id="rId10"/>
    <p:sldId id="297" r:id="rId11"/>
    <p:sldId id="298" r:id="rId12"/>
    <p:sldId id="299" r:id="rId13"/>
    <p:sldId id="300" r:id="rId14"/>
    <p:sldId id="301" r:id="rId15"/>
    <p:sldId id="302" r:id="rId16"/>
    <p:sldId id="303" r:id="rId17"/>
    <p:sldId id="296" r:id="rId18"/>
    <p:sldId id="292" r:id="rId19"/>
    <p:sldId id="293" r:id="rId20"/>
    <p:sldId id="264" r:id="rId21"/>
    <p:sldId id="263" r:id="rId22"/>
    <p:sldId id="304" r:id="rId23"/>
    <p:sldId id="305" r:id="rId24"/>
    <p:sldId id="306" r:id="rId25"/>
    <p:sldId id="307" r:id="rId26"/>
    <p:sldId id="308" r:id="rId27"/>
    <p:sldId id="258" r:id="rId28"/>
    <p:sldId id="309" r:id="rId29"/>
    <p:sldId id="316" r:id="rId30"/>
    <p:sldId id="310" r:id="rId31"/>
    <p:sldId id="312" r:id="rId32"/>
    <p:sldId id="313" r:id="rId33"/>
    <p:sldId id="315" r:id="rId34"/>
    <p:sldId id="317" r:id="rId35"/>
    <p:sldId id="276" r:id="rId36"/>
    <p:sldId id="275" r:id="rId37"/>
    <p:sldId id="277" r:id="rId38"/>
    <p:sldId id="278" r:id="rId39"/>
    <p:sldId id="282" r:id="rId40"/>
    <p:sldId id="284" r:id="rId41"/>
    <p:sldId id="285" r:id="rId42"/>
    <p:sldId id="286" r:id="rId43"/>
    <p:sldId id="288" r:id="rId44"/>
    <p:sldId id="281" r:id="rId45"/>
    <p:sldId id="280" r:id="rId46"/>
    <p:sldId id="289" r:id="rId47"/>
    <p:sldId id="290" r:id="rId48"/>
    <p:sldId id="287" r:id="rId49"/>
    <p:sldId id="318" r:id="rId50"/>
    <p:sldId id="274" r:id="rId51"/>
    <p:sldId id="2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1" autoAdjust="0"/>
    <p:restoredTop sz="76403" autoAdjust="0"/>
  </p:normalViewPr>
  <p:slideViewPr>
    <p:cSldViewPr>
      <p:cViewPr varScale="1">
        <p:scale>
          <a:sx n="69" d="100"/>
          <a:sy n="69" d="100"/>
        </p:scale>
        <p:origin x="-13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E8C55-04BD-4D91-A2FC-D358C82EC615}" type="datetimeFigureOut">
              <a:rPr lang="en-US" smtClean="0"/>
              <a:t>9/1/2016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4ECE3-F151-4718-B040-B125B1BCD1F7}" type="slidenum">
              <a:rPr lang="en-US" smtClean="0"/>
              <a:t>‹#›</a:t>
            </a:fld>
            <a:endParaRPr lang="en-US"/>
          </a:p>
        </p:txBody>
      </p:sp>
    </p:spTree>
    <p:extLst>
      <p:ext uri="{BB962C8B-B14F-4D97-AF65-F5344CB8AC3E}">
        <p14:creationId xmlns:p14="http://schemas.microsoft.com/office/powerpoint/2010/main" val="193072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obtained from chart review; I read</a:t>
            </a:r>
            <a:r>
              <a:rPr lang="en-US" baseline="0" dirty="0" smtClean="0"/>
              <a:t> the sleep study but did not see the patient in clinic.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General sleep:</a:t>
            </a:r>
            <a:endParaRPr lang="en-US" dirty="0" smtClean="0"/>
          </a:p>
          <a:p>
            <a:r>
              <a:rPr lang="en-US" dirty="0" smtClean="0"/>
              <a:t>Bedroom partner: No</a:t>
            </a:r>
          </a:p>
          <a:p>
            <a:r>
              <a:rPr lang="en-US" dirty="0" smtClean="0"/>
              <a:t>Bedtime: 10:30 pm</a:t>
            </a:r>
          </a:p>
          <a:p>
            <a:r>
              <a:rPr lang="en-US" dirty="0" smtClean="0"/>
              <a:t>Wake time: 6-7 am</a:t>
            </a:r>
          </a:p>
          <a:p>
            <a:r>
              <a:rPr lang="en-US" dirty="0" smtClean="0"/>
              <a:t>Sleep-onset latency: a few minutes (with Ambien)</a:t>
            </a:r>
          </a:p>
          <a:p>
            <a:r>
              <a:rPr lang="en-US" dirty="0" smtClean="0"/>
              <a:t>Awakenings from sleep: 2-3</a:t>
            </a:r>
          </a:p>
          <a:p>
            <a:r>
              <a:rPr lang="en-US" dirty="0" err="1" smtClean="0"/>
              <a:t>Nocturia</a:t>
            </a:r>
            <a:r>
              <a:rPr lang="en-US" dirty="0" smtClean="0"/>
              <a:t>: 2 times</a:t>
            </a:r>
          </a:p>
          <a:p>
            <a:r>
              <a:rPr lang="en-US" dirty="0" smtClean="0"/>
              <a:t>Difficulty falling back asleep: Not with Ambien or wine;</a:t>
            </a:r>
          </a:p>
          <a:p>
            <a:r>
              <a:rPr lang="en-US" dirty="0" smtClean="0"/>
              <a:t>Position: mostly sides</a:t>
            </a:r>
          </a:p>
          <a:p>
            <a:endParaRPr lang="en-US" dirty="0" smtClean="0"/>
          </a:p>
          <a:p>
            <a:r>
              <a:rPr lang="en-US" dirty="0" smtClean="0"/>
              <a:t>She gets into bed and reads until she is tired.  She is usually falling asleep at close to 11 pm.  She has a glass of wine at 10 pm or 10:30.  If she does not fall asleep in an hour, she will have another glass of wine.  If she does not take Ambien, she starts to stiffen up and gets pain all over.  She discovered a glass of wine works better for the muscle tightness.  She used to take tramadol and Ativan.  It is not easier to fall asleep if she goes to bed later.</a:t>
            </a:r>
          </a:p>
          <a:p>
            <a:r>
              <a:rPr lang="en-US" dirty="0" smtClean="0"/>
              <a:t>  </a:t>
            </a:r>
          </a:p>
          <a:p>
            <a:r>
              <a:rPr lang="en-US" dirty="0" smtClean="0"/>
              <a:t>Excessive daytime sleepiness: No</a:t>
            </a:r>
          </a:p>
          <a:p>
            <a:r>
              <a:rPr lang="en-US" dirty="0" smtClean="0"/>
              <a:t>Daytime fatigue/tiredness: Yes, she has had to push herself for many years to get going</a:t>
            </a:r>
          </a:p>
          <a:p>
            <a:r>
              <a:rPr lang="en-US" dirty="0" smtClean="0"/>
              <a:t>Caffeine or stimulant use to stay awake: No</a:t>
            </a:r>
          </a:p>
          <a:p>
            <a:r>
              <a:rPr lang="en-US" dirty="0" smtClean="0"/>
              <a:t>Drowsiness when driving: No</a:t>
            </a:r>
          </a:p>
          <a:p>
            <a:r>
              <a:rPr lang="en-US" dirty="0" smtClean="0"/>
              <a:t>Naps: No</a:t>
            </a:r>
          </a:p>
          <a:p>
            <a:endParaRPr lang="en-US" dirty="0" smtClean="0"/>
          </a:p>
          <a:p>
            <a:r>
              <a:rPr lang="en-US" b="1" dirty="0" smtClean="0"/>
              <a:t>Symptoms of sleep-disordered breathing:</a:t>
            </a:r>
            <a:endParaRPr lang="en-US" dirty="0" smtClean="0"/>
          </a:p>
          <a:p>
            <a:r>
              <a:rPr lang="en-US" dirty="0" smtClean="0"/>
              <a:t>Snoring: Yes  </a:t>
            </a:r>
          </a:p>
          <a:p>
            <a:r>
              <a:rPr lang="en-US" dirty="0" smtClean="0"/>
              <a:t>Gasping/choking during sleep: No</a:t>
            </a:r>
          </a:p>
          <a:p>
            <a:r>
              <a:rPr lang="en-US" dirty="0" smtClean="0"/>
              <a:t>Witnessed apneas: Unsure due to lack of bedpartner</a:t>
            </a:r>
          </a:p>
          <a:p>
            <a:r>
              <a:rPr lang="en-US" dirty="0" smtClean="0"/>
              <a:t>Unrefreshed upon awakening: Yes</a:t>
            </a:r>
          </a:p>
          <a:p>
            <a:r>
              <a:rPr lang="en-US" dirty="0" smtClean="0"/>
              <a:t>Morning headaches: Yes</a:t>
            </a:r>
          </a:p>
          <a:p>
            <a:r>
              <a:rPr lang="en-US" dirty="0" smtClean="0"/>
              <a:t>Dry mouth: Yes, uses </a:t>
            </a:r>
            <a:r>
              <a:rPr lang="en-US" dirty="0" err="1" smtClean="0"/>
              <a:t>biotene</a:t>
            </a:r>
            <a:endParaRPr lang="en-US" dirty="0" smtClean="0"/>
          </a:p>
          <a:p>
            <a:r>
              <a:rPr lang="en-US" dirty="0" smtClean="0"/>
              <a:t>Nasal allergies: Yes, takes Sudafed 2-3 times per day; she gets a headache in her sinuses as if she has a cold.</a:t>
            </a:r>
          </a:p>
          <a:p>
            <a:r>
              <a:rPr lang="en-US" dirty="0" smtClean="0"/>
              <a:t>Acid reflux: yes, takes Prilosec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5</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obtained from chart review; I read</a:t>
            </a:r>
            <a:r>
              <a:rPr lang="en-US" baseline="0" dirty="0" smtClean="0"/>
              <a:t> the sleep study but did not see the patient in clinic.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General sleep:</a:t>
            </a:r>
            <a:endParaRPr lang="en-US" dirty="0" smtClean="0"/>
          </a:p>
          <a:p>
            <a:r>
              <a:rPr lang="en-US" dirty="0" smtClean="0"/>
              <a:t>Bedroom partner: No</a:t>
            </a:r>
          </a:p>
          <a:p>
            <a:r>
              <a:rPr lang="en-US" dirty="0" smtClean="0"/>
              <a:t>Bedtime: 10:30 pm</a:t>
            </a:r>
          </a:p>
          <a:p>
            <a:r>
              <a:rPr lang="en-US" dirty="0" smtClean="0"/>
              <a:t>Wake time: 6-7 am</a:t>
            </a:r>
          </a:p>
          <a:p>
            <a:r>
              <a:rPr lang="en-US" dirty="0" smtClean="0"/>
              <a:t>Sleep-onset latency: a few minutes (with Ambien)</a:t>
            </a:r>
          </a:p>
          <a:p>
            <a:r>
              <a:rPr lang="en-US" dirty="0" smtClean="0"/>
              <a:t>Awakenings from sleep: 2-3</a:t>
            </a:r>
          </a:p>
          <a:p>
            <a:r>
              <a:rPr lang="en-US" dirty="0" err="1" smtClean="0"/>
              <a:t>Nocturia</a:t>
            </a:r>
            <a:r>
              <a:rPr lang="en-US" dirty="0" smtClean="0"/>
              <a:t>: 2 times</a:t>
            </a:r>
          </a:p>
          <a:p>
            <a:r>
              <a:rPr lang="en-US" dirty="0" smtClean="0"/>
              <a:t>Difficulty falling back asleep: Not with Ambien or wine;</a:t>
            </a:r>
          </a:p>
          <a:p>
            <a:r>
              <a:rPr lang="en-US" dirty="0" smtClean="0"/>
              <a:t>Position: mostly sides</a:t>
            </a:r>
          </a:p>
          <a:p>
            <a:endParaRPr lang="en-US" dirty="0" smtClean="0"/>
          </a:p>
          <a:p>
            <a:r>
              <a:rPr lang="en-US" dirty="0" smtClean="0"/>
              <a:t>She gets into bed and reads until she is tired.  She is usually falling asleep at close to 11 pm.  She has a glass of wine at 10 pm or 10:30.  If she does not fall asleep in an hour, she will have another glass of wine.  If she does not take Ambien, she starts to stiffen up and gets pain all over.  She discovered a glass of wine works better for the muscle tightness.  She used to take tramadol and Ativan.  It is not easier to fall asleep if she goes to bed later.</a:t>
            </a:r>
          </a:p>
          <a:p>
            <a:r>
              <a:rPr lang="en-US" dirty="0" smtClean="0"/>
              <a:t>  </a:t>
            </a:r>
          </a:p>
          <a:p>
            <a:r>
              <a:rPr lang="en-US" dirty="0" smtClean="0"/>
              <a:t>Excessive daytime sleepiness: No</a:t>
            </a:r>
          </a:p>
          <a:p>
            <a:r>
              <a:rPr lang="en-US" dirty="0" smtClean="0"/>
              <a:t>Daytime fatigue/tiredness: Yes, she has had to push herself for many years to get going</a:t>
            </a:r>
          </a:p>
          <a:p>
            <a:r>
              <a:rPr lang="en-US" dirty="0" smtClean="0"/>
              <a:t>Caffeine or stimulant use to stay awake: No</a:t>
            </a:r>
          </a:p>
          <a:p>
            <a:r>
              <a:rPr lang="en-US" dirty="0" smtClean="0"/>
              <a:t>Drowsiness when driving: No</a:t>
            </a:r>
          </a:p>
          <a:p>
            <a:r>
              <a:rPr lang="en-US" dirty="0" smtClean="0"/>
              <a:t>Naps: No</a:t>
            </a:r>
          </a:p>
          <a:p>
            <a:endParaRPr lang="en-US" dirty="0" smtClean="0"/>
          </a:p>
          <a:p>
            <a:r>
              <a:rPr lang="en-US" b="1" dirty="0" smtClean="0"/>
              <a:t>Symptoms of sleep-disordered breathing:</a:t>
            </a:r>
            <a:endParaRPr lang="en-US" dirty="0" smtClean="0"/>
          </a:p>
          <a:p>
            <a:r>
              <a:rPr lang="en-US" dirty="0" smtClean="0"/>
              <a:t>Snoring: Yes  </a:t>
            </a:r>
          </a:p>
          <a:p>
            <a:r>
              <a:rPr lang="en-US" dirty="0" smtClean="0"/>
              <a:t>Gasping/choking during sleep: No</a:t>
            </a:r>
          </a:p>
          <a:p>
            <a:r>
              <a:rPr lang="en-US" dirty="0" smtClean="0"/>
              <a:t>Witnessed apneas: Unsure due to lack of bedpartner</a:t>
            </a:r>
          </a:p>
          <a:p>
            <a:r>
              <a:rPr lang="en-US" dirty="0" smtClean="0"/>
              <a:t>Unrefreshed upon awakening: Yes</a:t>
            </a:r>
          </a:p>
          <a:p>
            <a:r>
              <a:rPr lang="en-US" dirty="0" smtClean="0"/>
              <a:t>Morning headaches: Yes</a:t>
            </a:r>
          </a:p>
          <a:p>
            <a:r>
              <a:rPr lang="en-US" dirty="0" smtClean="0"/>
              <a:t>Dry mouth: Yes, uses </a:t>
            </a:r>
            <a:r>
              <a:rPr lang="en-US" dirty="0" err="1" smtClean="0"/>
              <a:t>biotene</a:t>
            </a:r>
            <a:endParaRPr lang="en-US" dirty="0" smtClean="0"/>
          </a:p>
          <a:p>
            <a:r>
              <a:rPr lang="en-US" dirty="0" smtClean="0"/>
              <a:t>Nasal allergies: Yes, takes Sudafed 2-3 times per day; she gets a headache in her sinuses as if she has a cold.</a:t>
            </a:r>
          </a:p>
          <a:p>
            <a:r>
              <a:rPr lang="en-US" dirty="0" smtClean="0"/>
              <a:t>Acid reflux: yes, takes Prilosec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21</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22</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Ms. Smith sleeps with husband. She goes to bed at 10-11pm and gets out of bed at 10-11am. Sleep onset is within 10-1.5 hours minutes. There is one awakening caused by urination and usually without difficulty resuming sleep.   Naps: no napping </a:t>
            </a:r>
          </a:p>
          <a:p>
            <a:r>
              <a:rPr lang="en-US" sz="1200" kern="1200" dirty="0" smtClean="0">
                <a:solidFill>
                  <a:schemeClr val="tx1"/>
                </a:solidFill>
                <a:effectLst/>
                <a:latin typeface="+mn-lt"/>
                <a:ea typeface="+mn-ea"/>
                <a:cs typeface="+mn-cs"/>
              </a:rPr>
              <a:t>This is preferred sleep schedule, she likes having a shorter day</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23</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OSA on BiPAP. </a:t>
            </a:r>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      She is doing well on the current settings of 15/11cm of water. </a:t>
            </a:r>
          </a:p>
          <a:p>
            <a:pPr rtl="0"/>
            <a:r>
              <a:rPr lang="en-US" sz="1200" b="0" i="0" u="none" strike="noStrike" kern="1200" baseline="0" dirty="0" smtClean="0">
                <a:solidFill>
                  <a:schemeClr val="tx1"/>
                </a:solidFill>
                <a:latin typeface="+mn-lt"/>
                <a:ea typeface="+mn-ea"/>
                <a:cs typeface="+mn-cs"/>
              </a:rPr>
              <a:t>      She has excellent compliance. </a:t>
            </a:r>
          </a:p>
          <a:p>
            <a:pPr rtl="0"/>
            <a:r>
              <a:rPr lang="en-US" sz="1200" b="0" i="0" u="none" strike="noStrike" kern="1200" baseline="0" dirty="0" smtClean="0">
                <a:solidFill>
                  <a:schemeClr val="tx1"/>
                </a:solidFill>
                <a:latin typeface="+mn-lt"/>
                <a:ea typeface="+mn-ea"/>
                <a:cs typeface="+mn-cs"/>
              </a:rPr>
              <a:t>      We have asked her to obtain copies of her baseline polysomnogram and titration and have them faxed to our office. </a:t>
            </a:r>
          </a:p>
          <a:p>
            <a:pPr rtl="0"/>
            <a:r>
              <a:rPr lang="en-US" sz="1200" b="0" i="0" u="none" strike="noStrike" kern="1200" baseline="0" dirty="0" smtClean="0">
                <a:solidFill>
                  <a:schemeClr val="tx1"/>
                </a:solidFill>
                <a:latin typeface="+mn-lt"/>
                <a:ea typeface="+mn-ea"/>
                <a:cs typeface="+mn-cs"/>
              </a:rPr>
              <a:t>      She denied the need for any supplies today but will call if she needs them.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2.   Possible RLS. </a:t>
            </a:r>
          </a:p>
          <a:p>
            <a:pPr rtl="0"/>
            <a:r>
              <a:rPr lang="en-US" sz="1200" b="0" i="0" u="none" strike="noStrike" kern="1200" baseline="0" dirty="0" smtClean="0">
                <a:solidFill>
                  <a:schemeClr val="tx1"/>
                </a:solidFill>
                <a:latin typeface="+mn-lt"/>
                <a:ea typeface="+mn-ea"/>
                <a:cs typeface="+mn-cs"/>
              </a:rPr>
              <a:t>      She has some mild discomfort in her legs at bedtime but this is improved with OTC topical creams. This is likely due to her history of anemia for which she is taking iron supplementation and follows with hematology.</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Possible Insomnia. </a:t>
            </a:r>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It is not clear that Ms. Smith has insomnia. She has been on these medications for years and has not tried sleeping without them. She also reported that her ideal sleep time was 11-12 hours (an </a:t>
            </a:r>
            <a:r>
              <a:rPr lang="en-US" sz="1200" b="0" i="0" u="none" strike="noStrike" kern="1200" baseline="0" dirty="0" err="1" smtClean="0">
                <a:solidFill>
                  <a:schemeClr val="tx1"/>
                </a:solidFill>
                <a:latin typeface="+mn-lt"/>
                <a:ea typeface="+mn-ea"/>
                <a:cs typeface="+mn-cs"/>
              </a:rPr>
              <a:t>an</a:t>
            </a:r>
            <a:r>
              <a:rPr lang="en-US" sz="1200" b="0" i="0" u="none" strike="noStrike" kern="1200" baseline="0" dirty="0" smtClean="0">
                <a:solidFill>
                  <a:schemeClr val="tx1"/>
                </a:solidFill>
                <a:latin typeface="+mn-lt"/>
                <a:ea typeface="+mn-ea"/>
                <a:cs typeface="+mn-cs"/>
              </a:rPr>
              <a:t> attempt to decrease her time awake) which may be much longer than her physiologic need and there is concern that she is using medication to achieve this. We discussed with Ms. Smith that she has a prolonged QT on her EKG from 1/26/15 which can be caused by trazodone and amitriptyline and advised that she reduce or discontinue at least one, if not both of these medications.  She is not interested in addressing this further. </a:t>
            </a:r>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24</a:t>
            </a:fld>
            <a:endParaRPr lang="en-US"/>
          </a:p>
        </p:txBody>
      </p:sp>
    </p:spTree>
    <p:extLst>
      <p:ext uri="{BB962C8B-B14F-4D97-AF65-F5344CB8AC3E}">
        <p14:creationId xmlns:p14="http://schemas.microsoft.com/office/powerpoint/2010/main" val="35768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OSA on BiPAP. </a:t>
            </a:r>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      She is doing well on the current settings of 15/11cm of water. </a:t>
            </a:r>
          </a:p>
          <a:p>
            <a:pPr rtl="0"/>
            <a:r>
              <a:rPr lang="en-US" sz="1200" b="0" i="0" u="none" strike="noStrike" kern="1200" baseline="0" dirty="0" smtClean="0">
                <a:solidFill>
                  <a:schemeClr val="tx1"/>
                </a:solidFill>
                <a:latin typeface="+mn-lt"/>
                <a:ea typeface="+mn-ea"/>
                <a:cs typeface="+mn-cs"/>
              </a:rPr>
              <a:t>      She has excellent compliance. </a:t>
            </a:r>
          </a:p>
          <a:p>
            <a:pPr rtl="0"/>
            <a:r>
              <a:rPr lang="en-US" sz="1200" b="0" i="0" u="none" strike="noStrike" kern="1200" baseline="0" dirty="0" smtClean="0">
                <a:solidFill>
                  <a:schemeClr val="tx1"/>
                </a:solidFill>
                <a:latin typeface="+mn-lt"/>
                <a:ea typeface="+mn-ea"/>
                <a:cs typeface="+mn-cs"/>
              </a:rPr>
              <a:t>      We have asked her to obtain copies of her baseline polysomnogram and titration and have them faxed to our office. </a:t>
            </a:r>
          </a:p>
          <a:p>
            <a:pPr rtl="0"/>
            <a:r>
              <a:rPr lang="en-US" sz="1200" b="0" i="0" u="none" strike="noStrike" kern="1200" baseline="0" dirty="0" smtClean="0">
                <a:solidFill>
                  <a:schemeClr val="tx1"/>
                </a:solidFill>
                <a:latin typeface="+mn-lt"/>
                <a:ea typeface="+mn-ea"/>
                <a:cs typeface="+mn-cs"/>
              </a:rPr>
              <a:t>      She denied the need for any supplies today but will call if she needs them.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2.   Possible RLS. </a:t>
            </a:r>
          </a:p>
          <a:p>
            <a:pPr rtl="0"/>
            <a:r>
              <a:rPr lang="en-US" sz="1200" b="0" i="0" u="none" strike="noStrike" kern="1200" baseline="0" dirty="0" smtClean="0">
                <a:solidFill>
                  <a:schemeClr val="tx1"/>
                </a:solidFill>
                <a:latin typeface="+mn-lt"/>
                <a:ea typeface="+mn-ea"/>
                <a:cs typeface="+mn-cs"/>
              </a:rPr>
              <a:t>      She has some mild discomfort in her legs at bedtime but this is improved with OTC topical creams. This is likely due to her history of anemia for which she is taking iron supplementation and follows with hematology.</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Possible Insomnia. </a:t>
            </a:r>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It is not clear that Ms. Smith has insomnia. She has been on these medications for years and has not tried sleeping without them. She also reported that her ideal sleep time was 11-12 hours (an </a:t>
            </a:r>
            <a:r>
              <a:rPr lang="en-US" sz="1200" b="0" i="0" u="none" strike="noStrike" kern="1200" baseline="0" dirty="0" err="1" smtClean="0">
                <a:solidFill>
                  <a:schemeClr val="tx1"/>
                </a:solidFill>
                <a:latin typeface="+mn-lt"/>
                <a:ea typeface="+mn-ea"/>
                <a:cs typeface="+mn-cs"/>
              </a:rPr>
              <a:t>an</a:t>
            </a:r>
            <a:r>
              <a:rPr lang="en-US" sz="1200" b="0" i="0" u="none" strike="noStrike" kern="1200" baseline="0" dirty="0" smtClean="0">
                <a:solidFill>
                  <a:schemeClr val="tx1"/>
                </a:solidFill>
                <a:latin typeface="+mn-lt"/>
                <a:ea typeface="+mn-ea"/>
                <a:cs typeface="+mn-cs"/>
              </a:rPr>
              <a:t> attempt to decrease her time awake) which may be much longer than her physiologic need and there is concern that she is using medication to achieve this. We discussed with Ms. Smith that she has a prolonged QT on her EKG from 1/26/15 which can be caused by trazodone and amitriptyline and advised that she reduce or discontinue at least one, if not both of these medications.  She is not interested in addressing this further. </a:t>
            </a:r>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25</a:t>
            </a:fld>
            <a:endParaRPr lang="en-US"/>
          </a:p>
        </p:txBody>
      </p:sp>
    </p:spTree>
    <p:extLst>
      <p:ext uri="{BB962C8B-B14F-4D97-AF65-F5344CB8AC3E}">
        <p14:creationId xmlns:p14="http://schemas.microsoft.com/office/powerpoint/2010/main" val="35768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60 year old woman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Prolonged QT on her EKG from 1/26/15 which can be caused by trazodone and amitriptyline and advised that she reduce or discontinue at least one, if not both of these medications.  She is not interested in addressing this further. </a:t>
            </a:r>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26</a:t>
            </a:fld>
            <a:endParaRPr lang="en-US"/>
          </a:p>
        </p:txBody>
      </p:sp>
    </p:spTree>
    <p:extLst>
      <p:ext uri="{BB962C8B-B14F-4D97-AF65-F5344CB8AC3E}">
        <p14:creationId xmlns:p14="http://schemas.microsoft.com/office/powerpoint/2010/main" val="345746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OSA on BiPAP. </a:t>
            </a:r>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      She is doing well on the current settings of 15/11cm of water. </a:t>
            </a:r>
          </a:p>
          <a:p>
            <a:pPr rtl="0"/>
            <a:r>
              <a:rPr lang="en-US" sz="1200" b="0" i="0" u="none" strike="noStrike" kern="1200" baseline="0" dirty="0" smtClean="0">
                <a:solidFill>
                  <a:schemeClr val="tx1"/>
                </a:solidFill>
                <a:latin typeface="+mn-lt"/>
                <a:ea typeface="+mn-ea"/>
                <a:cs typeface="+mn-cs"/>
              </a:rPr>
              <a:t>      She has excellent compliance. </a:t>
            </a:r>
          </a:p>
          <a:p>
            <a:pPr rtl="0"/>
            <a:r>
              <a:rPr lang="en-US" sz="1200" b="0" i="0" u="none" strike="noStrike" kern="1200" baseline="0" dirty="0" smtClean="0">
                <a:solidFill>
                  <a:schemeClr val="tx1"/>
                </a:solidFill>
                <a:latin typeface="+mn-lt"/>
                <a:ea typeface="+mn-ea"/>
                <a:cs typeface="+mn-cs"/>
              </a:rPr>
              <a:t>      We have asked her to obtain copies of her baseline polysomnogram and titration and have them faxed to our office. </a:t>
            </a:r>
          </a:p>
          <a:p>
            <a:pPr rtl="0"/>
            <a:r>
              <a:rPr lang="en-US" sz="1200" b="0" i="0" u="none" strike="noStrike" kern="1200" baseline="0" dirty="0" smtClean="0">
                <a:solidFill>
                  <a:schemeClr val="tx1"/>
                </a:solidFill>
                <a:latin typeface="+mn-lt"/>
                <a:ea typeface="+mn-ea"/>
                <a:cs typeface="+mn-cs"/>
              </a:rPr>
              <a:t>      She denied the need for any supplies today but will call if she needs them.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2.   Possible RLS. </a:t>
            </a:r>
          </a:p>
          <a:p>
            <a:pPr rtl="0"/>
            <a:r>
              <a:rPr lang="en-US" sz="1200" b="0" i="0" u="none" strike="noStrike" kern="1200" baseline="0" dirty="0" smtClean="0">
                <a:solidFill>
                  <a:schemeClr val="tx1"/>
                </a:solidFill>
                <a:latin typeface="+mn-lt"/>
                <a:ea typeface="+mn-ea"/>
                <a:cs typeface="+mn-cs"/>
              </a:rPr>
              <a:t>      She has some mild discomfort in her legs at bedtime but this is improved with OTC topical creams. This is likely due to her history of anemia for which she is taking iron supplementation and follows with hematology.</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Possible Insomnia. </a:t>
            </a:r>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It is not clear that Ms. Smith has insomnia. She has been on these medications for years and has not tried sleeping without them. She also reported that her ideal sleep time was 11-12 hours (an </a:t>
            </a:r>
            <a:r>
              <a:rPr lang="en-US" sz="1200" b="0" i="0" u="none" strike="noStrike" kern="1200" baseline="0" dirty="0" err="1" smtClean="0">
                <a:solidFill>
                  <a:schemeClr val="tx1"/>
                </a:solidFill>
                <a:latin typeface="+mn-lt"/>
                <a:ea typeface="+mn-ea"/>
                <a:cs typeface="+mn-cs"/>
              </a:rPr>
              <a:t>an</a:t>
            </a:r>
            <a:r>
              <a:rPr lang="en-US" sz="1200" b="0" i="0" u="none" strike="noStrike" kern="1200" baseline="0" dirty="0" smtClean="0">
                <a:solidFill>
                  <a:schemeClr val="tx1"/>
                </a:solidFill>
                <a:latin typeface="+mn-lt"/>
                <a:ea typeface="+mn-ea"/>
                <a:cs typeface="+mn-cs"/>
              </a:rPr>
              <a:t> attempt to decrease her time awake) which may be much longer than her physiologic need and there is concern that she is using medication to achieve this. We discussed with Ms. Smith that she has a prolonged QT on her EKG from 1/26/15 which can be caused by trazodone and amitriptyline and advised that she reduce or discontinue at least one, if not both of these medications.  She is not interested in addressing this further. </a:t>
            </a:r>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27</a:t>
            </a:fld>
            <a:endParaRPr lang="en-US"/>
          </a:p>
        </p:txBody>
      </p:sp>
    </p:spTree>
    <p:extLst>
      <p:ext uri="{BB962C8B-B14F-4D97-AF65-F5344CB8AC3E}">
        <p14:creationId xmlns:p14="http://schemas.microsoft.com/office/powerpoint/2010/main" val="35768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obtained from chart review; I read</a:t>
            </a:r>
            <a:r>
              <a:rPr lang="en-US" baseline="0" dirty="0" smtClean="0"/>
              <a:t> the sleep study but did not see the patient in clinic.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General sleep:</a:t>
            </a:r>
            <a:endParaRPr lang="en-US" dirty="0" smtClean="0"/>
          </a:p>
          <a:p>
            <a:r>
              <a:rPr lang="en-US" dirty="0" smtClean="0"/>
              <a:t>Bedroom partner: No</a:t>
            </a:r>
          </a:p>
          <a:p>
            <a:r>
              <a:rPr lang="en-US" dirty="0" smtClean="0"/>
              <a:t>Bedtime: 10:30 pm</a:t>
            </a:r>
          </a:p>
          <a:p>
            <a:r>
              <a:rPr lang="en-US" dirty="0" smtClean="0"/>
              <a:t>Wake time: 6-7 am</a:t>
            </a:r>
          </a:p>
          <a:p>
            <a:r>
              <a:rPr lang="en-US" dirty="0" smtClean="0"/>
              <a:t>Sleep-onset latency: a few minutes (with Ambien)</a:t>
            </a:r>
          </a:p>
          <a:p>
            <a:r>
              <a:rPr lang="en-US" dirty="0" smtClean="0"/>
              <a:t>Awakenings from sleep: 2-3</a:t>
            </a:r>
          </a:p>
          <a:p>
            <a:r>
              <a:rPr lang="en-US" dirty="0" err="1" smtClean="0"/>
              <a:t>Nocturia</a:t>
            </a:r>
            <a:r>
              <a:rPr lang="en-US" dirty="0" smtClean="0"/>
              <a:t>: 2 times</a:t>
            </a:r>
          </a:p>
          <a:p>
            <a:r>
              <a:rPr lang="en-US" dirty="0" smtClean="0"/>
              <a:t>Difficulty falling back asleep: Not with Ambien or wine;</a:t>
            </a:r>
          </a:p>
          <a:p>
            <a:r>
              <a:rPr lang="en-US" dirty="0" smtClean="0"/>
              <a:t>Position: mostly sides</a:t>
            </a:r>
          </a:p>
          <a:p>
            <a:endParaRPr lang="en-US" dirty="0" smtClean="0"/>
          </a:p>
          <a:p>
            <a:r>
              <a:rPr lang="en-US" dirty="0" smtClean="0"/>
              <a:t>She gets into bed and reads until she is tired.  She is usually falling asleep at close to 11 pm.  She has a glass of wine at 10 pm or 10:30.  If she does not fall asleep in an hour, she will have another glass of wine.  If she does not take Ambien, she starts to stiffen up and gets pain all over.  She discovered a glass of wine works better for the muscle tightness.  She used to take tramadol and Ativan.  It is not easier to fall asleep if she goes to bed later.</a:t>
            </a:r>
          </a:p>
          <a:p>
            <a:r>
              <a:rPr lang="en-US" dirty="0" smtClean="0"/>
              <a:t>  </a:t>
            </a:r>
          </a:p>
          <a:p>
            <a:r>
              <a:rPr lang="en-US" dirty="0" smtClean="0"/>
              <a:t>Excessive daytime sleepiness: No</a:t>
            </a:r>
          </a:p>
          <a:p>
            <a:r>
              <a:rPr lang="en-US" dirty="0" smtClean="0"/>
              <a:t>Daytime fatigue/tiredness: Yes, she has had to push herself for many years to get going</a:t>
            </a:r>
          </a:p>
          <a:p>
            <a:r>
              <a:rPr lang="en-US" dirty="0" smtClean="0"/>
              <a:t>Caffeine or stimulant use to stay awake: No</a:t>
            </a:r>
          </a:p>
          <a:p>
            <a:r>
              <a:rPr lang="en-US" dirty="0" smtClean="0"/>
              <a:t>Drowsiness when driving: No</a:t>
            </a:r>
          </a:p>
          <a:p>
            <a:r>
              <a:rPr lang="en-US" dirty="0" smtClean="0"/>
              <a:t>Naps: No</a:t>
            </a:r>
          </a:p>
          <a:p>
            <a:endParaRPr lang="en-US" dirty="0" smtClean="0"/>
          </a:p>
          <a:p>
            <a:r>
              <a:rPr lang="en-US" b="1" dirty="0" smtClean="0"/>
              <a:t>Symptoms of sleep-disordered breathing:</a:t>
            </a:r>
            <a:endParaRPr lang="en-US" dirty="0" smtClean="0"/>
          </a:p>
          <a:p>
            <a:r>
              <a:rPr lang="en-US" dirty="0" smtClean="0"/>
              <a:t>Snoring: Yes  </a:t>
            </a:r>
          </a:p>
          <a:p>
            <a:r>
              <a:rPr lang="en-US" dirty="0" smtClean="0"/>
              <a:t>Gasping/choking during sleep: No</a:t>
            </a:r>
          </a:p>
          <a:p>
            <a:r>
              <a:rPr lang="en-US" dirty="0" smtClean="0"/>
              <a:t>Witnessed apneas: Unsure due to lack of bedpartner</a:t>
            </a:r>
          </a:p>
          <a:p>
            <a:r>
              <a:rPr lang="en-US" dirty="0" smtClean="0"/>
              <a:t>Unrefreshed upon awakening: Yes</a:t>
            </a:r>
          </a:p>
          <a:p>
            <a:r>
              <a:rPr lang="en-US" dirty="0" smtClean="0"/>
              <a:t>Morning headaches: Yes</a:t>
            </a:r>
          </a:p>
          <a:p>
            <a:r>
              <a:rPr lang="en-US" dirty="0" smtClean="0"/>
              <a:t>Dry mouth: Yes, uses </a:t>
            </a:r>
            <a:r>
              <a:rPr lang="en-US" dirty="0" err="1" smtClean="0"/>
              <a:t>biotene</a:t>
            </a:r>
            <a:endParaRPr lang="en-US" dirty="0" smtClean="0"/>
          </a:p>
          <a:p>
            <a:r>
              <a:rPr lang="en-US" dirty="0" smtClean="0"/>
              <a:t>Nasal allergies: Yes, takes Sudafed 2-3 times per day; she gets a headache in her sinuses as if she has a cold.</a:t>
            </a:r>
          </a:p>
          <a:p>
            <a:r>
              <a:rPr lang="en-US" dirty="0" smtClean="0"/>
              <a:t>Acid reflux: yes, takes Prilosec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28</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06463" eaLnBrk="0" hangingPunct="0">
              <a:spcBef>
                <a:spcPct val="30000"/>
              </a:spcBef>
              <a:defRPr sz="1200">
                <a:solidFill>
                  <a:schemeClr val="tx1"/>
                </a:solidFill>
                <a:latin typeface="Calibri" pitchFamily="34" charset="0"/>
              </a:defRPr>
            </a:lvl1pPr>
            <a:lvl2pPr marL="742950" indent="-285750" defTabSz="906463" eaLnBrk="0" hangingPunct="0">
              <a:spcBef>
                <a:spcPct val="30000"/>
              </a:spcBef>
              <a:defRPr sz="1200">
                <a:solidFill>
                  <a:schemeClr val="tx1"/>
                </a:solidFill>
                <a:latin typeface="Calibri" pitchFamily="34" charset="0"/>
              </a:defRPr>
            </a:lvl2pPr>
            <a:lvl3pPr marL="1143000" indent="-228600" defTabSz="906463" eaLnBrk="0" hangingPunct="0">
              <a:spcBef>
                <a:spcPct val="30000"/>
              </a:spcBef>
              <a:defRPr sz="1200">
                <a:solidFill>
                  <a:schemeClr val="tx1"/>
                </a:solidFill>
                <a:latin typeface="Calibri" pitchFamily="34" charset="0"/>
              </a:defRPr>
            </a:lvl3pPr>
            <a:lvl4pPr marL="1600200" indent="-228600" defTabSz="906463" eaLnBrk="0" hangingPunct="0">
              <a:spcBef>
                <a:spcPct val="30000"/>
              </a:spcBef>
              <a:defRPr sz="1200">
                <a:solidFill>
                  <a:schemeClr val="tx1"/>
                </a:solidFill>
                <a:latin typeface="Calibri" pitchFamily="34" charset="0"/>
              </a:defRPr>
            </a:lvl4pPr>
            <a:lvl5pPr marL="2057400" indent="-228600" defTabSz="906463" eaLnBrk="0" hangingPunct="0">
              <a:spcBef>
                <a:spcPct val="30000"/>
              </a:spcBef>
              <a:defRPr sz="1200">
                <a:solidFill>
                  <a:schemeClr val="tx1"/>
                </a:solidFill>
                <a:latin typeface="Calibri" pitchFamily="34" charset="0"/>
              </a:defRPr>
            </a:lvl5pPr>
            <a:lvl6pPr marL="2514600" indent="-228600" defTabSz="906463" eaLnBrk="0" fontAlgn="base" hangingPunct="0">
              <a:spcBef>
                <a:spcPct val="30000"/>
              </a:spcBef>
              <a:spcAft>
                <a:spcPct val="0"/>
              </a:spcAft>
              <a:defRPr sz="1200">
                <a:solidFill>
                  <a:schemeClr val="tx1"/>
                </a:solidFill>
                <a:latin typeface="Calibri" pitchFamily="34" charset="0"/>
              </a:defRPr>
            </a:lvl6pPr>
            <a:lvl7pPr marL="2971800" indent="-228600" defTabSz="906463" eaLnBrk="0" fontAlgn="base" hangingPunct="0">
              <a:spcBef>
                <a:spcPct val="30000"/>
              </a:spcBef>
              <a:spcAft>
                <a:spcPct val="0"/>
              </a:spcAft>
              <a:defRPr sz="1200">
                <a:solidFill>
                  <a:schemeClr val="tx1"/>
                </a:solidFill>
                <a:latin typeface="Calibri" pitchFamily="34" charset="0"/>
              </a:defRPr>
            </a:lvl7pPr>
            <a:lvl8pPr marL="3429000" indent="-228600" defTabSz="906463" eaLnBrk="0" fontAlgn="base" hangingPunct="0">
              <a:spcBef>
                <a:spcPct val="30000"/>
              </a:spcBef>
              <a:spcAft>
                <a:spcPct val="0"/>
              </a:spcAft>
              <a:defRPr sz="1200">
                <a:solidFill>
                  <a:schemeClr val="tx1"/>
                </a:solidFill>
                <a:latin typeface="Calibri" pitchFamily="34" charset="0"/>
              </a:defRPr>
            </a:lvl8pPr>
            <a:lvl9pPr marL="3886200" indent="-228600" defTabSz="9064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79C360-FF61-41C8-B506-40B019392D36}" type="slidenum">
              <a:rPr lang="en-US" altLang="en-US" smtClean="0">
                <a:latin typeface="Times New Roman" pitchFamily="18" charset="0"/>
              </a:rPr>
              <a:pPr eaLnBrk="1" hangingPunct="1">
                <a:spcBef>
                  <a:spcPct val="0"/>
                </a:spcBef>
              </a:pPr>
              <a:t>34</a:t>
            </a:fld>
            <a:endParaRPr lang="en-US" altLang="en-US" smtClean="0">
              <a:latin typeface="Times New Roman" pitchFamily="18"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maladaptive behaviors – inadequate sleep hygiene</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35</a:t>
            </a:fld>
            <a:endParaRPr lang="en-US"/>
          </a:p>
        </p:txBody>
      </p:sp>
    </p:spTree>
    <p:extLst>
      <p:ext uri="{BB962C8B-B14F-4D97-AF65-F5344CB8AC3E}">
        <p14:creationId xmlns:p14="http://schemas.microsoft.com/office/powerpoint/2010/main" val="424079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FDA recommendations</a:t>
            </a:r>
            <a:r>
              <a:rPr lang="en-US" baseline="0" dirty="0" smtClean="0"/>
              <a:t> for zolpidem dosing</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10</a:t>
            </a:fld>
            <a:endParaRPr lang="en-US"/>
          </a:p>
        </p:txBody>
      </p:sp>
    </p:spTree>
    <p:extLst>
      <p:ext uri="{BB962C8B-B14F-4D97-AF65-F5344CB8AC3E}">
        <p14:creationId xmlns:p14="http://schemas.microsoft.com/office/powerpoint/2010/main" val="407769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160 chronic insomnia patients received 6 weeks of acute treatment and then no vs. monthly (CBT-I group) or prn vs. taper (CBT/zolpidem)</a:t>
            </a:r>
          </a:p>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84923B-4B8E-4FAE-B519-823BADC1887B}"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41</a:t>
            </a:fld>
            <a:endParaRPr lang="en-US"/>
          </a:p>
        </p:txBody>
      </p:sp>
    </p:spTree>
    <p:extLst>
      <p:ext uri="{BB962C8B-B14F-4D97-AF65-F5344CB8AC3E}">
        <p14:creationId xmlns:p14="http://schemas.microsoft.com/office/powerpoint/2010/main" val="352382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Study Objectives: </a:t>
            </a:r>
            <a:r>
              <a:rPr lang="en-US" sz="1200" b="0" i="0" u="none" strike="noStrike" kern="1200" baseline="0" dirty="0" smtClean="0">
                <a:solidFill>
                  <a:schemeClr val="tx1"/>
                </a:solidFill>
                <a:latin typeface="+mn-lt"/>
                <a:ea typeface="+mn-ea"/>
                <a:cs typeface="+mn-cs"/>
              </a:rPr>
              <a:t>The internet provides a pervasive milieu for healthcare delivery. The purpose of this study was to determine the effectiveness of</a:t>
            </a:r>
          </a:p>
          <a:p>
            <a:r>
              <a:rPr lang="en-US" sz="1200" b="0" i="0" u="none" strike="noStrike" kern="1200" baseline="0" dirty="0" smtClean="0">
                <a:solidFill>
                  <a:schemeClr val="tx1"/>
                </a:solidFill>
                <a:latin typeface="+mn-lt"/>
                <a:ea typeface="+mn-ea"/>
                <a:cs typeface="+mn-cs"/>
              </a:rPr>
              <a:t>a novel web-based cognitive behavioral therapy (CBT) course delivered by an automated virtual therapist, when compared with a credible placebo;</a:t>
            </a:r>
          </a:p>
          <a:p>
            <a:r>
              <a:rPr lang="en-US" sz="1200" b="0" i="0" u="none" strike="noStrike" kern="1200" baseline="0" dirty="0" smtClean="0">
                <a:solidFill>
                  <a:schemeClr val="tx1"/>
                </a:solidFill>
                <a:latin typeface="+mn-lt"/>
                <a:ea typeface="+mn-ea"/>
                <a:cs typeface="+mn-cs"/>
              </a:rPr>
              <a:t>an approach required because web products may be intrinsically engaging, and vulnerable to placebo response.</a:t>
            </a:r>
          </a:p>
          <a:p>
            <a:r>
              <a:rPr lang="en-US" sz="1200" b="1" i="0" u="none" strike="noStrike" kern="1200" baseline="0" dirty="0" smtClean="0">
                <a:solidFill>
                  <a:schemeClr val="tx1"/>
                </a:solidFill>
                <a:latin typeface="+mn-lt"/>
                <a:ea typeface="+mn-ea"/>
                <a:cs typeface="+mn-cs"/>
              </a:rPr>
              <a:t>Design: </a:t>
            </a:r>
            <a:r>
              <a:rPr lang="en-US" sz="1200" b="0" i="0" u="none" strike="noStrike" kern="1200" baseline="0" dirty="0" smtClean="0">
                <a:solidFill>
                  <a:schemeClr val="tx1"/>
                </a:solidFill>
                <a:latin typeface="+mn-lt"/>
                <a:ea typeface="+mn-ea"/>
                <a:cs typeface="+mn-cs"/>
              </a:rPr>
              <a:t>Randomized, placebo-controlled trial comprising 3 arms: CBT, imagery relief therapy (IRT: placebo), treatment as usual (TAU).</a:t>
            </a:r>
          </a:p>
          <a:p>
            <a:r>
              <a:rPr lang="en-US" sz="1200" b="1" i="0" u="none" strike="noStrike" kern="1200" baseline="0" dirty="0" smtClean="0">
                <a:solidFill>
                  <a:schemeClr val="tx1"/>
                </a:solidFill>
                <a:latin typeface="+mn-lt"/>
                <a:ea typeface="+mn-ea"/>
                <a:cs typeface="+mn-cs"/>
              </a:rPr>
              <a:t>Setting: </a:t>
            </a:r>
            <a:r>
              <a:rPr lang="en-US" sz="1200" b="0" i="0" u="none" strike="noStrike" kern="1200" baseline="0" dirty="0" smtClean="0">
                <a:solidFill>
                  <a:schemeClr val="tx1"/>
                </a:solidFill>
                <a:latin typeface="+mn-lt"/>
                <a:ea typeface="+mn-ea"/>
                <a:cs typeface="+mn-cs"/>
              </a:rPr>
              <a:t>Online community of participants in the UK.</a:t>
            </a:r>
          </a:p>
          <a:p>
            <a:r>
              <a:rPr lang="en-US" sz="1200" b="1" i="0" u="none" strike="noStrike" kern="1200" baseline="0" dirty="0" smtClean="0">
                <a:solidFill>
                  <a:schemeClr val="tx1"/>
                </a:solidFill>
                <a:latin typeface="+mn-lt"/>
                <a:ea typeface="+mn-ea"/>
                <a:cs typeface="+mn-cs"/>
              </a:rPr>
              <a:t>Participants: </a:t>
            </a:r>
            <a:r>
              <a:rPr lang="en-US" sz="1200" b="0" i="0" u="none" strike="noStrike" kern="1200" baseline="0" dirty="0" smtClean="0">
                <a:solidFill>
                  <a:schemeClr val="tx1"/>
                </a:solidFill>
                <a:latin typeface="+mn-lt"/>
                <a:ea typeface="+mn-ea"/>
                <a:cs typeface="+mn-cs"/>
              </a:rPr>
              <a:t>One hundred sixty-four adults (120 F: [mean age 49y (18-78y)] meeting proposed DSM-5 criteria for Insomnia Disorder, randomly</a:t>
            </a:r>
          </a:p>
          <a:p>
            <a:r>
              <a:rPr lang="en-US" sz="1200" b="0" i="0" u="none" strike="noStrike" kern="1200" baseline="0" dirty="0" smtClean="0">
                <a:solidFill>
                  <a:schemeClr val="tx1"/>
                </a:solidFill>
                <a:latin typeface="+mn-lt"/>
                <a:ea typeface="+mn-ea"/>
                <a:cs typeface="+mn-cs"/>
              </a:rPr>
              <a:t>assigned to CBT (n = 55; 40 F), IRT placebo (n = 55; 42 F) or TAU (n = 54; 38 F).</a:t>
            </a:r>
          </a:p>
          <a:p>
            <a:r>
              <a:rPr lang="en-US" sz="1200" b="1" i="0" u="none" strike="noStrike" kern="1200" baseline="0" dirty="0" smtClean="0">
                <a:solidFill>
                  <a:schemeClr val="tx1"/>
                </a:solidFill>
                <a:latin typeface="+mn-lt"/>
                <a:ea typeface="+mn-ea"/>
                <a:cs typeface="+mn-cs"/>
              </a:rPr>
              <a:t>Interventions: </a:t>
            </a:r>
            <a:r>
              <a:rPr lang="en-US" sz="1200" b="0" i="0" u="none" strike="noStrike" kern="1200" baseline="0" dirty="0" smtClean="0">
                <a:solidFill>
                  <a:schemeClr val="tx1"/>
                </a:solidFill>
                <a:latin typeface="+mn-lt"/>
                <a:ea typeface="+mn-ea"/>
                <a:cs typeface="+mn-cs"/>
              </a:rPr>
              <a:t>CBT and IRT each comprised 6 online sessions delivered by an animated personal therapist, with automated web and email support.</a:t>
            </a:r>
          </a:p>
          <a:p>
            <a:r>
              <a:rPr lang="en-US" sz="1200" b="0" i="0" u="none" strike="noStrike" kern="1200" baseline="0" dirty="0" smtClean="0">
                <a:solidFill>
                  <a:schemeClr val="tx1"/>
                </a:solidFill>
                <a:latin typeface="+mn-lt"/>
                <a:ea typeface="+mn-ea"/>
                <a:cs typeface="+mn-cs"/>
              </a:rPr>
              <a:t>Participants also had access to a video library/back catalogue of session content and Wikipedia style articles. Online CBT users had access</a:t>
            </a:r>
          </a:p>
          <a:p>
            <a:r>
              <a:rPr lang="en-US" sz="1200" b="0" i="0" u="none" strike="noStrike" kern="1200" baseline="0" dirty="0" smtClean="0">
                <a:solidFill>
                  <a:schemeClr val="tx1"/>
                </a:solidFill>
                <a:latin typeface="+mn-lt"/>
                <a:ea typeface="+mn-ea"/>
                <a:cs typeface="+mn-cs"/>
              </a:rPr>
              <a:t>to a moderated social network/community of users. TAU comprised no restrictions on usual care and access to an online sleep diary.</a:t>
            </a:r>
          </a:p>
          <a:p>
            <a:r>
              <a:rPr lang="en-US" sz="1200" b="1" i="0" u="none" strike="noStrike" kern="1200" baseline="0" dirty="0" smtClean="0">
                <a:solidFill>
                  <a:schemeClr val="tx1"/>
                </a:solidFill>
                <a:latin typeface="+mn-lt"/>
                <a:ea typeface="+mn-ea"/>
                <a:cs typeface="+mn-cs"/>
              </a:rPr>
              <a:t>Measurements and Results: </a:t>
            </a:r>
            <a:r>
              <a:rPr lang="en-US" sz="1200" b="0" i="0" u="none" strike="noStrike" kern="1200" baseline="0" dirty="0" smtClean="0">
                <a:solidFill>
                  <a:schemeClr val="tx1"/>
                </a:solidFill>
                <a:latin typeface="+mn-lt"/>
                <a:ea typeface="+mn-ea"/>
                <a:cs typeface="+mn-cs"/>
              </a:rPr>
              <a:t>Major assessments at baseline, post-treatment, and at follow-up 8-weeks post-treatment; outcomes appraised by</a:t>
            </a:r>
          </a:p>
          <a:p>
            <a:r>
              <a:rPr lang="en-US" sz="1200" b="0" i="0" u="none" strike="noStrike" kern="1200" baseline="0" dirty="0" smtClean="0">
                <a:solidFill>
                  <a:schemeClr val="tx1"/>
                </a:solidFill>
                <a:latin typeface="+mn-lt"/>
                <a:ea typeface="+mn-ea"/>
                <a:cs typeface="+mn-cs"/>
              </a:rPr>
              <a:t>online sleep diaries and clinical status. On the primary endpoint of sleep efficiency (SE; total time asleep expressed as a percentage of the total</a:t>
            </a:r>
          </a:p>
          <a:p>
            <a:r>
              <a:rPr lang="en-US" sz="1200" b="0" i="0" u="none" strike="noStrike" kern="1200" baseline="0" dirty="0" smtClean="0">
                <a:solidFill>
                  <a:schemeClr val="tx1"/>
                </a:solidFill>
                <a:latin typeface="+mn-lt"/>
                <a:ea typeface="+mn-ea"/>
                <a:cs typeface="+mn-cs"/>
              </a:rPr>
              <a:t>time spent in bed), online CBT was associated with sustained improvement at post-treatment (+20%) relative to both TAU (+6%;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0.95) and IRT</a:t>
            </a:r>
          </a:p>
          <a:p>
            <a:r>
              <a:rPr lang="en-US" sz="1200" b="0" i="0" u="none" strike="noStrike" kern="1200" baseline="0" dirty="0" smtClean="0">
                <a:solidFill>
                  <a:schemeClr val="tx1"/>
                </a:solidFill>
                <a:latin typeface="+mn-lt"/>
                <a:ea typeface="+mn-ea"/>
                <a:cs typeface="+mn-cs"/>
              </a:rPr>
              <a:t>(+6%: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1.06), and at 8 weeks (+20%) relative to IRT (+7%: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1.00) and TAU (+9%: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0.69) These findings were mirrored across a range of</a:t>
            </a:r>
          </a:p>
          <a:p>
            <a:r>
              <a:rPr lang="en-US" sz="1200" b="0" i="0" u="none" strike="noStrike" kern="1200" baseline="0" dirty="0" smtClean="0">
                <a:solidFill>
                  <a:schemeClr val="tx1"/>
                </a:solidFill>
                <a:latin typeface="+mn-lt"/>
                <a:ea typeface="+mn-ea"/>
                <a:cs typeface="+mn-cs"/>
              </a:rPr>
              <a:t>sleep diary measures. Clinical benefits of CBT were evidenced by modest superiority over placebo on daytime outcomes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0.23-0.37) and by</a:t>
            </a:r>
          </a:p>
          <a:p>
            <a:r>
              <a:rPr lang="en-US" sz="1200" b="0" i="0" u="none" strike="noStrike" kern="1200" baseline="0" dirty="0" smtClean="0">
                <a:solidFill>
                  <a:schemeClr val="tx1"/>
                </a:solidFill>
                <a:latin typeface="+mn-lt"/>
                <a:ea typeface="+mn-ea"/>
                <a:cs typeface="+mn-cs"/>
              </a:rPr>
              <a:t>substantial improved sleep-wake functioning on the Sleep Condition Indicator (range of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0.77-1.20). Three-quarters of CBT participants (76%</a:t>
            </a:r>
          </a:p>
          <a:p>
            <a:r>
              <a:rPr lang="en-US" sz="1200" b="0" i="0" u="none" strike="noStrike" kern="1200" baseline="0" dirty="0" smtClean="0">
                <a:solidFill>
                  <a:schemeClr val="tx1"/>
                </a:solidFill>
                <a:latin typeface="+mn-lt"/>
                <a:ea typeface="+mn-ea"/>
                <a:cs typeface="+mn-cs"/>
              </a:rPr>
              <a:t>[CBT] vs. 29% [IRT] and 18% [TAU]) completed treatment with SE &gt; 80%, more than half (55% [CBT] vs. 17% [IRT] and 8% [TAU]) with SE &gt; 85%,</a:t>
            </a:r>
          </a:p>
          <a:p>
            <a:r>
              <a:rPr lang="en-US" sz="1200" b="0" i="0" u="none" strike="noStrike" kern="1200" baseline="0" dirty="0" smtClean="0">
                <a:solidFill>
                  <a:schemeClr val="tx1"/>
                </a:solidFill>
                <a:latin typeface="+mn-lt"/>
                <a:ea typeface="+mn-ea"/>
                <a:cs typeface="+mn-cs"/>
              </a:rPr>
              <a:t>and over one-third (38% [CBT] vs. 6% [IRT] and 0% [TAU]) with SE &gt; 90%; these improvements were largely maintained during follow-up.</a:t>
            </a:r>
          </a:p>
          <a:p>
            <a:r>
              <a:rPr lang="en-US" sz="1200" b="1" i="0" u="none" strike="noStrike" kern="1200" baseline="0" dirty="0" smtClean="0">
                <a:solidFill>
                  <a:schemeClr val="tx1"/>
                </a:solidFill>
                <a:latin typeface="+mn-lt"/>
                <a:ea typeface="+mn-ea"/>
                <a:cs typeface="+mn-cs"/>
              </a:rPr>
              <a:t>Conclusion: </a:t>
            </a:r>
            <a:r>
              <a:rPr lang="en-US" sz="1200" b="0" i="0" u="none" strike="noStrike" kern="1200" baseline="0" dirty="0" smtClean="0">
                <a:solidFill>
                  <a:schemeClr val="tx1"/>
                </a:solidFill>
                <a:latin typeface="+mn-lt"/>
                <a:ea typeface="+mn-ea"/>
                <a:cs typeface="+mn-cs"/>
              </a:rPr>
              <a:t>CBT delivered using a media-rich web application with automated support and a community forum is effective in improving the sleep</a:t>
            </a:r>
          </a:p>
          <a:p>
            <a:r>
              <a:rPr lang="en-US" sz="1200" b="0" i="0" u="none" strike="noStrike" kern="1200" baseline="0" dirty="0" smtClean="0">
                <a:solidFill>
                  <a:schemeClr val="tx1"/>
                </a:solidFill>
                <a:latin typeface="+mn-lt"/>
                <a:ea typeface="+mn-ea"/>
                <a:cs typeface="+mn-cs"/>
              </a:rPr>
              <a:t>and associated daytime functioning of adults with insomnia disorder.</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43</a:t>
            </a:fld>
            <a:endParaRPr lang="en-US"/>
          </a:p>
        </p:txBody>
      </p:sp>
    </p:spTree>
    <p:extLst>
      <p:ext uri="{BB962C8B-B14F-4D97-AF65-F5344CB8AC3E}">
        <p14:creationId xmlns:p14="http://schemas.microsoft.com/office/powerpoint/2010/main" val="1941937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46</a:t>
            </a:fld>
            <a:endParaRPr lang="en-US"/>
          </a:p>
        </p:txBody>
      </p:sp>
    </p:spTree>
    <p:extLst>
      <p:ext uri="{BB962C8B-B14F-4D97-AF65-F5344CB8AC3E}">
        <p14:creationId xmlns:p14="http://schemas.microsoft.com/office/powerpoint/2010/main" val="3523824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obtained from chart review; I read</a:t>
            </a:r>
            <a:r>
              <a:rPr lang="en-US" baseline="0" dirty="0" smtClean="0"/>
              <a:t> the sleep study but did not see the patient in clinic.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General sleep:</a:t>
            </a:r>
            <a:endParaRPr lang="en-US" dirty="0" smtClean="0"/>
          </a:p>
          <a:p>
            <a:r>
              <a:rPr lang="en-US" dirty="0" smtClean="0"/>
              <a:t>Bedroom partner: No</a:t>
            </a:r>
          </a:p>
          <a:p>
            <a:r>
              <a:rPr lang="en-US" dirty="0" smtClean="0"/>
              <a:t>Bedtime: 10:30 pm</a:t>
            </a:r>
          </a:p>
          <a:p>
            <a:r>
              <a:rPr lang="en-US" dirty="0" smtClean="0"/>
              <a:t>Wake time: 6-7 am</a:t>
            </a:r>
          </a:p>
          <a:p>
            <a:r>
              <a:rPr lang="en-US" dirty="0" smtClean="0"/>
              <a:t>Sleep-onset latency: a few minutes (with Ambien)</a:t>
            </a:r>
          </a:p>
          <a:p>
            <a:r>
              <a:rPr lang="en-US" dirty="0" smtClean="0"/>
              <a:t>Awakenings from sleep: 2-3</a:t>
            </a:r>
          </a:p>
          <a:p>
            <a:r>
              <a:rPr lang="en-US" dirty="0" err="1" smtClean="0"/>
              <a:t>Nocturia</a:t>
            </a:r>
            <a:r>
              <a:rPr lang="en-US" dirty="0" smtClean="0"/>
              <a:t>: 2 times</a:t>
            </a:r>
          </a:p>
          <a:p>
            <a:r>
              <a:rPr lang="en-US" dirty="0" smtClean="0"/>
              <a:t>Difficulty falling back asleep: Not with Ambien or wine;</a:t>
            </a:r>
          </a:p>
          <a:p>
            <a:r>
              <a:rPr lang="en-US" dirty="0" smtClean="0"/>
              <a:t>Position: mostly sides</a:t>
            </a:r>
          </a:p>
          <a:p>
            <a:endParaRPr lang="en-US" dirty="0" smtClean="0"/>
          </a:p>
          <a:p>
            <a:r>
              <a:rPr lang="en-US" dirty="0" smtClean="0"/>
              <a:t>She gets into bed and reads until she is tired.  She is usually falling asleep at close to 11 pm.  She has a glass of wine at 10 pm or 10:30.  If she does not fall asleep in an hour, she will have another glass of wine.  If she does not take Ambien, she starts to stiffen up and gets pain all over.  She discovered a glass of wine works better for the muscle tightness.  She used to take tramadol and Ativan.  It is not easier to fall asleep if she goes to bed later.</a:t>
            </a:r>
          </a:p>
          <a:p>
            <a:r>
              <a:rPr lang="en-US" dirty="0" smtClean="0"/>
              <a:t>  </a:t>
            </a:r>
          </a:p>
          <a:p>
            <a:r>
              <a:rPr lang="en-US" dirty="0" smtClean="0"/>
              <a:t>Excessive daytime sleepiness: No</a:t>
            </a:r>
          </a:p>
          <a:p>
            <a:r>
              <a:rPr lang="en-US" dirty="0" smtClean="0"/>
              <a:t>Daytime fatigue/tiredness: Yes, she has had to push herself for many years to get going</a:t>
            </a:r>
          </a:p>
          <a:p>
            <a:r>
              <a:rPr lang="en-US" dirty="0" smtClean="0"/>
              <a:t>Caffeine or stimulant use to stay awake: No</a:t>
            </a:r>
          </a:p>
          <a:p>
            <a:r>
              <a:rPr lang="en-US" dirty="0" smtClean="0"/>
              <a:t>Drowsiness when driving: No</a:t>
            </a:r>
          </a:p>
          <a:p>
            <a:r>
              <a:rPr lang="en-US" dirty="0" smtClean="0"/>
              <a:t>Naps: No</a:t>
            </a:r>
          </a:p>
          <a:p>
            <a:endParaRPr lang="en-US" dirty="0" smtClean="0"/>
          </a:p>
          <a:p>
            <a:r>
              <a:rPr lang="en-US" b="1" dirty="0" smtClean="0"/>
              <a:t>Symptoms of sleep-disordered breathing:</a:t>
            </a:r>
            <a:endParaRPr lang="en-US" dirty="0" smtClean="0"/>
          </a:p>
          <a:p>
            <a:r>
              <a:rPr lang="en-US" dirty="0" smtClean="0"/>
              <a:t>Snoring: Yes  </a:t>
            </a:r>
          </a:p>
          <a:p>
            <a:r>
              <a:rPr lang="en-US" dirty="0" smtClean="0"/>
              <a:t>Gasping/choking during sleep: No</a:t>
            </a:r>
          </a:p>
          <a:p>
            <a:r>
              <a:rPr lang="en-US" dirty="0" smtClean="0"/>
              <a:t>Witnessed apneas: Unsure due to lack of bedpartner</a:t>
            </a:r>
          </a:p>
          <a:p>
            <a:r>
              <a:rPr lang="en-US" dirty="0" smtClean="0"/>
              <a:t>Unrefreshed upon awakening: Yes</a:t>
            </a:r>
          </a:p>
          <a:p>
            <a:r>
              <a:rPr lang="en-US" dirty="0" smtClean="0"/>
              <a:t>Morning headaches: Yes</a:t>
            </a:r>
          </a:p>
          <a:p>
            <a:r>
              <a:rPr lang="en-US" dirty="0" smtClean="0"/>
              <a:t>Dry mouth: Yes, uses </a:t>
            </a:r>
            <a:r>
              <a:rPr lang="en-US" dirty="0" err="1" smtClean="0"/>
              <a:t>biotene</a:t>
            </a:r>
            <a:endParaRPr lang="en-US" dirty="0" smtClean="0"/>
          </a:p>
          <a:p>
            <a:r>
              <a:rPr lang="en-US" dirty="0" smtClean="0"/>
              <a:t>Nasal allergies: Yes, takes Sudafed 2-3 times per day; she gets a headache in her sinuses as if she has a cold.</a:t>
            </a:r>
          </a:p>
          <a:p>
            <a:r>
              <a:rPr lang="en-US" dirty="0" smtClean="0"/>
              <a:t>Acid reflux: yes, takes Prilosec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48</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FDA recommendations</a:t>
            </a:r>
            <a:r>
              <a:rPr lang="en-US" baseline="0" dirty="0" smtClean="0"/>
              <a:t> for </a:t>
            </a:r>
            <a:r>
              <a:rPr lang="en-US" baseline="0" smtClean="0"/>
              <a:t>zolpidem dosing</a:t>
            </a:r>
            <a:endParaRPr lang="en-US"/>
          </a:p>
        </p:txBody>
      </p:sp>
      <p:sp>
        <p:nvSpPr>
          <p:cNvPr id="4" name="Slide Number Placeholder 3"/>
          <p:cNvSpPr>
            <a:spLocks noGrp="1"/>
          </p:cNvSpPr>
          <p:nvPr>
            <p:ph type="sldNum" sz="quarter" idx="10"/>
          </p:nvPr>
        </p:nvSpPr>
        <p:spPr/>
        <p:txBody>
          <a:bodyPr/>
          <a:lstStyle/>
          <a:p>
            <a:fld id="{C854ECE3-F151-4718-B040-B125B1BCD1F7}" type="slidenum">
              <a:rPr lang="en-US" smtClean="0"/>
              <a:t>11</a:t>
            </a:fld>
            <a:endParaRPr lang="en-US"/>
          </a:p>
        </p:txBody>
      </p:sp>
    </p:spTree>
    <p:extLst>
      <p:ext uri="{BB962C8B-B14F-4D97-AF65-F5344CB8AC3E}">
        <p14:creationId xmlns:p14="http://schemas.microsoft.com/office/powerpoint/2010/main" val="407769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FDA recommendations</a:t>
            </a:r>
            <a:r>
              <a:rPr lang="en-US" baseline="0" dirty="0" smtClean="0"/>
              <a:t> for zolpidem dosing</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13</a:t>
            </a:fld>
            <a:endParaRPr lang="en-US"/>
          </a:p>
        </p:txBody>
      </p:sp>
    </p:spTree>
    <p:extLst>
      <p:ext uri="{BB962C8B-B14F-4D97-AF65-F5344CB8AC3E}">
        <p14:creationId xmlns:p14="http://schemas.microsoft.com/office/powerpoint/2010/main" val="407769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FDA recommendations</a:t>
            </a:r>
            <a:r>
              <a:rPr lang="en-US" baseline="0" dirty="0" smtClean="0"/>
              <a:t> for zolpidem dosing</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14</a:t>
            </a:fld>
            <a:endParaRPr lang="en-US"/>
          </a:p>
        </p:txBody>
      </p:sp>
    </p:spTree>
    <p:extLst>
      <p:ext uri="{BB962C8B-B14F-4D97-AF65-F5344CB8AC3E}">
        <p14:creationId xmlns:p14="http://schemas.microsoft.com/office/powerpoint/2010/main" val="407769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FDA recommendations</a:t>
            </a:r>
            <a:r>
              <a:rPr lang="en-US" baseline="0" dirty="0" smtClean="0"/>
              <a:t> for zolpidem dosing</a:t>
            </a:r>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15</a:t>
            </a:fld>
            <a:endParaRPr lang="en-US"/>
          </a:p>
        </p:txBody>
      </p:sp>
    </p:spTree>
    <p:extLst>
      <p:ext uri="{BB962C8B-B14F-4D97-AF65-F5344CB8AC3E}">
        <p14:creationId xmlns:p14="http://schemas.microsoft.com/office/powerpoint/2010/main" val="407769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obtained from chart review; I read</a:t>
            </a:r>
            <a:r>
              <a:rPr lang="en-US" baseline="0" dirty="0" smtClean="0"/>
              <a:t> the sleep study but did not see the patient in clinic.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General sleep:</a:t>
            </a:r>
            <a:endParaRPr lang="en-US" dirty="0" smtClean="0"/>
          </a:p>
          <a:p>
            <a:r>
              <a:rPr lang="en-US" dirty="0" smtClean="0"/>
              <a:t>Bedroom partner: No</a:t>
            </a:r>
          </a:p>
          <a:p>
            <a:r>
              <a:rPr lang="en-US" dirty="0" smtClean="0"/>
              <a:t>Bedtime: 10:30 pm</a:t>
            </a:r>
          </a:p>
          <a:p>
            <a:r>
              <a:rPr lang="en-US" dirty="0" smtClean="0"/>
              <a:t>Wake time: 6-7 am</a:t>
            </a:r>
          </a:p>
          <a:p>
            <a:r>
              <a:rPr lang="en-US" dirty="0" smtClean="0"/>
              <a:t>Sleep-onset latency: a few minutes (with Ambien)</a:t>
            </a:r>
          </a:p>
          <a:p>
            <a:r>
              <a:rPr lang="en-US" dirty="0" smtClean="0"/>
              <a:t>Awakenings from sleep: 2-3</a:t>
            </a:r>
          </a:p>
          <a:p>
            <a:r>
              <a:rPr lang="en-US" dirty="0" err="1" smtClean="0"/>
              <a:t>Nocturia</a:t>
            </a:r>
            <a:r>
              <a:rPr lang="en-US" dirty="0" smtClean="0"/>
              <a:t>: 2 times</a:t>
            </a:r>
          </a:p>
          <a:p>
            <a:r>
              <a:rPr lang="en-US" dirty="0" smtClean="0"/>
              <a:t>Difficulty falling back asleep: Not with Ambien or wine;</a:t>
            </a:r>
          </a:p>
          <a:p>
            <a:r>
              <a:rPr lang="en-US" dirty="0" smtClean="0"/>
              <a:t>Position: mostly sides</a:t>
            </a:r>
          </a:p>
          <a:p>
            <a:endParaRPr lang="en-US" dirty="0" smtClean="0"/>
          </a:p>
          <a:p>
            <a:r>
              <a:rPr lang="en-US" dirty="0" smtClean="0"/>
              <a:t>She gets into bed and reads until she is tired.  She is usually falling asleep at close to 11 pm.  She has a glass of wine at 10 pm or 10:30.  If she does not fall asleep in an hour, she will have another glass of wine.  If she does not take Ambien, she starts to stiffen up and gets pain all over.  She discovered a glass of wine works better for the muscle tightness.  She used to take tramadol and Ativan.  It is not easier to fall asleep if she goes to bed later.</a:t>
            </a:r>
          </a:p>
          <a:p>
            <a:r>
              <a:rPr lang="en-US" dirty="0" smtClean="0"/>
              <a:t>  </a:t>
            </a:r>
          </a:p>
          <a:p>
            <a:r>
              <a:rPr lang="en-US" dirty="0" smtClean="0"/>
              <a:t>Excessive daytime sleepiness: No</a:t>
            </a:r>
          </a:p>
          <a:p>
            <a:r>
              <a:rPr lang="en-US" dirty="0" smtClean="0"/>
              <a:t>Daytime fatigue/tiredness: Yes, she has had to push herself for many years to get going</a:t>
            </a:r>
          </a:p>
          <a:p>
            <a:r>
              <a:rPr lang="en-US" dirty="0" smtClean="0"/>
              <a:t>Caffeine or stimulant use to stay awake: No</a:t>
            </a:r>
          </a:p>
          <a:p>
            <a:r>
              <a:rPr lang="en-US" dirty="0" smtClean="0"/>
              <a:t>Drowsiness when driving: No</a:t>
            </a:r>
          </a:p>
          <a:p>
            <a:r>
              <a:rPr lang="en-US" dirty="0" smtClean="0"/>
              <a:t>Naps: No</a:t>
            </a:r>
          </a:p>
          <a:p>
            <a:endParaRPr lang="en-US" dirty="0" smtClean="0"/>
          </a:p>
          <a:p>
            <a:r>
              <a:rPr lang="en-US" b="1" dirty="0" smtClean="0"/>
              <a:t>Symptoms of sleep-disordered breathing:</a:t>
            </a:r>
            <a:endParaRPr lang="en-US" dirty="0" smtClean="0"/>
          </a:p>
          <a:p>
            <a:r>
              <a:rPr lang="en-US" dirty="0" smtClean="0"/>
              <a:t>Snoring: Yes  </a:t>
            </a:r>
          </a:p>
          <a:p>
            <a:r>
              <a:rPr lang="en-US" dirty="0" smtClean="0"/>
              <a:t>Gasping/choking during sleep: No</a:t>
            </a:r>
          </a:p>
          <a:p>
            <a:r>
              <a:rPr lang="en-US" dirty="0" smtClean="0"/>
              <a:t>Witnessed apneas: Unsure due to lack of bedpartner</a:t>
            </a:r>
          </a:p>
          <a:p>
            <a:r>
              <a:rPr lang="en-US" dirty="0" smtClean="0"/>
              <a:t>Unrefreshed upon awakening: Yes</a:t>
            </a:r>
          </a:p>
          <a:p>
            <a:r>
              <a:rPr lang="en-US" dirty="0" smtClean="0"/>
              <a:t>Morning headaches: Yes</a:t>
            </a:r>
          </a:p>
          <a:p>
            <a:r>
              <a:rPr lang="en-US" dirty="0" smtClean="0"/>
              <a:t>Dry mouth: Yes, uses </a:t>
            </a:r>
            <a:r>
              <a:rPr lang="en-US" dirty="0" err="1" smtClean="0"/>
              <a:t>biotene</a:t>
            </a:r>
            <a:endParaRPr lang="en-US" dirty="0" smtClean="0"/>
          </a:p>
          <a:p>
            <a:r>
              <a:rPr lang="en-US" dirty="0" smtClean="0"/>
              <a:t>Nasal allergies: Yes, takes Sudafed 2-3 times per day; she gets a headache in her sinuses as if she has a cold.</a:t>
            </a:r>
          </a:p>
          <a:p>
            <a:r>
              <a:rPr lang="en-US" dirty="0" smtClean="0"/>
              <a:t>Acid reflux: yes, takes Prilosec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16</a:t>
            </a:fld>
            <a:endParaRPr lang="en-US"/>
          </a:p>
        </p:txBody>
      </p:sp>
    </p:spTree>
    <p:extLst>
      <p:ext uri="{BB962C8B-B14F-4D97-AF65-F5344CB8AC3E}">
        <p14:creationId xmlns:p14="http://schemas.microsoft.com/office/powerpoint/2010/main" val="63279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She has tried melatonin in the past, which has not helped and trazodone caused nightmares.  Her primary care physician does not want her taking Ambien on a nightly basis due to side effects in more elderly patients.</a:t>
            </a:r>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17</a:t>
            </a:fld>
            <a:endParaRPr lang="en-US"/>
          </a:p>
        </p:txBody>
      </p:sp>
    </p:spTree>
    <p:extLst>
      <p:ext uri="{BB962C8B-B14F-4D97-AF65-F5344CB8AC3E}">
        <p14:creationId xmlns:p14="http://schemas.microsoft.com/office/powerpoint/2010/main" val="25968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a:t>
            </a:r>
            <a:r>
              <a:rPr lang="en-US" dirty="0" smtClean="0"/>
              <a:t>patient's 2-D echocardiogram from 11/5/2009 showed grade 1 diastolic dysfunction with low normal left ventricular systolic function of 55%.</a:t>
            </a:r>
          </a:p>
          <a:p>
            <a:endParaRPr lang="en-US" dirty="0"/>
          </a:p>
        </p:txBody>
      </p:sp>
      <p:sp>
        <p:nvSpPr>
          <p:cNvPr id="4" name="Slide Number Placeholder 3"/>
          <p:cNvSpPr>
            <a:spLocks noGrp="1"/>
          </p:cNvSpPr>
          <p:nvPr>
            <p:ph type="sldNum" sz="quarter" idx="10"/>
          </p:nvPr>
        </p:nvSpPr>
        <p:spPr/>
        <p:txBody>
          <a:bodyPr/>
          <a:lstStyle/>
          <a:p>
            <a:fld id="{C854ECE3-F151-4718-B040-B125B1BCD1F7}" type="slidenum">
              <a:rPr lang="en-US" smtClean="0"/>
              <a:t>20</a:t>
            </a:fld>
            <a:endParaRPr lang="en-US"/>
          </a:p>
        </p:txBody>
      </p:sp>
    </p:spTree>
    <p:extLst>
      <p:ext uri="{BB962C8B-B14F-4D97-AF65-F5344CB8AC3E}">
        <p14:creationId xmlns:p14="http://schemas.microsoft.com/office/powerpoint/2010/main" val="359360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5379E-B8A7-491F-9E2A-0A3A7B75917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171517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379E-B8A7-491F-9E2A-0A3A7B75917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344211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379E-B8A7-491F-9E2A-0A3A7B75917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349059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05" y="2130426"/>
            <a:ext cx="777119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298" y="3886200"/>
            <a:ext cx="640140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723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6595" y="1600201"/>
            <a:ext cx="823081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302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068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600201"/>
            <a:ext cx="404283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572" y="1600201"/>
            <a:ext cx="404283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56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543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6757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14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644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379E-B8A7-491F-9E2A-0A3A7B75917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801273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1608" y="5367338"/>
            <a:ext cx="548670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5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6595" y="1600201"/>
            <a:ext cx="823081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38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03" y="274639"/>
            <a:ext cx="2057702"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596" y="274639"/>
            <a:ext cx="6027965"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69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5379E-B8A7-491F-9E2A-0A3A7B75917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21942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5379E-B8A7-491F-9E2A-0A3A7B759179}"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101455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5379E-B8A7-491F-9E2A-0A3A7B759179}"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14111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5379E-B8A7-491F-9E2A-0A3A7B759179}"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107279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5379E-B8A7-491F-9E2A-0A3A7B759179}"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148859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379E-B8A7-491F-9E2A-0A3A7B759179}"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254662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379E-B8A7-491F-9E2A-0A3A7B759179}"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9DB4D-68DF-4E8A-8EA1-8FA55F6E8AEB}" type="slidenum">
              <a:rPr lang="en-US" smtClean="0"/>
              <a:t>‹#›</a:t>
            </a:fld>
            <a:endParaRPr lang="en-US"/>
          </a:p>
        </p:txBody>
      </p:sp>
    </p:spTree>
    <p:extLst>
      <p:ext uri="{BB962C8B-B14F-4D97-AF65-F5344CB8AC3E}">
        <p14:creationId xmlns:p14="http://schemas.microsoft.com/office/powerpoint/2010/main" val="388695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379E-B8A7-491F-9E2A-0A3A7B759179}" type="datetimeFigureOut">
              <a:rPr lang="en-US" smtClean="0"/>
              <a:t>9/1/2016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9DB4D-68DF-4E8A-8EA1-8FA55F6E8AEB}" type="slidenum">
              <a:rPr lang="en-US" smtClean="0"/>
              <a:t>‹#›</a:t>
            </a:fld>
            <a:endParaRPr lang="en-US"/>
          </a:p>
        </p:txBody>
      </p:sp>
    </p:spTree>
    <p:extLst>
      <p:ext uri="{BB962C8B-B14F-4D97-AF65-F5344CB8AC3E}">
        <p14:creationId xmlns:p14="http://schemas.microsoft.com/office/powerpoint/2010/main" val="111569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1034" name="Picture 10" descr="UMMS Slide 6-jp.jpg                                            00012AFFMacintosh HD                   ABA7815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12"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1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b="1" i="1">
          <a:solidFill>
            <a:schemeClr val="bg1"/>
          </a:solidFill>
          <a:latin typeface="+mj-lt"/>
          <a:ea typeface="+mj-ea"/>
          <a:cs typeface="+mj-cs"/>
        </a:defRPr>
      </a:lvl1pPr>
      <a:lvl2pPr algn="l" rtl="0" eaLnBrk="0" fontAlgn="base" hangingPunct="0">
        <a:spcBef>
          <a:spcPct val="0"/>
        </a:spcBef>
        <a:spcAft>
          <a:spcPct val="0"/>
        </a:spcAft>
        <a:defRPr sz="4600" b="1" i="1">
          <a:solidFill>
            <a:schemeClr val="bg1"/>
          </a:solidFill>
          <a:latin typeface="Times New Roman" pitchFamily="18" charset="0"/>
        </a:defRPr>
      </a:lvl2pPr>
      <a:lvl3pPr algn="l" rtl="0" eaLnBrk="0" fontAlgn="base" hangingPunct="0">
        <a:spcBef>
          <a:spcPct val="0"/>
        </a:spcBef>
        <a:spcAft>
          <a:spcPct val="0"/>
        </a:spcAft>
        <a:defRPr sz="4600" b="1" i="1">
          <a:solidFill>
            <a:schemeClr val="bg1"/>
          </a:solidFill>
          <a:latin typeface="Times New Roman" pitchFamily="18" charset="0"/>
        </a:defRPr>
      </a:lvl3pPr>
      <a:lvl4pPr algn="l" rtl="0" eaLnBrk="0" fontAlgn="base" hangingPunct="0">
        <a:spcBef>
          <a:spcPct val="0"/>
        </a:spcBef>
        <a:spcAft>
          <a:spcPct val="0"/>
        </a:spcAft>
        <a:defRPr sz="4600" b="1" i="1">
          <a:solidFill>
            <a:schemeClr val="bg1"/>
          </a:solidFill>
          <a:latin typeface="Times New Roman" pitchFamily="18" charset="0"/>
        </a:defRPr>
      </a:lvl4pPr>
      <a:lvl5pPr algn="l" rtl="0" eaLnBrk="0" fontAlgn="base" hangingPunct="0">
        <a:spcBef>
          <a:spcPct val="0"/>
        </a:spcBef>
        <a:spcAft>
          <a:spcPct val="0"/>
        </a:spcAft>
        <a:defRPr sz="4600" b="1" i="1">
          <a:solidFill>
            <a:schemeClr val="bg1"/>
          </a:solidFill>
          <a:latin typeface="Times New Roman" pitchFamily="18" charset="0"/>
        </a:defRPr>
      </a:lvl5pPr>
      <a:lvl6pPr marL="457200" algn="l" rtl="0" eaLnBrk="0" fontAlgn="base" hangingPunct="0">
        <a:spcBef>
          <a:spcPct val="0"/>
        </a:spcBef>
        <a:spcAft>
          <a:spcPct val="0"/>
        </a:spcAft>
        <a:defRPr sz="4600" b="1" i="1">
          <a:solidFill>
            <a:schemeClr val="bg1"/>
          </a:solidFill>
          <a:latin typeface="Times New Roman" pitchFamily="18" charset="0"/>
        </a:defRPr>
      </a:lvl6pPr>
      <a:lvl7pPr marL="914400" algn="l" rtl="0" eaLnBrk="0" fontAlgn="base" hangingPunct="0">
        <a:spcBef>
          <a:spcPct val="0"/>
        </a:spcBef>
        <a:spcAft>
          <a:spcPct val="0"/>
        </a:spcAft>
        <a:defRPr sz="4600" b="1" i="1">
          <a:solidFill>
            <a:schemeClr val="bg1"/>
          </a:solidFill>
          <a:latin typeface="Times New Roman" pitchFamily="18" charset="0"/>
        </a:defRPr>
      </a:lvl7pPr>
      <a:lvl8pPr marL="1371600" algn="l" rtl="0" eaLnBrk="0" fontAlgn="base" hangingPunct="0">
        <a:spcBef>
          <a:spcPct val="0"/>
        </a:spcBef>
        <a:spcAft>
          <a:spcPct val="0"/>
        </a:spcAft>
        <a:defRPr sz="4600" b="1" i="1">
          <a:solidFill>
            <a:schemeClr val="bg1"/>
          </a:solidFill>
          <a:latin typeface="Times New Roman" pitchFamily="18" charset="0"/>
        </a:defRPr>
      </a:lvl8pPr>
      <a:lvl9pPr marL="1828800" algn="l" rtl="0" eaLnBrk="0" fontAlgn="base" hangingPunct="0">
        <a:spcBef>
          <a:spcPct val="0"/>
        </a:spcBef>
        <a:spcAft>
          <a:spcPct val="0"/>
        </a:spcAft>
        <a:defRPr sz="4600" b="1" i="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600">
          <a:solidFill>
            <a:schemeClr val="bg1"/>
          </a:solidFill>
          <a:latin typeface="+mn-lt"/>
        </a:defRPr>
      </a:lvl2pPr>
      <a:lvl3pPr marL="1143000" indent="-228600" algn="l" rtl="0" eaLnBrk="0" fontAlgn="base" hangingPunct="0">
        <a:spcBef>
          <a:spcPct val="20000"/>
        </a:spcBef>
        <a:spcAft>
          <a:spcPct val="0"/>
        </a:spcAft>
        <a:buChar char="•"/>
        <a:defRPr sz="3600">
          <a:solidFill>
            <a:schemeClr val="bg1"/>
          </a:solidFill>
          <a:latin typeface="+mn-lt"/>
        </a:defRPr>
      </a:lvl3pPr>
      <a:lvl4pPr marL="1600200" indent="-228600" algn="l" rtl="0" eaLnBrk="0" fontAlgn="base" hangingPunct="0">
        <a:spcBef>
          <a:spcPct val="20000"/>
        </a:spcBef>
        <a:spcAft>
          <a:spcPct val="0"/>
        </a:spcAft>
        <a:buChar char="–"/>
        <a:defRPr sz="3600">
          <a:solidFill>
            <a:schemeClr val="bg1"/>
          </a:solidFill>
          <a:latin typeface="+mn-lt"/>
        </a:defRPr>
      </a:lvl4pPr>
      <a:lvl5pPr marL="2057400" indent="-228600" algn="l" rtl="0" eaLnBrk="0" fontAlgn="base" hangingPunct="0">
        <a:spcBef>
          <a:spcPct val="20000"/>
        </a:spcBef>
        <a:spcAft>
          <a:spcPct val="0"/>
        </a:spcAft>
        <a:buChar char="»"/>
        <a:defRPr sz="3600">
          <a:solidFill>
            <a:schemeClr val="bg1"/>
          </a:solidFill>
          <a:latin typeface="+mn-lt"/>
        </a:defRPr>
      </a:lvl5pPr>
      <a:lvl6pPr marL="2514600" indent="-228600" algn="l" rtl="0" eaLnBrk="0" fontAlgn="base" hangingPunct="0">
        <a:spcBef>
          <a:spcPct val="20000"/>
        </a:spcBef>
        <a:spcAft>
          <a:spcPct val="0"/>
        </a:spcAft>
        <a:buChar char="»"/>
        <a:defRPr sz="3600">
          <a:solidFill>
            <a:schemeClr val="bg1"/>
          </a:solidFill>
          <a:latin typeface="+mn-lt"/>
        </a:defRPr>
      </a:lvl6pPr>
      <a:lvl7pPr marL="2971800" indent="-228600" algn="l" rtl="0" eaLnBrk="0" fontAlgn="base" hangingPunct="0">
        <a:spcBef>
          <a:spcPct val="20000"/>
        </a:spcBef>
        <a:spcAft>
          <a:spcPct val="0"/>
        </a:spcAft>
        <a:buChar char="»"/>
        <a:defRPr sz="3600">
          <a:solidFill>
            <a:schemeClr val="bg1"/>
          </a:solidFill>
          <a:latin typeface="+mn-lt"/>
        </a:defRPr>
      </a:lvl7pPr>
      <a:lvl8pPr marL="3429000" indent="-228600" algn="l" rtl="0" eaLnBrk="0" fontAlgn="base" hangingPunct="0">
        <a:spcBef>
          <a:spcPct val="20000"/>
        </a:spcBef>
        <a:spcAft>
          <a:spcPct val="0"/>
        </a:spcAft>
        <a:buChar char="»"/>
        <a:defRPr sz="3600">
          <a:solidFill>
            <a:schemeClr val="bg1"/>
          </a:solidFill>
          <a:latin typeface="+mn-lt"/>
        </a:defRPr>
      </a:lvl8pPr>
      <a:lvl9pPr marL="3886200" indent="-228600" algn="l" rtl="0" eaLnBrk="0" fontAlgn="base" hangingPunct="0">
        <a:spcBef>
          <a:spcPct val="20000"/>
        </a:spcBef>
        <a:spcAft>
          <a:spcPct val="0"/>
        </a:spcAft>
        <a:buChar char="»"/>
        <a:defRPr sz="3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Microsoft_Excel_97-2003_Worksheet2.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Can’t Sleep!”</a:t>
            </a:r>
            <a:br>
              <a:rPr lang="en-US" dirty="0" smtClean="0"/>
            </a:br>
            <a:r>
              <a:rPr lang="en-US" dirty="0" smtClean="0"/>
              <a:t>Insomnia Case Discussions</a:t>
            </a:r>
            <a:endParaRPr lang="en-US" dirty="0"/>
          </a:p>
        </p:txBody>
      </p:sp>
      <p:sp>
        <p:nvSpPr>
          <p:cNvPr id="3" name="Subtitle 2"/>
          <p:cNvSpPr>
            <a:spLocks noGrp="1"/>
          </p:cNvSpPr>
          <p:nvPr>
            <p:ph type="subTitle" idx="1"/>
          </p:nvPr>
        </p:nvSpPr>
        <p:spPr/>
        <p:txBody>
          <a:bodyPr/>
          <a:lstStyle/>
          <a:p>
            <a:r>
              <a:rPr lang="en-US" dirty="0" smtClean="0"/>
              <a:t>Anita </a:t>
            </a:r>
            <a:r>
              <a:rPr lang="en-US" dirty="0" err="1" smtClean="0"/>
              <a:t>Valanju</a:t>
            </a:r>
            <a:r>
              <a:rPr lang="en-US" dirty="0" smtClean="0"/>
              <a:t> Shelgikar, MD</a:t>
            </a:r>
          </a:p>
          <a:p>
            <a:r>
              <a:rPr lang="en-US" dirty="0" smtClean="0"/>
              <a:t>October 20, 2016</a:t>
            </a:r>
            <a:endParaRPr lang="en-US" dirty="0"/>
          </a:p>
        </p:txBody>
      </p:sp>
    </p:spTree>
    <p:extLst>
      <p:ext uri="{BB962C8B-B14F-4D97-AF65-F5344CB8AC3E}">
        <p14:creationId xmlns:p14="http://schemas.microsoft.com/office/powerpoint/2010/main" val="1924006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a:t>
            </a:r>
            <a:r>
              <a:rPr lang="en-US" dirty="0"/>
              <a:t>general sequence of medication trials</a:t>
            </a:r>
          </a:p>
        </p:txBody>
      </p:sp>
      <p:sp>
        <p:nvSpPr>
          <p:cNvPr id="3" name="Content Placeholder 2"/>
          <p:cNvSpPr>
            <a:spLocks noGrp="1"/>
          </p:cNvSpPr>
          <p:nvPr>
            <p:ph sz="half" idx="1"/>
          </p:nvPr>
        </p:nvSpPr>
        <p:spPr/>
        <p:txBody>
          <a:bodyPr>
            <a:normAutofit fontScale="85000" lnSpcReduction="20000"/>
          </a:bodyPr>
          <a:lstStyle/>
          <a:p>
            <a:r>
              <a:rPr lang="en-US" dirty="0">
                <a:solidFill>
                  <a:srgbClr val="7030A0"/>
                </a:solidFill>
              </a:rPr>
              <a:t>Short-intermediate acting benzodiazepine receptor agonists (BZD or newer </a:t>
            </a:r>
            <a:r>
              <a:rPr lang="en-US" dirty="0" err="1">
                <a:solidFill>
                  <a:srgbClr val="7030A0"/>
                </a:solidFill>
              </a:rPr>
              <a:t>BzRAs</a:t>
            </a:r>
            <a:r>
              <a:rPr lang="en-US" dirty="0">
                <a:solidFill>
                  <a:srgbClr val="7030A0"/>
                </a:solidFill>
              </a:rPr>
              <a:t>) or </a:t>
            </a:r>
            <a:r>
              <a:rPr lang="en-US" dirty="0" err="1" smtClean="0">
                <a:solidFill>
                  <a:srgbClr val="7030A0"/>
                </a:solidFill>
              </a:rPr>
              <a:t>ramelteon</a:t>
            </a:r>
            <a:r>
              <a:rPr lang="en-US" dirty="0" smtClean="0">
                <a:solidFill>
                  <a:srgbClr val="7030A0"/>
                </a:solidFill>
              </a:rPr>
              <a:t>:</a:t>
            </a:r>
          </a:p>
          <a:p>
            <a:pPr lvl="1"/>
            <a:r>
              <a:rPr lang="en-US" sz="2600" i="1" dirty="0" smtClean="0">
                <a:solidFill>
                  <a:srgbClr val="7030A0"/>
                </a:solidFill>
              </a:rPr>
              <a:t>Examples:</a:t>
            </a:r>
          </a:p>
          <a:p>
            <a:pPr lvl="1"/>
            <a:r>
              <a:rPr lang="en-US" sz="2600" i="1" dirty="0" err="1" smtClean="0">
                <a:solidFill>
                  <a:srgbClr val="7030A0"/>
                </a:solidFill>
              </a:rPr>
              <a:t>Eszopiclone</a:t>
            </a:r>
            <a:endParaRPr lang="en-US" sz="2600" i="1" dirty="0" smtClean="0">
              <a:solidFill>
                <a:srgbClr val="7030A0"/>
              </a:solidFill>
            </a:endParaRPr>
          </a:p>
          <a:p>
            <a:pPr lvl="1"/>
            <a:r>
              <a:rPr lang="en-US" sz="2600" i="1" dirty="0" err="1" smtClean="0">
                <a:solidFill>
                  <a:srgbClr val="7030A0"/>
                </a:solidFill>
              </a:rPr>
              <a:t>Zaleplon</a:t>
            </a:r>
            <a:endParaRPr lang="en-US" sz="2600" i="1" dirty="0" smtClean="0">
              <a:solidFill>
                <a:srgbClr val="7030A0"/>
              </a:solidFill>
            </a:endParaRPr>
          </a:p>
          <a:p>
            <a:pPr lvl="1"/>
            <a:r>
              <a:rPr lang="en-US" sz="2600" i="1" dirty="0" err="1" smtClean="0">
                <a:solidFill>
                  <a:srgbClr val="7030A0"/>
                </a:solidFill>
              </a:rPr>
              <a:t>Temazepam</a:t>
            </a:r>
            <a:endParaRPr lang="en-US" sz="2600" i="1" dirty="0" smtClean="0">
              <a:solidFill>
                <a:srgbClr val="7030A0"/>
              </a:solidFill>
            </a:endParaRPr>
          </a:p>
          <a:p>
            <a:pPr marL="0" indent="0">
              <a:buNone/>
            </a:pPr>
            <a:r>
              <a:rPr lang="en-US" dirty="0" smtClean="0"/>
              <a:t> </a:t>
            </a:r>
          </a:p>
          <a:p>
            <a:r>
              <a:rPr lang="en-US" dirty="0" smtClean="0">
                <a:solidFill>
                  <a:srgbClr val="00B050"/>
                </a:solidFill>
              </a:rPr>
              <a:t>Alternate </a:t>
            </a:r>
            <a:r>
              <a:rPr lang="en-US" dirty="0">
                <a:solidFill>
                  <a:srgbClr val="00B050"/>
                </a:solidFill>
              </a:rPr>
              <a:t>short-intermediate acting </a:t>
            </a:r>
            <a:r>
              <a:rPr lang="en-US" dirty="0" err="1">
                <a:solidFill>
                  <a:srgbClr val="00B050"/>
                </a:solidFill>
              </a:rPr>
              <a:t>BzRAs</a:t>
            </a:r>
            <a:r>
              <a:rPr lang="en-US" dirty="0">
                <a:solidFill>
                  <a:srgbClr val="00B050"/>
                </a:solidFill>
              </a:rPr>
              <a:t> or </a:t>
            </a:r>
            <a:r>
              <a:rPr lang="en-US" dirty="0" err="1">
                <a:solidFill>
                  <a:srgbClr val="00B050"/>
                </a:solidFill>
              </a:rPr>
              <a:t>ramelteon</a:t>
            </a:r>
            <a:r>
              <a:rPr lang="en-US" dirty="0">
                <a:solidFill>
                  <a:srgbClr val="00B050"/>
                </a:solidFill>
              </a:rPr>
              <a:t> if the initial agent has been unsuccessful </a:t>
            </a:r>
          </a:p>
        </p:txBody>
      </p:sp>
      <p:sp>
        <p:nvSpPr>
          <p:cNvPr id="4" name="Content Placeholder 3"/>
          <p:cNvSpPr>
            <a:spLocks noGrp="1"/>
          </p:cNvSpPr>
          <p:nvPr>
            <p:ph sz="half" idx="2"/>
          </p:nvPr>
        </p:nvSpPr>
        <p:spPr/>
        <p:txBody>
          <a:bodyPr>
            <a:normAutofit fontScale="85000" lnSpcReduction="20000"/>
          </a:bodyPr>
          <a:lstStyle/>
          <a:p>
            <a:r>
              <a:rPr lang="en-US" dirty="0">
                <a:solidFill>
                  <a:schemeClr val="accent6">
                    <a:lumMod val="75000"/>
                  </a:schemeClr>
                </a:solidFill>
              </a:rPr>
              <a:t>Sedating antidepressants, especially when used in conjunction with treating comorbid </a:t>
            </a:r>
            <a:r>
              <a:rPr lang="en-US" dirty="0" smtClean="0">
                <a:solidFill>
                  <a:schemeClr val="accent6">
                    <a:lumMod val="75000"/>
                  </a:schemeClr>
                </a:solidFill>
              </a:rPr>
              <a:t>depression/anxiety:</a:t>
            </a:r>
          </a:p>
          <a:p>
            <a:pPr lvl="1"/>
            <a:r>
              <a:rPr lang="en-US" sz="2600" i="1" dirty="0" smtClean="0">
                <a:solidFill>
                  <a:schemeClr val="accent6">
                    <a:lumMod val="75000"/>
                  </a:schemeClr>
                </a:solidFill>
              </a:rPr>
              <a:t>Examples:</a:t>
            </a:r>
            <a:endParaRPr lang="en-US" sz="2600" i="1" dirty="0">
              <a:solidFill>
                <a:schemeClr val="accent6">
                  <a:lumMod val="75000"/>
                </a:schemeClr>
              </a:solidFill>
            </a:endParaRPr>
          </a:p>
          <a:p>
            <a:pPr lvl="1"/>
            <a:r>
              <a:rPr lang="en-US" sz="2600" i="1" dirty="0" smtClean="0">
                <a:solidFill>
                  <a:schemeClr val="accent6">
                    <a:lumMod val="75000"/>
                  </a:schemeClr>
                </a:solidFill>
              </a:rPr>
              <a:t>Trazodone</a:t>
            </a:r>
          </a:p>
          <a:p>
            <a:pPr lvl="1"/>
            <a:r>
              <a:rPr lang="en-US" sz="2600" i="1" dirty="0" smtClean="0">
                <a:solidFill>
                  <a:schemeClr val="accent6">
                    <a:lumMod val="75000"/>
                  </a:schemeClr>
                </a:solidFill>
              </a:rPr>
              <a:t>Amitriptyline</a:t>
            </a:r>
          </a:p>
          <a:p>
            <a:pPr lvl="1"/>
            <a:r>
              <a:rPr lang="en-US" sz="2600" i="1" dirty="0">
                <a:solidFill>
                  <a:schemeClr val="accent6">
                    <a:lumMod val="75000"/>
                  </a:schemeClr>
                </a:solidFill>
              </a:rPr>
              <a:t>D</a:t>
            </a:r>
            <a:r>
              <a:rPr lang="en-US" sz="2600" i="1" dirty="0" smtClean="0">
                <a:solidFill>
                  <a:schemeClr val="accent6">
                    <a:lumMod val="75000"/>
                  </a:schemeClr>
                </a:solidFill>
              </a:rPr>
              <a:t>oxepin</a:t>
            </a:r>
            <a:r>
              <a:rPr lang="en-US" sz="2600" i="1" dirty="0">
                <a:solidFill>
                  <a:schemeClr val="accent6">
                    <a:lumMod val="75000"/>
                  </a:schemeClr>
                </a:solidFill>
              </a:rPr>
              <a:t>, </a:t>
            </a:r>
            <a:endParaRPr lang="en-US" sz="2600" i="1" dirty="0" smtClean="0">
              <a:solidFill>
                <a:schemeClr val="accent6">
                  <a:lumMod val="75000"/>
                </a:schemeClr>
              </a:solidFill>
            </a:endParaRPr>
          </a:p>
          <a:p>
            <a:pPr lvl="1"/>
            <a:r>
              <a:rPr lang="en-US" sz="2600" i="1" dirty="0" smtClean="0">
                <a:solidFill>
                  <a:schemeClr val="accent6">
                    <a:lumMod val="75000"/>
                  </a:schemeClr>
                </a:solidFill>
              </a:rPr>
              <a:t>Mirtazapine</a:t>
            </a:r>
            <a:endParaRPr lang="en-US" sz="2600" i="1" dirty="0">
              <a:solidFill>
                <a:schemeClr val="accent6">
                  <a:lumMod val="75000"/>
                </a:schemeClr>
              </a:solidFill>
            </a:endParaRPr>
          </a:p>
        </p:txBody>
      </p:sp>
      <p:sp>
        <p:nvSpPr>
          <p:cNvPr id="5" name="Rectangle 4"/>
          <p:cNvSpPr/>
          <p:nvPr/>
        </p:nvSpPr>
        <p:spPr>
          <a:xfrm>
            <a:off x="2818154" y="6324600"/>
            <a:ext cx="3507692" cy="369332"/>
          </a:xfrm>
          <a:prstGeom prst="rect">
            <a:avLst/>
          </a:prstGeom>
        </p:spPr>
        <p:txBody>
          <a:bodyPr wrap="none">
            <a:spAutoFit/>
          </a:bodyPr>
          <a:lstStyle/>
          <a:p>
            <a:r>
              <a:rPr lang="nn-NO" dirty="0"/>
              <a:t>J Clin Sleep Med 2008;4(5):487-504</a:t>
            </a:r>
            <a:endParaRPr lang="en-US" dirty="0"/>
          </a:p>
        </p:txBody>
      </p:sp>
    </p:spTree>
    <p:extLst>
      <p:ext uri="{BB962C8B-B14F-4D97-AF65-F5344CB8AC3E}">
        <p14:creationId xmlns:p14="http://schemas.microsoft.com/office/powerpoint/2010/main" val="19228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a:t>
            </a:r>
            <a:r>
              <a:rPr lang="en-US" dirty="0"/>
              <a:t>general sequence of medication </a:t>
            </a:r>
            <a:r>
              <a:rPr lang="en-US" dirty="0" smtClean="0"/>
              <a:t>trials (cont.)</a:t>
            </a:r>
            <a:endParaRPr lang="en-US" dirty="0"/>
          </a:p>
        </p:txBody>
      </p:sp>
      <p:sp>
        <p:nvSpPr>
          <p:cNvPr id="3" name="Content Placeholder 2"/>
          <p:cNvSpPr>
            <a:spLocks noGrp="1"/>
          </p:cNvSpPr>
          <p:nvPr>
            <p:ph sz="half" idx="1"/>
          </p:nvPr>
        </p:nvSpPr>
        <p:spPr>
          <a:xfrm>
            <a:off x="457200" y="1600200"/>
            <a:ext cx="4114800" cy="4909066"/>
          </a:xfrm>
        </p:spPr>
        <p:txBody>
          <a:bodyPr>
            <a:normAutofit/>
          </a:bodyPr>
          <a:lstStyle/>
          <a:p>
            <a:r>
              <a:rPr lang="en-US" dirty="0" smtClean="0">
                <a:solidFill>
                  <a:srgbClr val="7030A0"/>
                </a:solidFill>
              </a:rPr>
              <a:t>Combined </a:t>
            </a:r>
            <a:r>
              <a:rPr lang="en-US" dirty="0" err="1">
                <a:solidFill>
                  <a:srgbClr val="7030A0"/>
                </a:solidFill>
              </a:rPr>
              <a:t>BzRA</a:t>
            </a:r>
            <a:r>
              <a:rPr lang="en-US" dirty="0">
                <a:solidFill>
                  <a:srgbClr val="7030A0"/>
                </a:solidFill>
              </a:rPr>
              <a:t> or </a:t>
            </a:r>
            <a:r>
              <a:rPr lang="en-US" dirty="0" err="1">
                <a:solidFill>
                  <a:srgbClr val="7030A0"/>
                </a:solidFill>
              </a:rPr>
              <a:t>ramelteon</a:t>
            </a:r>
            <a:r>
              <a:rPr lang="en-US" dirty="0">
                <a:solidFill>
                  <a:srgbClr val="7030A0"/>
                </a:solidFill>
              </a:rPr>
              <a:t> and sedating </a:t>
            </a:r>
            <a:r>
              <a:rPr lang="en-US" dirty="0" smtClean="0">
                <a:solidFill>
                  <a:srgbClr val="7030A0"/>
                </a:solidFill>
              </a:rPr>
              <a:t>antidepressant</a:t>
            </a:r>
          </a:p>
          <a:p>
            <a:pPr marL="0" indent="0">
              <a:buNone/>
            </a:pPr>
            <a:endParaRPr lang="en-US" dirty="0">
              <a:solidFill>
                <a:srgbClr val="7030A0"/>
              </a:solidFill>
            </a:endParaRPr>
          </a:p>
          <a:p>
            <a:r>
              <a:rPr lang="en-US" dirty="0" smtClean="0">
                <a:solidFill>
                  <a:srgbClr val="7030A0"/>
                </a:solidFill>
              </a:rPr>
              <a:t>Other </a:t>
            </a:r>
            <a:r>
              <a:rPr lang="en-US" dirty="0">
                <a:solidFill>
                  <a:srgbClr val="7030A0"/>
                </a:solidFill>
              </a:rPr>
              <a:t>sedating </a:t>
            </a:r>
            <a:r>
              <a:rPr lang="en-US" dirty="0" smtClean="0">
                <a:solidFill>
                  <a:srgbClr val="7030A0"/>
                </a:solidFill>
              </a:rPr>
              <a:t>agents</a:t>
            </a:r>
          </a:p>
          <a:p>
            <a:pPr lvl="1"/>
            <a:r>
              <a:rPr lang="en-US" i="1" dirty="0" smtClean="0">
                <a:solidFill>
                  <a:srgbClr val="7030A0"/>
                </a:solidFill>
              </a:rPr>
              <a:t>Examples</a:t>
            </a:r>
          </a:p>
          <a:p>
            <a:pPr lvl="1"/>
            <a:r>
              <a:rPr lang="en-US" i="1" dirty="0">
                <a:solidFill>
                  <a:srgbClr val="7030A0"/>
                </a:solidFill>
              </a:rPr>
              <a:t>Anti-epilepsy medications </a:t>
            </a:r>
          </a:p>
          <a:p>
            <a:pPr marL="457200" lvl="1" indent="0">
              <a:buNone/>
            </a:pPr>
            <a:r>
              <a:rPr lang="en-US" i="1" dirty="0">
                <a:solidFill>
                  <a:srgbClr val="7030A0"/>
                </a:solidFill>
              </a:rPr>
              <a:t>	gabapentin, </a:t>
            </a:r>
            <a:r>
              <a:rPr lang="en-US" i="1" dirty="0" err="1">
                <a:solidFill>
                  <a:srgbClr val="7030A0"/>
                </a:solidFill>
              </a:rPr>
              <a:t>tiagabine</a:t>
            </a:r>
            <a:endParaRPr lang="en-US" i="1" dirty="0">
              <a:solidFill>
                <a:srgbClr val="7030A0"/>
              </a:solidFill>
            </a:endParaRPr>
          </a:p>
          <a:p>
            <a:pPr lvl="1"/>
            <a:r>
              <a:rPr lang="en-US" i="1" dirty="0" err="1" smtClean="0">
                <a:solidFill>
                  <a:srgbClr val="7030A0"/>
                </a:solidFill>
              </a:rPr>
              <a:t>Atypicall</a:t>
            </a:r>
            <a:r>
              <a:rPr lang="en-US" i="1" dirty="0" smtClean="0">
                <a:solidFill>
                  <a:srgbClr val="7030A0"/>
                </a:solidFill>
              </a:rPr>
              <a:t> antipsychotics</a:t>
            </a:r>
          </a:p>
          <a:p>
            <a:pPr marL="457200" lvl="1" indent="0">
              <a:buNone/>
            </a:pPr>
            <a:r>
              <a:rPr lang="en-US" i="1" dirty="0">
                <a:solidFill>
                  <a:srgbClr val="7030A0"/>
                </a:solidFill>
              </a:rPr>
              <a:t>	</a:t>
            </a:r>
            <a:r>
              <a:rPr lang="en-US" i="1" dirty="0" smtClean="0">
                <a:solidFill>
                  <a:srgbClr val="7030A0"/>
                </a:solidFill>
              </a:rPr>
              <a:t>quetiapine, olanzapine</a:t>
            </a:r>
          </a:p>
        </p:txBody>
      </p:sp>
      <p:sp>
        <p:nvSpPr>
          <p:cNvPr id="5" name="Rectangle 4"/>
          <p:cNvSpPr/>
          <p:nvPr/>
        </p:nvSpPr>
        <p:spPr>
          <a:xfrm>
            <a:off x="2818154" y="6543902"/>
            <a:ext cx="3507692" cy="369332"/>
          </a:xfrm>
          <a:prstGeom prst="rect">
            <a:avLst/>
          </a:prstGeom>
        </p:spPr>
        <p:txBody>
          <a:bodyPr wrap="none">
            <a:spAutoFit/>
          </a:bodyPr>
          <a:lstStyle/>
          <a:p>
            <a:r>
              <a:rPr lang="nn-NO" dirty="0"/>
              <a:t>J Clin Sleep Med 2008;4(5):487-504</a:t>
            </a:r>
            <a:endParaRPr lang="en-US" dirty="0"/>
          </a:p>
        </p:txBody>
      </p:sp>
      <p:sp>
        <p:nvSpPr>
          <p:cNvPr id="7" name="Rectangle 6"/>
          <p:cNvSpPr/>
          <p:nvPr/>
        </p:nvSpPr>
        <p:spPr>
          <a:xfrm>
            <a:off x="4572000" y="2895600"/>
            <a:ext cx="4572000" cy="2308324"/>
          </a:xfrm>
          <a:prstGeom prst="rect">
            <a:avLst/>
          </a:prstGeom>
        </p:spPr>
        <p:txBody>
          <a:bodyPr>
            <a:spAutoFit/>
          </a:bodyPr>
          <a:lstStyle/>
          <a:p>
            <a:pPr lvl="1"/>
            <a:r>
              <a:rPr lang="en-US" sz="2400" dirty="0" smtClean="0"/>
              <a:t>Antipsychotics may </a:t>
            </a:r>
            <a:r>
              <a:rPr lang="en-US" sz="2400" dirty="0"/>
              <a:t>only be suitable for patients with comorbid insomnia who may benefit from the primary action of these drugs as well as from the sedating effect. </a:t>
            </a:r>
          </a:p>
        </p:txBody>
      </p:sp>
    </p:spTree>
    <p:extLst>
      <p:ext uri="{BB962C8B-B14F-4D97-AF65-F5344CB8AC3E}">
        <p14:creationId xmlns:p14="http://schemas.microsoft.com/office/powerpoint/2010/main" val="335707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fontScale="90000"/>
          </a:bodyPr>
          <a:lstStyle/>
          <a:p>
            <a:r>
              <a:rPr lang="en-US" dirty="0" smtClean="0"/>
              <a:t>What categories of medications are </a:t>
            </a:r>
            <a:r>
              <a:rPr lang="en-US" i="1" u="sng" dirty="0" smtClean="0"/>
              <a:t>not</a:t>
            </a:r>
            <a:r>
              <a:rPr lang="en-US" dirty="0" smtClean="0"/>
              <a:t> recommended for treatment of insomnia?</a:t>
            </a:r>
            <a:endParaRPr lang="en-US" dirty="0"/>
          </a:p>
        </p:txBody>
      </p:sp>
    </p:spTree>
    <p:extLst>
      <p:ext uri="{BB962C8B-B14F-4D97-AF65-F5344CB8AC3E}">
        <p14:creationId xmlns:p14="http://schemas.microsoft.com/office/powerpoint/2010/main" val="2199748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Medications not recommended</a:t>
            </a:r>
            <a:endParaRPr lang="en-US" dirty="0"/>
          </a:p>
        </p:txBody>
      </p:sp>
      <p:sp>
        <p:nvSpPr>
          <p:cNvPr id="3" name="Content Placeholder 2"/>
          <p:cNvSpPr>
            <a:spLocks noGrp="1"/>
          </p:cNvSpPr>
          <p:nvPr>
            <p:ph sz="half" idx="1"/>
          </p:nvPr>
        </p:nvSpPr>
        <p:spPr>
          <a:xfrm>
            <a:off x="457200" y="1600200"/>
            <a:ext cx="8077200" cy="4724400"/>
          </a:xfrm>
        </p:spPr>
        <p:txBody>
          <a:bodyPr>
            <a:normAutofit fontScale="85000" lnSpcReduction="20000"/>
          </a:bodyPr>
          <a:lstStyle/>
          <a:p>
            <a:pPr>
              <a:spcAft>
                <a:spcPts val="1200"/>
              </a:spcAft>
            </a:pPr>
            <a:r>
              <a:rPr lang="en-US" dirty="0">
                <a:solidFill>
                  <a:srgbClr val="7030A0"/>
                </a:solidFill>
              </a:rPr>
              <a:t>Over-the-counter antihistamine or </a:t>
            </a:r>
            <a:r>
              <a:rPr lang="en-US" dirty="0" smtClean="0">
                <a:solidFill>
                  <a:srgbClr val="7030A0"/>
                </a:solidFill>
              </a:rPr>
              <a:t>antihistamine/analgesic type </a:t>
            </a:r>
            <a:r>
              <a:rPr lang="en-US" dirty="0">
                <a:solidFill>
                  <a:srgbClr val="7030A0"/>
                </a:solidFill>
              </a:rPr>
              <a:t>drugs (OTC “sleep aids</a:t>
            </a:r>
            <a:r>
              <a:rPr lang="en-US" dirty="0" smtClean="0">
                <a:solidFill>
                  <a:srgbClr val="7030A0"/>
                </a:solidFill>
              </a:rPr>
              <a:t>”)</a:t>
            </a:r>
          </a:p>
          <a:p>
            <a:r>
              <a:rPr lang="en-US" dirty="0">
                <a:solidFill>
                  <a:srgbClr val="0070C0"/>
                </a:solidFill>
              </a:rPr>
              <a:t>H</a:t>
            </a:r>
            <a:r>
              <a:rPr lang="en-US" dirty="0" smtClean="0">
                <a:solidFill>
                  <a:srgbClr val="0070C0"/>
                </a:solidFill>
              </a:rPr>
              <a:t>erbal </a:t>
            </a:r>
            <a:r>
              <a:rPr lang="en-US" dirty="0">
                <a:solidFill>
                  <a:srgbClr val="0070C0"/>
                </a:solidFill>
              </a:rPr>
              <a:t>and </a:t>
            </a:r>
            <a:r>
              <a:rPr lang="en-US" dirty="0" smtClean="0">
                <a:solidFill>
                  <a:srgbClr val="0070C0"/>
                </a:solidFill>
              </a:rPr>
              <a:t>nutritional substances</a:t>
            </a:r>
          </a:p>
          <a:p>
            <a:pPr lvl="1"/>
            <a:r>
              <a:rPr lang="en-US" sz="2600" i="1" dirty="0" smtClean="0">
                <a:solidFill>
                  <a:srgbClr val="0070C0"/>
                </a:solidFill>
              </a:rPr>
              <a:t>Examples:</a:t>
            </a:r>
          </a:p>
          <a:p>
            <a:pPr lvl="1"/>
            <a:r>
              <a:rPr lang="en-US" sz="2600" i="1" dirty="0" smtClean="0">
                <a:solidFill>
                  <a:srgbClr val="0070C0"/>
                </a:solidFill>
              </a:rPr>
              <a:t>Valerian</a:t>
            </a:r>
          </a:p>
          <a:p>
            <a:pPr lvl="1">
              <a:spcAft>
                <a:spcPts val="1200"/>
              </a:spcAft>
            </a:pPr>
            <a:r>
              <a:rPr lang="en-US" sz="2600" i="1" dirty="0" smtClean="0">
                <a:solidFill>
                  <a:srgbClr val="0070C0"/>
                </a:solidFill>
              </a:rPr>
              <a:t>Melatonin</a:t>
            </a:r>
            <a:endParaRPr lang="en-US" sz="2600" i="1" dirty="0">
              <a:solidFill>
                <a:srgbClr val="0070C0"/>
              </a:solidFill>
            </a:endParaRPr>
          </a:p>
          <a:p>
            <a:pPr marL="0" indent="0">
              <a:spcAft>
                <a:spcPts val="1200"/>
              </a:spcAft>
              <a:buNone/>
            </a:pPr>
            <a:r>
              <a:rPr lang="en-US" dirty="0">
                <a:solidFill>
                  <a:srgbClr val="0070C0"/>
                </a:solidFill>
              </a:rPr>
              <a:t> </a:t>
            </a:r>
            <a:r>
              <a:rPr lang="en-US" dirty="0" smtClean="0">
                <a:solidFill>
                  <a:srgbClr val="0070C0"/>
                </a:solidFill>
              </a:rPr>
              <a:t> *Relative </a:t>
            </a:r>
            <a:r>
              <a:rPr lang="en-US" dirty="0">
                <a:solidFill>
                  <a:srgbClr val="0070C0"/>
                </a:solidFill>
              </a:rPr>
              <a:t>lack of efficacy and safety </a:t>
            </a:r>
            <a:r>
              <a:rPr lang="en-US" dirty="0" smtClean="0">
                <a:solidFill>
                  <a:srgbClr val="0070C0"/>
                </a:solidFill>
              </a:rPr>
              <a:t>data</a:t>
            </a:r>
          </a:p>
          <a:p>
            <a:r>
              <a:rPr lang="en-US" dirty="0" smtClean="0">
                <a:solidFill>
                  <a:schemeClr val="accent6">
                    <a:lumMod val="75000"/>
                  </a:schemeClr>
                </a:solidFill>
              </a:rPr>
              <a:t>Older </a:t>
            </a:r>
            <a:r>
              <a:rPr lang="en-US" dirty="0">
                <a:solidFill>
                  <a:schemeClr val="accent6">
                    <a:lumMod val="75000"/>
                  </a:schemeClr>
                </a:solidFill>
              </a:rPr>
              <a:t>approved drugs for </a:t>
            </a:r>
            <a:r>
              <a:rPr lang="en-US" dirty="0" smtClean="0">
                <a:solidFill>
                  <a:schemeClr val="accent6">
                    <a:lumMod val="75000"/>
                  </a:schemeClr>
                </a:solidFill>
              </a:rPr>
              <a:t>insomnia</a:t>
            </a:r>
          </a:p>
          <a:p>
            <a:pPr lvl="1"/>
            <a:r>
              <a:rPr lang="en-US" sz="2600" i="1" dirty="0" smtClean="0">
                <a:solidFill>
                  <a:schemeClr val="accent6">
                    <a:lumMod val="75000"/>
                  </a:schemeClr>
                </a:solidFill>
              </a:rPr>
              <a:t>Examples:</a:t>
            </a:r>
          </a:p>
          <a:p>
            <a:pPr lvl="1"/>
            <a:r>
              <a:rPr lang="en-US" sz="2600" i="1" dirty="0" smtClean="0">
                <a:solidFill>
                  <a:schemeClr val="accent6">
                    <a:lumMod val="75000"/>
                  </a:schemeClr>
                </a:solidFill>
              </a:rPr>
              <a:t>Barbiturates</a:t>
            </a:r>
            <a:endParaRPr lang="en-US" sz="2600" i="1" dirty="0">
              <a:solidFill>
                <a:schemeClr val="accent6">
                  <a:lumMod val="75000"/>
                </a:schemeClr>
              </a:solidFill>
            </a:endParaRPr>
          </a:p>
          <a:p>
            <a:pPr lvl="1"/>
            <a:r>
              <a:rPr lang="en-US" sz="2600" i="1" dirty="0" smtClean="0">
                <a:solidFill>
                  <a:schemeClr val="accent6">
                    <a:lumMod val="75000"/>
                  </a:schemeClr>
                </a:solidFill>
              </a:rPr>
              <a:t>Barbiturate-type </a:t>
            </a:r>
            <a:r>
              <a:rPr lang="en-US" sz="2600" i="1" dirty="0">
                <a:solidFill>
                  <a:schemeClr val="accent6">
                    <a:lumMod val="75000"/>
                  </a:schemeClr>
                </a:solidFill>
              </a:rPr>
              <a:t>drugs </a:t>
            </a:r>
            <a:endParaRPr lang="en-US" sz="2600" i="1" dirty="0" smtClean="0">
              <a:solidFill>
                <a:schemeClr val="accent6">
                  <a:lumMod val="75000"/>
                </a:schemeClr>
              </a:solidFill>
            </a:endParaRPr>
          </a:p>
          <a:p>
            <a:pPr lvl="1"/>
            <a:r>
              <a:rPr lang="en-US" sz="2600" i="1" dirty="0" smtClean="0">
                <a:solidFill>
                  <a:schemeClr val="accent6">
                    <a:lumMod val="75000"/>
                  </a:schemeClr>
                </a:solidFill>
              </a:rPr>
              <a:t>Chloral hydrate</a:t>
            </a:r>
            <a:endParaRPr lang="en-US" sz="2600" i="1" dirty="0">
              <a:solidFill>
                <a:schemeClr val="accent6">
                  <a:lumMod val="75000"/>
                </a:schemeClr>
              </a:solidFill>
            </a:endParaRPr>
          </a:p>
        </p:txBody>
      </p:sp>
      <p:sp>
        <p:nvSpPr>
          <p:cNvPr id="5" name="Rectangle 4"/>
          <p:cNvSpPr/>
          <p:nvPr/>
        </p:nvSpPr>
        <p:spPr>
          <a:xfrm>
            <a:off x="2818154" y="6324600"/>
            <a:ext cx="3507692" cy="369332"/>
          </a:xfrm>
          <a:prstGeom prst="rect">
            <a:avLst/>
          </a:prstGeom>
        </p:spPr>
        <p:txBody>
          <a:bodyPr wrap="none">
            <a:spAutoFit/>
          </a:bodyPr>
          <a:lstStyle/>
          <a:p>
            <a:r>
              <a:rPr lang="nn-NO" dirty="0"/>
              <a:t>J Clin Sleep Med 2008;4(5):487-504</a:t>
            </a:r>
            <a:endParaRPr lang="en-US" dirty="0"/>
          </a:p>
        </p:txBody>
      </p:sp>
    </p:spTree>
    <p:extLst>
      <p:ext uri="{BB962C8B-B14F-4D97-AF65-F5344CB8AC3E}">
        <p14:creationId xmlns:p14="http://schemas.microsoft.com/office/powerpoint/2010/main" val="24886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9677400" cy="1143000"/>
          </a:xfrm>
        </p:spPr>
        <p:txBody>
          <a:bodyPr>
            <a:normAutofit/>
          </a:bodyPr>
          <a:lstStyle/>
          <a:p>
            <a:r>
              <a:rPr lang="en-US" sz="3900" dirty="0" smtClean="0"/>
              <a:t>Guidelines: medications for chronic insomnia</a:t>
            </a:r>
            <a:endParaRPr lang="en-US" sz="3900" dirty="0"/>
          </a:p>
        </p:txBody>
      </p:sp>
      <p:sp>
        <p:nvSpPr>
          <p:cNvPr id="3" name="Content Placeholder 2"/>
          <p:cNvSpPr>
            <a:spLocks noGrp="1"/>
          </p:cNvSpPr>
          <p:nvPr>
            <p:ph sz="half" idx="1"/>
          </p:nvPr>
        </p:nvSpPr>
        <p:spPr>
          <a:xfrm>
            <a:off x="381000" y="1371600"/>
            <a:ext cx="8153400" cy="4953000"/>
          </a:xfrm>
        </p:spPr>
        <p:txBody>
          <a:bodyPr>
            <a:normAutofit fontScale="92500" lnSpcReduction="10000"/>
          </a:bodyPr>
          <a:lstStyle/>
          <a:p>
            <a:pPr marL="0" indent="0">
              <a:spcAft>
                <a:spcPts val="1200"/>
              </a:spcAft>
              <a:buNone/>
            </a:pPr>
            <a:r>
              <a:rPr lang="en-US" dirty="0"/>
              <a:t>Pharmacological treatment should be accompanied by </a:t>
            </a:r>
            <a:r>
              <a:rPr lang="en-US" u="sng" dirty="0">
                <a:solidFill>
                  <a:srgbClr val="00B050"/>
                </a:solidFill>
              </a:rPr>
              <a:t>patient education </a:t>
            </a:r>
            <a:r>
              <a:rPr lang="en-US" dirty="0"/>
              <a:t>regarding: </a:t>
            </a:r>
            <a:endParaRPr lang="en-US" dirty="0" smtClean="0"/>
          </a:p>
          <a:p>
            <a:pPr marL="0" indent="0">
              <a:spcAft>
                <a:spcPts val="1200"/>
              </a:spcAft>
              <a:buNone/>
            </a:pPr>
            <a:r>
              <a:rPr lang="en-US" dirty="0" smtClean="0"/>
              <a:t>	(</a:t>
            </a:r>
            <a:r>
              <a:rPr lang="en-US" dirty="0"/>
              <a:t>1) treatment goals and </a:t>
            </a:r>
            <a:r>
              <a:rPr lang="en-US" dirty="0" smtClean="0"/>
              <a:t>expectations</a:t>
            </a:r>
            <a:endParaRPr lang="en-US" dirty="0"/>
          </a:p>
          <a:p>
            <a:pPr marL="0" indent="0">
              <a:spcAft>
                <a:spcPts val="1200"/>
              </a:spcAft>
              <a:buNone/>
            </a:pPr>
            <a:r>
              <a:rPr lang="en-US" dirty="0" smtClean="0"/>
              <a:t>	(2</a:t>
            </a:r>
            <a:r>
              <a:rPr lang="en-US" dirty="0"/>
              <a:t>) safety </a:t>
            </a:r>
            <a:r>
              <a:rPr lang="en-US" dirty="0" smtClean="0"/>
              <a:t>concerns</a:t>
            </a:r>
            <a:endParaRPr lang="en-US" dirty="0"/>
          </a:p>
          <a:p>
            <a:pPr marL="0" indent="0">
              <a:spcAft>
                <a:spcPts val="1200"/>
              </a:spcAft>
              <a:buNone/>
            </a:pPr>
            <a:r>
              <a:rPr lang="en-US" dirty="0" smtClean="0"/>
              <a:t>	(3</a:t>
            </a:r>
            <a:r>
              <a:rPr lang="en-US" dirty="0"/>
              <a:t>) potential side effects and drug </a:t>
            </a:r>
            <a:r>
              <a:rPr lang="en-US" dirty="0" smtClean="0"/>
              <a:t>interactions</a:t>
            </a:r>
            <a:endParaRPr lang="en-US" dirty="0"/>
          </a:p>
          <a:p>
            <a:pPr marL="0" indent="0">
              <a:spcAft>
                <a:spcPts val="1200"/>
              </a:spcAft>
              <a:buNone/>
            </a:pPr>
            <a:r>
              <a:rPr lang="en-US" dirty="0" smtClean="0"/>
              <a:t>	(4</a:t>
            </a:r>
            <a:r>
              <a:rPr lang="en-US" dirty="0"/>
              <a:t>) other treatment modalities (cognitive and </a:t>
            </a:r>
            <a:r>
              <a:rPr lang="en-US" dirty="0" smtClean="0"/>
              <a:t>	behavioral </a:t>
            </a:r>
            <a:r>
              <a:rPr lang="en-US" dirty="0"/>
              <a:t>treatments</a:t>
            </a:r>
            <a:r>
              <a:rPr lang="en-US" dirty="0" smtClean="0"/>
              <a:t>)</a:t>
            </a:r>
          </a:p>
          <a:p>
            <a:pPr marL="0" indent="0">
              <a:spcAft>
                <a:spcPts val="1200"/>
              </a:spcAft>
              <a:buNone/>
            </a:pPr>
            <a:r>
              <a:rPr lang="en-US" dirty="0" smtClean="0"/>
              <a:t>	(</a:t>
            </a:r>
            <a:r>
              <a:rPr lang="en-US" dirty="0"/>
              <a:t>5) potential for dosage </a:t>
            </a:r>
            <a:r>
              <a:rPr lang="en-US" dirty="0" smtClean="0"/>
              <a:t>escalation</a:t>
            </a:r>
            <a:endParaRPr lang="en-US" dirty="0"/>
          </a:p>
          <a:p>
            <a:pPr marL="0" indent="0">
              <a:spcAft>
                <a:spcPts val="1200"/>
              </a:spcAft>
              <a:buNone/>
            </a:pPr>
            <a:r>
              <a:rPr lang="en-US" dirty="0" smtClean="0"/>
              <a:t>	(6</a:t>
            </a:r>
            <a:r>
              <a:rPr lang="en-US" dirty="0"/>
              <a:t>) </a:t>
            </a:r>
            <a:r>
              <a:rPr lang="en-US" dirty="0" smtClean="0"/>
              <a:t>rebound insomnia</a:t>
            </a:r>
            <a:endParaRPr lang="en-US" sz="2600" i="1" dirty="0">
              <a:solidFill>
                <a:srgbClr val="00B050"/>
              </a:solidFill>
            </a:endParaRPr>
          </a:p>
        </p:txBody>
      </p:sp>
      <p:sp>
        <p:nvSpPr>
          <p:cNvPr id="5" name="Rectangle 4"/>
          <p:cNvSpPr/>
          <p:nvPr/>
        </p:nvSpPr>
        <p:spPr>
          <a:xfrm>
            <a:off x="2818154" y="6324600"/>
            <a:ext cx="3507692" cy="369332"/>
          </a:xfrm>
          <a:prstGeom prst="rect">
            <a:avLst/>
          </a:prstGeom>
        </p:spPr>
        <p:txBody>
          <a:bodyPr wrap="none">
            <a:spAutoFit/>
          </a:bodyPr>
          <a:lstStyle/>
          <a:p>
            <a:r>
              <a:rPr lang="nn-NO" dirty="0"/>
              <a:t>J Clin Sleep Med 2008;4(5):487-504</a:t>
            </a:r>
            <a:endParaRPr lang="en-US" dirty="0"/>
          </a:p>
        </p:txBody>
      </p:sp>
    </p:spTree>
    <p:extLst>
      <p:ext uri="{BB962C8B-B14F-4D97-AF65-F5344CB8AC3E}">
        <p14:creationId xmlns:p14="http://schemas.microsoft.com/office/powerpoint/2010/main" val="31261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9677400" cy="1143000"/>
          </a:xfrm>
        </p:spPr>
        <p:txBody>
          <a:bodyPr>
            <a:normAutofit/>
          </a:bodyPr>
          <a:lstStyle/>
          <a:p>
            <a:r>
              <a:rPr lang="en-US" sz="3900" dirty="0" smtClean="0"/>
              <a:t>Guidelines: medications for chronic insomnia</a:t>
            </a:r>
            <a:endParaRPr lang="en-US" sz="3900" dirty="0"/>
          </a:p>
        </p:txBody>
      </p:sp>
      <p:sp>
        <p:nvSpPr>
          <p:cNvPr id="3" name="Content Placeholder 2"/>
          <p:cNvSpPr>
            <a:spLocks noGrp="1"/>
          </p:cNvSpPr>
          <p:nvPr>
            <p:ph sz="half" idx="1"/>
          </p:nvPr>
        </p:nvSpPr>
        <p:spPr>
          <a:xfrm>
            <a:off x="381000" y="1371600"/>
            <a:ext cx="8153400" cy="4953000"/>
          </a:xfrm>
        </p:spPr>
        <p:txBody>
          <a:bodyPr>
            <a:normAutofit lnSpcReduction="10000"/>
          </a:bodyPr>
          <a:lstStyle/>
          <a:p>
            <a:pPr>
              <a:spcAft>
                <a:spcPts val="1200"/>
              </a:spcAft>
            </a:pPr>
            <a:r>
              <a:rPr lang="en-US" dirty="0" smtClean="0">
                <a:solidFill>
                  <a:srgbClr val="0070C0"/>
                </a:solidFill>
              </a:rPr>
              <a:t>Patients </a:t>
            </a:r>
            <a:r>
              <a:rPr lang="en-US" dirty="0">
                <a:solidFill>
                  <a:srgbClr val="0070C0"/>
                </a:solidFill>
              </a:rPr>
              <a:t>should be followed on a regular </a:t>
            </a:r>
            <a:r>
              <a:rPr lang="en-US" dirty="0" smtClean="0">
                <a:solidFill>
                  <a:srgbClr val="0070C0"/>
                </a:solidFill>
              </a:rPr>
              <a:t>basis</a:t>
            </a:r>
          </a:p>
          <a:p>
            <a:pPr lvl="1">
              <a:spcAft>
                <a:spcPts val="1200"/>
              </a:spcAft>
            </a:pPr>
            <a:r>
              <a:rPr lang="en-US" dirty="0">
                <a:solidFill>
                  <a:srgbClr val="0070C0"/>
                </a:solidFill>
              </a:rPr>
              <a:t>E</a:t>
            </a:r>
            <a:r>
              <a:rPr lang="en-US" dirty="0" smtClean="0">
                <a:solidFill>
                  <a:srgbClr val="0070C0"/>
                </a:solidFill>
              </a:rPr>
              <a:t>very </a:t>
            </a:r>
            <a:r>
              <a:rPr lang="en-US" dirty="0">
                <a:solidFill>
                  <a:srgbClr val="0070C0"/>
                </a:solidFill>
              </a:rPr>
              <a:t>few weeks in the initial period of treatment when </a:t>
            </a:r>
            <a:r>
              <a:rPr lang="en-US" dirty="0" smtClean="0">
                <a:solidFill>
                  <a:srgbClr val="0070C0"/>
                </a:solidFill>
              </a:rPr>
              <a:t>possible</a:t>
            </a:r>
          </a:p>
          <a:p>
            <a:pPr lvl="1">
              <a:spcAft>
                <a:spcPts val="1200"/>
              </a:spcAft>
            </a:pPr>
            <a:r>
              <a:rPr lang="en-US" dirty="0" smtClean="0">
                <a:solidFill>
                  <a:srgbClr val="0070C0"/>
                </a:solidFill>
              </a:rPr>
              <a:t>Assess </a:t>
            </a:r>
            <a:r>
              <a:rPr lang="en-US" dirty="0">
                <a:solidFill>
                  <a:srgbClr val="0070C0"/>
                </a:solidFill>
              </a:rPr>
              <a:t>for effectiveness, possible side effects, and </a:t>
            </a:r>
            <a:r>
              <a:rPr lang="en-US" dirty="0" smtClean="0">
                <a:solidFill>
                  <a:srgbClr val="0070C0"/>
                </a:solidFill>
              </a:rPr>
              <a:t>need </a:t>
            </a:r>
            <a:r>
              <a:rPr lang="en-US" dirty="0">
                <a:solidFill>
                  <a:srgbClr val="0070C0"/>
                </a:solidFill>
              </a:rPr>
              <a:t>for ongoing medication. </a:t>
            </a:r>
            <a:endParaRPr lang="en-US" dirty="0" smtClean="0">
              <a:solidFill>
                <a:srgbClr val="0070C0"/>
              </a:solidFill>
            </a:endParaRPr>
          </a:p>
          <a:p>
            <a:pPr>
              <a:spcAft>
                <a:spcPts val="1200"/>
              </a:spcAft>
            </a:pPr>
            <a:r>
              <a:rPr lang="en-US" dirty="0" smtClean="0">
                <a:solidFill>
                  <a:schemeClr val="accent6">
                    <a:lumMod val="75000"/>
                  </a:schemeClr>
                </a:solidFill>
              </a:rPr>
              <a:t>Efforts </a:t>
            </a:r>
            <a:r>
              <a:rPr lang="en-US" dirty="0">
                <a:solidFill>
                  <a:schemeClr val="accent6">
                    <a:lumMod val="75000"/>
                  </a:schemeClr>
                </a:solidFill>
              </a:rPr>
              <a:t>should be made </a:t>
            </a:r>
            <a:r>
              <a:rPr lang="en-US" dirty="0" smtClean="0">
                <a:solidFill>
                  <a:schemeClr val="accent6">
                    <a:lumMod val="75000"/>
                  </a:schemeClr>
                </a:solidFill>
              </a:rPr>
              <a:t>to: </a:t>
            </a:r>
          </a:p>
          <a:p>
            <a:pPr lvl="1">
              <a:spcAft>
                <a:spcPts val="1200"/>
              </a:spcAft>
            </a:pPr>
            <a:r>
              <a:rPr lang="en-US" dirty="0" smtClean="0">
                <a:solidFill>
                  <a:schemeClr val="accent6">
                    <a:lumMod val="75000"/>
                  </a:schemeClr>
                </a:solidFill>
              </a:rPr>
              <a:t>Employ </a:t>
            </a:r>
            <a:r>
              <a:rPr lang="en-US" dirty="0">
                <a:solidFill>
                  <a:schemeClr val="accent6">
                    <a:lumMod val="75000"/>
                  </a:schemeClr>
                </a:solidFill>
              </a:rPr>
              <a:t>the lowest effective maintenance dosage of </a:t>
            </a:r>
            <a:endParaRPr lang="en-US" dirty="0" smtClean="0">
              <a:solidFill>
                <a:schemeClr val="accent6">
                  <a:lumMod val="75000"/>
                </a:schemeClr>
              </a:solidFill>
            </a:endParaRPr>
          </a:p>
          <a:p>
            <a:pPr lvl="1">
              <a:spcAft>
                <a:spcPts val="1200"/>
              </a:spcAft>
            </a:pPr>
            <a:r>
              <a:rPr lang="en-US" dirty="0">
                <a:solidFill>
                  <a:schemeClr val="accent6">
                    <a:lumMod val="75000"/>
                  </a:schemeClr>
                </a:solidFill>
              </a:rPr>
              <a:t>T</a:t>
            </a:r>
            <a:r>
              <a:rPr lang="en-US" dirty="0" smtClean="0">
                <a:solidFill>
                  <a:schemeClr val="accent6">
                    <a:lumMod val="75000"/>
                  </a:schemeClr>
                </a:solidFill>
              </a:rPr>
              <a:t>aper </a:t>
            </a:r>
            <a:r>
              <a:rPr lang="en-US" dirty="0">
                <a:solidFill>
                  <a:schemeClr val="accent6">
                    <a:lumMod val="75000"/>
                  </a:schemeClr>
                </a:solidFill>
              </a:rPr>
              <a:t>medication when conditions </a:t>
            </a:r>
            <a:r>
              <a:rPr lang="en-US" dirty="0" smtClean="0">
                <a:solidFill>
                  <a:schemeClr val="accent6">
                    <a:lumMod val="75000"/>
                  </a:schemeClr>
                </a:solidFill>
              </a:rPr>
              <a:t>allow</a:t>
            </a:r>
          </a:p>
          <a:p>
            <a:pPr marL="457200" lvl="1" indent="0">
              <a:spcAft>
                <a:spcPts val="1200"/>
              </a:spcAft>
              <a:buNone/>
            </a:pPr>
            <a:r>
              <a:rPr lang="en-US" i="1" dirty="0" smtClean="0">
                <a:solidFill>
                  <a:schemeClr val="accent6">
                    <a:lumMod val="75000"/>
                  </a:schemeClr>
                </a:solidFill>
              </a:rPr>
              <a:t>Medication </a:t>
            </a:r>
            <a:r>
              <a:rPr lang="en-US" i="1" dirty="0">
                <a:solidFill>
                  <a:schemeClr val="accent6">
                    <a:lumMod val="75000"/>
                  </a:schemeClr>
                </a:solidFill>
              </a:rPr>
              <a:t>tapering and discontinuation are facilitated by </a:t>
            </a:r>
            <a:r>
              <a:rPr lang="en-US" i="1" dirty="0" smtClean="0">
                <a:solidFill>
                  <a:schemeClr val="accent6">
                    <a:lumMod val="75000"/>
                  </a:schemeClr>
                </a:solidFill>
              </a:rPr>
              <a:t>cognitive and behavioral therapy for insomnia</a:t>
            </a:r>
            <a:endParaRPr lang="en-US" sz="2200" i="1" dirty="0">
              <a:solidFill>
                <a:schemeClr val="accent6">
                  <a:lumMod val="75000"/>
                </a:schemeClr>
              </a:solidFill>
            </a:endParaRPr>
          </a:p>
        </p:txBody>
      </p:sp>
      <p:sp>
        <p:nvSpPr>
          <p:cNvPr id="5" name="Rectangle 4"/>
          <p:cNvSpPr/>
          <p:nvPr/>
        </p:nvSpPr>
        <p:spPr>
          <a:xfrm>
            <a:off x="2818154" y="6324600"/>
            <a:ext cx="3507692" cy="369332"/>
          </a:xfrm>
          <a:prstGeom prst="rect">
            <a:avLst/>
          </a:prstGeom>
        </p:spPr>
        <p:txBody>
          <a:bodyPr wrap="none">
            <a:spAutoFit/>
          </a:bodyPr>
          <a:lstStyle/>
          <a:p>
            <a:r>
              <a:rPr lang="nn-NO" dirty="0"/>
              <a:t>J Clin Sleep Med 2008;4(5):487-504</a:t>
            </a:r>
            <a:endParaRPr lang="en-US" dirty="0"/>
          </a:p>
        </p:txBody>
      </p:sp>
    </p:spTree>
    <p:extLst>
      <p:ext uri="{BB962C8B-B14F-4D97-AF65-F5344CB8AC3E}">
        <p14:creationId xmlns:p14="http://schemas.microsoft.com/office/powerpoint/2010/main" val="398940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Back to </a:t>
            </a:r>
            <a:r>
              <a:rPr lang="en-US" dirty="0" smtClean="0"/>
              <a:t>case discussion #1</a:t>
            </a:r>
            <a:endParaRPr lang="en-US" dirty="0"/>
          </a:p>
        </p:txBody>
      </p:sp>
      <p:sp>
        <p:nvSpPr>
          <p:cNvPr id="3" name="Content Placeholder 2"/>
          <p:cNvSpPr>
            <a:spLocks noGrp="1"/>
          </p:cNvSpPr>
          <p:nvPr>
            <p:ph idx="1"/>
          </p:nvPr>
        </p:nvSpPr>
        <p:spPr>
          <a:xfrm>
            <a:off x="152400" y="1600200"/>
            <a:ext cx="8839200" cy="4876800"/>
          </a:xfrm>
        </p:spPr>
        <p:txBody>
          <a:bodyPr>
            <a:normAutofit fontScale="92500" lnSpcReduction="10000"/>
          </a:bodyPr>
          <a:lstStyle/>
          <a:p>
            <a:pPr>
              <a:spcAft>
                <a:spcPts val="1000"/>
              </a:spcAft>
            </a:pPr>
            <a:r>
              <a:rPr lang="en-US" dirty="0"/>
              <a:t>73 year old woman </a:t>
            </a:r>
            <a:r>
              <a:rPr lang="en-US" dirty="0" smtClean="0"/>
              <a:t>referred </a:t>
            </a:r>
            <a:r>
              <a:rPr lang="en-US" dirty="0"/>
              <a:t>by her primary care physician </a:t>
            </a:r>
            <a:r>
              <a:rPr lang="en-US" dirty="0" smtClean="0"/>
              <a:t>for evaluation of  insomnia</a:t>
            </a:r>
          </a:p>
          <a:p>
            <a:pPr>
              <a:spcAft>
                <a:spcPts val="1000"/>
              </a:spcAft>
            </a:pPr>
            <a:r>
              <a:rPr lang="en-US" dirty="0" smtClean="0"/>
              <a:t>Neck, upper back and head pain (</a:t>
            </a:r>
            <a:r>
              <a:rPr lang="en-US" dirty="0" err="1" smtClean="0"/>
              <a:t>acetominophen</a:t>
            </a:r>
            <a:r>
              <a:rPr lang="en-US" dirty="0" smtClean="0"/>
              <a:t>)</a:t>
            </a:r>
          </a:p>
          <a:p>
            <a:pPr>
              <a:spcAft>
                <a:spcPts val="1000"/>
              </a:spcAft>
            </a:pPr>
            <a:r>
              <a:rPr lang="en-US" dirty="0" smtClean="0"/>
              <a:t>Using </a:t>
            </a:r>
            <a:r>
              <a:rPr lang="en-US" dirty="0" smtClean="0">
                <a:solidFill>
                  <a:srgbClr val="00B0F0"/>
                </a:solidFill>
              </a:rPr>
              <a:t>zolpidem</a:t>
            </a:r>
            <a:r>
              <a:rPr lang="en-US" dirty="0" smtClean="0"/>
              <a:t> 2.5 mg for a few years </a:t>
            </a:r>
          </a:p>
          <a:p>
            <a:pPr>
              <a:spcAft>
                <a:spcPts val="1000"/>
              </a:spcAft>
            </a:pPr>
            <a:r>
              <a:rPr lang="en-US" dirty="0" smtClean="0">
                <a:solidFill>
                  <a:srgbClr val="00B0F0"/>
                </a:solidFill>
              </a:rPr>
              <a:t>Trazodone</a:t>
            </a:r>
            <a:r>
              <a:rPr lang="en-US" dirty="0" smtClean="0"/>
              <a:t> caused nightmares</a:t>
            </a:r>
          </a:p>
          <a:p>
            <a:pPr>
              <a:spcAft>
                <a:spcPts val="1000"/>
              </a:spcAft>
            </a:pPr>
            <a:r>
              <a:rPr lang="en-US" dirty="0" smtClean="0"/>
              <a:t>Drinks </a:t>
            </a:r>
            <a:r>
              <a:rPr lang="en-US" dirty="0">
                <a:solidFill>
                  <a:srgbClr val="00B0F0"/>
                </a:solidFill>
              </a:rPr>
              <a:t>wine</a:t>
            </a:r>
            <a:r>
              <a:rPr lang="en-US" dirty="0"/>
              <a:t> at night </a:t>
            </a:r>
            <a:endParaRPr lang="en-US" dirty="0" smtClean="0"/>
          </a:p>
          <a:p>
            <a:pPr>
              <a:spcAft>
                <a:spcPts val="1000"/>
              </a:spcAft>
            </a:pPr>
            <a:r>
              <a:rPr lang="en-US" dirty="0" smtClean="0"/>
              <a:t>Uses </a:t>
            </a:r>
            <a:r>
              <a:rPr lang="en-US" dirty="0">
                <a:solidFill>
                  <a:srgbClr val="00B0F0"/>
                </a:solidFill>
              </a:rPr>
              <a:t>melatonin</a:t>
            </a:r>
            <a:r>
              <a:rPr lang="en-US" dirty="0"/>
              <a:t> </a:t>
            </a:r>
            <a:r>
              <a:rPr lang="en-US" dirty="0" smtClean="0"/>
              <a:t>sometimes</a:t>
            </a:r>
          </a:p>
          <a:p>
            <a:r>
              <a:rPr lang="en-US" dirty="0" smtClean="0"/>
              <a:t>Regular </a:t>
            </a:r>
            <a:r>
              <a:rPr lang="en-US" dirty="0" smtClean="0">
                <a:solidFill>
                  <a:srgbClr val="00B0F0"/>
                </a:solidFill>
              </a:rPr>
              <a:t>exercise</a:t>
            </a:r>
            <a:r>
              <a:rPr lang="en-US" dirty="0" smtClean="0"/>
              <a:t> and </a:t>
            </a:r>
            <a:r>
              <a:rPr lang="en-US" dirty="0" smtClean="0">
                <a:solidFill>
                  <a:srgbClr val="00B0F0"/>
                </a:solidFill>
              </a:rPr>
              <a:t>massage</a:t>
            </a:r>
            <a:r>
              <a:rPr lang="en-US" dirty="0" smtClean="0"/>
              <a:t> therapy</a:t>
            </a:r>
            <a:endParaRPr lang="en-US" dirty="0"/>
          </a:p>
          <a:p>
            <a:endParaRPr lang="en-US" dirty="0"/>
          </a:p>
        </p:txBody>
      </p:sp>
      <p:sp>
        <p:nvSpPr>
          <p:cNvPr id="4" name="TextBox 3"/>
          <p:cNvSpPr txBox="1"/>
          <p:nvPr/>
        </p:nvSpPr>
        <p:spPr>
          <a:xfrm rot="20529790">
            <a:off x="5047825" y="4604962"/>
            <a:ext cx="4117794" cy="369332"/>
          </a:xfrm>
          <a:prstGeom prst="rect">
            <a:avLst/>
          </a:prstGeom>
          <a:noFill/>
        </p:spPr>
        <p:txBody>
          <a:bodyPr wrap="none" rtlCol="0">
            <a:spAutoFit/>
          </a:bodyPr>
          <a:lstStyle/>
          <a:p>
            <a:r>
              <a:rPr lang="en-US" dirty="0" smtClean="0">
                <a:solidFill>
                  <a:srgbClr val="002060"/>
                </a:solidFill>
              </a:rPr>
              <a:t>Which are the insomnia treatments tried?</a:t>
            </a:r>
            <a:endParaRPr lang="en-US" dirty="0">
              <a:solidFill>
                <a:srgbClr val="002060"/>
              </a:solidFill>
            </a:endParaRPr>
          </a:p>
        </p:txBody>
      </p:sp>
    </p:spTree>
    <p:extLst>
      <p:ext uri="{BB962C8B-B14F-4D97-AF65-F5344CB8AC3E}">
        <p14:creationId xmlns:p14="http://schemas.microsoft.com/office/powerpoint/2010/main" val="238487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sz="half" idx="1"/>
          </p:nvPr>
        </p:nvSpPr>
        <p:spPr/>
        <p:txBody>
          <a:bodyPr>
            <a:noAutofit/>
          </a:bodyPr>
          <a:lstStyle/>
          <a:p>
            <a:r>
              <a:rPr lang="en-US" sz="2400" dirty="0"/>
              <a:t>BP: </a:t>
            </a:r>
            <a:r>
              <a:rPr lang="en-US" sz="2400" dirty="0" smtClean="0"/>
              <a:t>135/68</a:t>
            </a:r>
            <a:r>
              <a:rPr lang="en-US" sz="2400" dirty="0"/>
              <a:t> </a:t>
            </a:r>
          </a:p>
          <a:p>
            <a:endParaRPr lang="en-US" sz="2400" dirty="0"/>
          </a:p>
          <a:p>
            <a:r>
              <a:rPr lang="en-US" sz="2400" dirty="0"/>
              <a:t>Pulse: </a:t>
            </a:r>
            <a:r>
              <a:rPr lang="en-US" sz="2400" dirty="0" smtClean="0"/>
              <a:t>75</a:t>
            </a:r>
            <a:r>
              <a:rPr lang="en-US" sz="2400" dirty="0"/>
              <a:t> </a:t>
            </a:r>
          </a:p>
          <a:p>
            <a:endParaRPr lang="en-US" sz="2400" dirty="0"/>
          </a:p>
          <a:p>
            <a:r>
              <a:rPr lang="en-US" sz="2400" dirty="0" err="1"/>
              <a:t>Resp</a:t>
            </a:r>
            <a:r>
              <a:rPr lang="en-US" sz="2400" dirty="0"/>
              <a:t>: </a:t>
            </a:r>
            <a:r>
              <a:rPr lang="en-US" sz="2400" dirty="0" smtClean="0"/>
              <a:t>16</a:t>
            </a:r>
            <a:r>
              <a:rPr lang="en-US" sz="2400" dirty="0"/>
              <a:t> </a:t>
            </a:r>
          </a:p>
          <a:p>
            <a:endParaRPr lang="en-US" sz="2400" dirty="0"/>
          </a:p>
          <a:p>
            <a:r>
              <a:rPr lang="en-US" sz="2400" dirty="0"/>
              <a:t>Height: </a:t>
            </a:r>
            <a:r>
              <a:rPr lang="en-US" sz="2400" dirty="0" smtClean="0"/>
              <a:t>1.651 </a:t>
            </a:r>
            <a:r>
              <a:rPr lang="en-US" sz="2400" dirty="0"/>
              <a:t>m (5' 5") </a:t>
            </a:r>
          </a:p>
          <a:p>
            <a:endParaRPr lang="en-US" sz="2400" dirty="0"/>
          </a:p>
          <a:p>
            <a:r>
              <a:rPr lang="en-US" sz="2400" dirty="0"/>
              <a:t>Weight: </a:t>
            </a:r>
            <a:r>
              <a:rPr lang="en-US" sz="2400" dirty="0" smtClean="0"/>
              <a:t>69.4 </a:t>
            </a:r>
            <a:r>
              <a:rPr lang="en-US" sz="2400" dirty="0"/>
              <a:t>kg (153 </a:t>
            </a:r>
            <a:r>
              <a:rPr lang="en-US" sz="2400" dirty="0" err="1"/>
              <a:t>lb</a:t>
            </a:r>
            <a:r>
              <a:rPr lang="en-US" sz="2400" dirty="0"/>
              <a:t>) </a:t>
            </a:r>
          </a:p>
          <a:p>
            <a:endParaRPr lang="en-US" sz="2400" dirty="0"/>
          </a:p>
          <a:p>
            <a:r>
              <a:rPr lang="en-US" sz="2400" dirty="0"/>
              <a:t>SpO2: </a:t>
            </a:r>
            <a:r>
              <a:rPr lang="en-US" sz="2400" dirty="0" smtClean="0"/>
              <a:t>96</a:t>
            </a:r>
            <a:r>
              <a:rPr lang="en-US" sz="2400" dirty="0"/>
              <a:t>% </a:t>
            </a:r>
          </a:p>
          <a:p>
            <a:endParaRPr lang="en-US" sz="2400" dirty="0"/>
          </a:p>
        </p:txBody>
      </p:sp>
      <p:sp>
        <p:nvSpPr>
          <p:cNvPr id="4" name="Content Placeholder 3"/>
          <p:cNvSpPr>
            <a:spLocks noGrp="1"/>
          </p:cNvSpPr>
          <p:nvPr>
            <p:ph sz="half" idx="2"/>
          </p:nvPr>
        </p:nvSpPr>
        <p:spPr/>
        <p:txBody>
          <a:bodyPr>
            <a:noAutofit/>
          </a:bodyPr>
          <a:lstStyle/>
          <a:p>
            <a:pPr>
              <a:spcAft>
                <a:spcPts val="800"/>
              </a:spcAft>
            </a:pPr>
            <a:r>
              <a:rPr lang="en-US" sz="2400" dirty="0"/>
              <a:t>Body mass index is 25.46 kg/(m^2).  </a:t>
            </a:r>
          </a:p>
          <a:p>
            <a:pPr>
              <a:spcAft>
                <a:spcPts val="800"/>
              </a:spcAft>
            </a:pPr>
            <a:r>
              <a:rPr lang="en-US" sz="2400" dirty="0"/>
              <a:t>Neck Circumference </a:t>
            </a:r>
            <a:r>
              <a:rPr lang="en-US" sz="2400" dirty="0" smtClean="0"/>
              <a:t>: </a:t>
            </a:r>
            <a:r>
              <a:rPr lang="en-US" sz="2400" dirty="0"/>
              <a:t>15 </a:t>
            </a:r>
            <a:r>
              <a:rPr lang="en-US" sz="2400" dirty="0" smtClean="0"/>
              <a:t>in</a:t>
            </a:r>
            <a:endParaRPr lang="en-US" sz="2400" dirty="0"/>
          </a:p>
          <a:p>
            <a:pPr>
              <a:spcAft>
                <a:spcPts val="800"/>
              </a:spcAft>
            </a:pPr>
            <a:r>
              <a:rPr lang="en-US" sz="2400" dirty="0" smtClean="0"/>
              <a:t>Elongated </a:t>
            </a:r>
            <a:r>
              <a:rPr lang="en-US" sz="2400" dirty="0"/>
              <a:t>soft palate/uvula: Yes </a:t>
            </a:r>
          </a:p>
          <a:p>
            <a:pPr>
              <a:spcAft>
                <a:spcPts val="800"/>
              </a:spcAft>
            </a:pPr>
            <a:r>
              <a:rPr lang="en-US" sz="2400" dirty="0"/>
              <a:t>Friedman class IV</a:t>
            </a:r>
          </a:p>
          <a:p>
            <a:pPr>
              <a:spcAft>
                <a:spcPts val="800"/>
              </a:spcAft>
            </a:pPr>
            <a:r>
              <a:rPr lang="en-US" sz="2400" dirty="0"/>
              <a:t>Tonsil size: </a:t>
            </a:r>
            <a:r>
              <a:rPr lang="en-US" sz="2400" dirty="0" smtClean="0"/>
              <a:t>absent</a:t>
            </a:r>
          </a:p>
          <a:p>
            <a:pPr>
              <a:spcAft>
                <a:spcPts val="800"/>
              </a:spcAft>
            </a:pPr>
            <a:r>
              <a:rPr lang="en-US" sz="2400" dirty="0" smtClean="0"/>
              <a:t>Overjet</a:t>
            </a:r>
            <a:r>
              <a:rPr lang="en-US" sz="2400" dirty="0"/>
              <a:t>: 3 mm</a:t>
            </a:r>
          </a:p>
          <a:p>
            <a:pPr>
              <a:spcAft>
                <a:spcPts val="800"/>
              </a:spcAft>
            </a:pPr>
            <a:r>
              <a:rPr lang="en-US" sz="2400" dirty="0" err="1"/>
              <a:t>Crossbite</a:t>
            </a:r>
            <a:r>
              <a:rPr lang="en-US" sz="2400" dirty="0"/>
              <a:t>: </a:t>
            </a:r>
            <a:r>
              <a:rPr lang="en-US" sz="2400" dirty="0" smtClean="0"/>
              <a:t>No</a:t>
            </a:r>
          </a:p>
          <a:p>
            <a:pPr>
              <a:spcAft>
                <a:spcPts val="800"/>
              </a:spcAft>
            </a:pPr>
            <a:r>
              <a:rPr lang="en-US" sz="2400" dirty="0" smtClean="0"/>
              <a:t>Tongue </a:t>
            </a:r>
            <a:r>
              <a:rPr lang="en-US" sz="2400" dirty="0"/>
              <a:t>scalloping: Yes </a:t>
            </a:r>
          </a:p>
        </p:txBody>
      </p:sp>
    </p:spTree>
    <p:extLst>
      <p:ext uri="{BB962C8B-B14F-4D97-AF65-F5344CB8AC3E}">
        <p14:creationId xmlns:p14="http://schemas.microsoft.com/office/powerpoint/2010/main" val="3273093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5029200"/>
            <a:ext cx="7772400" cy="1362075"/>
          </a:xfrm>
        </p:spPr>
        <p:txBody>
          <a:bodyPr/>
          <a:lstStyle/>
          <a:p>
            <a:r>
              <a:rPr lang="en-US" dirty="0" smtClean="0"/>
              <a:t>How would you proceed?</a:t>
            </a:r>
            <a:endParaRPr lang="en-US" dirty="0"/>
          </a:p>
        </p:txBody>
      </p:sp>
      <p:pic>
        <p:nvPicPr>
          <p:cNvPr id="4" name="Picture 3" descr="C:\Users\avalanju\AppData\Local\Microsoft\Windows\Temporary Internet Files\Content.IE5\UAKIGU6S\logo-ontwer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771" y="4572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88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38138"/>
            <a:ext cx="754380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08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Objectives</a:t>
            </a:r>
            <a:endParaRPr lang="en-US" sz="4000" dirty="0"/>
          </a:p>
        </p:txBody>
      </p:sp>
      <p:sp>
        <p:nvSpPr>
          <p:cNvPr id="4" name="Text Placeholder 3"/>
          <p:cNvSpPr>
            <a:spLocks noGrp="1"/>
          </p:cNvSpPr>
          <p:nvPr>
            <p:ph type="body" sz="half" idx="2"/>
          </p:nvPr>
        </p:nvSpPr>
        <p:spPr/>
        <p:txBody>
          <a:bodyPr>
            <a:normAutofit/>
          </a:bodyPr>
          <a:lstStyle/>
          <a:p>
            <a:pPr marL="342900" indent="-342900">
              <a:lnSpc>
                <a:spcPct val="115000"/>
              </a:lnSpc>
              <a:spcBef>
                <a:spcPts val="0"/>
              </a:spcBef>
              <a:buAutoNum type="arabicPeriod"/>
            </a:pPr>
            <a:r>
              <a:rPr lang="en-US" sz="2000" dirty="0" smtClean="0"/>
              <a:t>Review common pharmacologic </a:t>
            </a:r>
            <a:r>
              <a:rPr lang="en-US" sz="2000" dirty="0"/>
              <a:t>treatments for insomnia </a:t>
            </a:r>
            <a:endParaRPr lang="en-US" sz="2000" dirty="0" smtClean="0"/>
          </a:p>
          <a:p>
            <a:pPr>
              <a:lnSpc>
                <a:spcPct val="115000"/>
              </a:lnSpc>
              <a:spcBef>
                <a:spcPts val="0"/>
              </a:spcBef>
            </a:pPr>
            <a:endParaRPr lang="en-US" sz="2000" dirty="0"/>
          </a:p>
          <a:p>
            <a:pPr marL="342900" indent="-342900">
              <a:lnSpc>
                <a:spcPct val="115000"/>
              </a:lnSpc>
              <a:spcBef>
                <a:spcPts val="0"/>
              </a:spcBef>
              <a:buAutoNum type="arabicPeriod" startAt="2"/>
            </a:pPr>
            <a:r>
              <a:rPr lang="en-US" sz="2000" dirty="0" smtClean="0"/>
              <a:t>Review </a:t>
            </a:r>
            <a:r>
              <a:rPr lang="en-US" sz="2000" dirty="0"/>
              <a:t>cognitive-behavioral therapy for </a:t>
            </a:r>
            <a:r>
              <a:rPr lang="en-US" sz="2000" dirty="0" smtClean="0"/>
              <a:t>insomnia</a:t>
            </a:r>
          </a:p>
          <a:p>
            <a:pPr marL="342900" indent="-342900">
              <a:lnSpc>
                <a:spcPct val="115000"/>
              </a:lnSpc>
              <a:spcBef>
                <a:spcPts val="0"/>
              </a:spcBef>
              <a:buAutoNum type="arabicPeriod" startAt="2"/>
            </a:pPr>
            <a:endParaRPr lang="en-US" sz="2000" dirty="0"/>
          </a:p>
          <a:p>
            <a:pPr marL="342900" indent="-342900">
              <a:lnSpc>
                <a:spcPct val="115000"/>
              </a:lnSpc>
              <a:spcBef>
                <a:spcPts val="0"/>
              </a:spcBef>
              <a:buAutoNum type="arabicPeriod" startAt="2"/>
            </a:pPr>
            <a:r>
              <a:rPr lang="en-US" sz="2000" dirty="0" smtClean="0"/>
              <a:t>Discuss </a:t>
            </a:r>
            <a:r>
              <a:rPr lang="en-US" sz="2000" dirty="0"/>
              <a:t>use of mobile technologies in the treatment of insomnia</a:t>
            </a:r>
          </a:p>
          <a:p>
            <a:endParaRPr lang="en-US" sz="2000" dirty="0"/>
          </a:p>
        </p:txBody>
      </p:sp>
      <p:pic>
        <p:nvPicPr>
          <p:cNvPr id="1026" name="Picture 2" descr="Image result for INSOMNIA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314" y="1371600"/>
            <a:ext cx="39623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9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28" y="609600"/>
            <a:ext cx="8617155" cy="1981200"/>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54829"/>
            <a:ext cx="8940613" cy="1876425"/>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57200" y="5410200"/>
            <a:ext cx="7924800" cy="1200329"/>
          </a:xfrm>
          <a:prstGeom prst="rect">
            <a:avLst/>
          </a:prstGeom>
        </p:spPr>
        <p:txBody>
          <a:bodyPr wrap="square">
            <a:spAutoFit/>
          </a:bodyPr>
          <a:lstStyle/>
          <a:p>
            <a:r>
              <a:rPr lang="en-US" b="1" i="1" u="sng" dirty="0" smtClean="0"/>
              <a:t>“Interpretation</a:t>
            </a:r>
            <a:r>
              <a:rPr lang="en-US" b="1" dirty="0"/>
              <a:t>:</a:t>
            </a:r>
            <a:r>
              <a:rPr lang="en-US" dirty="0"/>
              <a:t> This baseline polysomnogram shows severe obstructive sleep apnea that persists in all observed stages of sleep and sleeping positions. </a:t>
            </a:r>
            <a:r>
              <a:rPr lang="en-US" dirty="0" err="1"/>
              <a:t>Somniloquy</a:t>
            </a:r>
            <a:r>
              <a:rPr lang="en-US" dirty="0"/>
              <a:t> was observed. The patient took two doses of zolpidem during the study</a:t>
            </a:r>
            <a:r>
              <a:rPr lang="en-US" dirty="0" smtClean="0"/>
              <a:t>.” </a:t>
            </a:r>
            <a:endParaRPr lang="en-US" dirty="0"/>
          </a:p>
        </p:txBody>
      </p:sp>
    </p:spTree>
    <p:extLst>
      <p:ext uri="{BB962C8B-B14F-4D97-AF65-F5344CB8AC3E}">
        <p14:creationId xmlns:p14="http://schemas.microsoft.com/office/powerpoint/2010/main" val="12372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normAutofit fontScale="90000"/>
          </a:bodyPr>
          <a:lstStyle/>
          <a:p>
            <a:r>
              <a:rPr lang="en-US" dirty="0" smtClean="0"/>
              <a:t> </a:t>
            </a:r>
            <a:r>
              <a:rPr lang="en-US" dirty="0"/>
              <a:t>C</a:t>
            </a:r>
            <a:r>
              <a:rPr lang="en-US" dirty="0" smtClean="0"/>
              <a:t>ase discussion #1: </a:t>
            </a:r>
            <a:r>
              <a:rPr lang="en-US" i="1" dirty="0" smtClean="0"/>
              <a:t>Take home points</a:t>
            </a:r>
            <a:endParaRPr lang="en-US" i="1" dirty="0"/>
          </a:p>
        </p:txBody>
      </p:sp>
      <p:sp>
        <p:nvSpPr>
          <p:cNvPr id="3" name="Content Placeholder 2"/>
          <p:cNvSpPr>
            <a:spLocks noGrp="1"/>
          </p:cNvSpPr>
          <p:nvPr>
            <p:ph idx="1"/>
          </p:nvPr>
        </p:nvSpPr>
        <p:spPr>
          <a:xfrm>
            <a:off x="152400" y="1447800"/>
            <a:ext cx="8839200" cy="5029200"/>
          </a:xfrm>
        </p:spPr>
        <p:txBody>
          <a:bodyPr>
            <a:normAutofit fontScale="92500" lnSpcReduction="10000"/>
          </a:bodyPr>
          <a:lstStyle/>
          <a:p>
            <a:pPr>
              <a:spcAft>
                <a:spcPts val="1000"/>
              </a:spcAft>
            </a:pPr>
            <a:r>
              <a:rPr lang="en-US" dirty="0"/>
              <a:t>Minimize hypnotic use when possible</a:t>
            </a:r>
          </a:p>
          <a:p>
            <a:pPr lvl="1">
              <a:spcAft>
                <a:spcPts val="1000"/>
              </a:spcAft>
            </a:pPr>
            <a:r>
              <a:rPr lang="en-US" dirty="0"/>
              <a:t>Lowest possible dose</a:t>
            </a:r>
          </a:p>
          <a:p>
            <a:pPr lvl="1">
              <a:spcAft>
                <a:spcPts val="1200"/>
              </a:spcAft>
            </a:pPr>
            <a:r>
              <a:rPr lang="en-US" dirty="0"/>
              <a:t>Monotherapy</a:t>
            </a:r>
          </a:p>
          <a:p>
            <a:pPr>
              <a:spcAft>
                <a:spcPts val="1200"/>
              </a:spcAft>
            </a:pPr>
            <a:r>
              <a:rPr lang="en-US" dirty="0" smtClean="0"/>
              <a:t>Assess for hypnotic side effects, particularly those that may pose a safety risk</a:t>
            </a:r>
          </a:p>
          <a:p>
            <a:pPr>
              <a:spcAft>
                <a:spcPts val="1000"/>
              </a:spcAft>
            </a:pPr>
            <a:r>
              <a:rPr lang="en-US" dirty="0" smtClean="0"/>
              <a:t>Explore other sleep-related symptoms</a:t>
            </a:r>
          </a:p>
          <a:p>
            <a:pPr lvl="1">
              <a:spcAft>
                <a:spcPts val="1000"/>
              </a:spcAft>
            </a:pPr>
            <a:r>
              <a:rPr lang="en-US" dirty="0" smtClean="0"/>
              <a:t>You may discover another (treatable) sleep disorder</a:t>
            </a:r>
          </a:p>
          <a:p>
            <a:pPr lvl="1">
              <a:spcAft>
                <a:spcPts val="1000"/>
              </a:spcAft>
            </a:pPr>
            <a:r>
              <a:rPr lang="en-US" dirty="0" smtClean="0"/>
              <a:t>Successful treatment of comorbid sleep disorders may allow  hypnotic taper or discontinuation</a:t>
            </a:r>
            <a:endParaRPr lang="en-US" dirty="0"/>
          </a:p>
        </p:txBody>
      </p:sp>
      <p:pic>
        <p:nvPicPr>
          <p:cNvPr id="8198" name="Picture 6" descr="Image result for clip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9295">
            <a:off x="7328344" y="851491"/>
            <a:ext cx="1556773" cy="218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normAutofit/>
          </a:bodyPr>
          <a:lstStyle/>
          <a:p>
            <a:r>
              <a:rPr lang="en-US" dirty="0" smtClean="0"/>
              <a:t> </a:t>
            </a:r>
            <a:r>
              <a:rPr lang="en-US" dirty="0"/>
              <a:t>C</a:t>
            </a:r>
            <a:r>
              <a:rPr lang="en-US" dirty="0" smtClean="0"/>
              <a:t>ase discussion #2</a:t>
            </a:r>
            <a:endParaRPr lang="en-US" i="1" dirty="0"/>
          </a:p>
        </p:txBody>
      </p:sp>
      <p:sp>
        <p:nvSpPr>
          <p:cNvPr id="3" name="Content Placeholder 2"/>
          <p:cNvSpPr>
            <a:spLocks noGrp="1"/>
          </p:cNvSpPr>
          <p:nvPr>
            <p:ph idx="1"/>
          </p:nvPr>
        </p:nvSpPr>
        <p:spPr>
          <a:xfrm>
            <a:off x="152400" y="1447800"/>
            <a:ext cx="8839200" cy="5029200"/>
          </a:xfrm>
        </p:spPr>
        <p:txBody>
          <a:bodyPr>
            <a:normAutofit lnSpcReduction="10000"/>
          </a:bodyPr>
          <a:lstStyle/>
          <a:p>
            <a:pPr>
              <a:spcAft>
                <a:spcPts val="1000"/>
              </a:spcAft>
            </a:pPr>
            <a:r>
              <a:rPr lang="en-US" dirty="0" smtClean="0"/>
              <a:t>65 year old woman presented to an outside facility may years ago with frequent  </a:t>
            </a:r>
            <a:r>
              <a:rPr lang="en-US" dirty="0"/>
              <a:t>nocturnal </a:t>
            </a:r>
            <a:r>
              <a:rPr lang="en-US" dirty="0" smtClean="0"/>
              <a:t>awakenings,  snoring and witnessed apneas</a:t>
            </a:r>
          </a:p>
          <a:p>
            <a:pPr>
              <a:spcAft>
                <a:spcPts val="1000"/>
              </a:spcAft>
            </a:pPr>
            <a:r>
              <a:rPr lang="en-US" dirty="0" smtClean="0"/>
              <a:t>Diagnosed with obstructive sleep apnea, currently treated with nightly use of bi-level positive airway pressure (PAP)</a:t>
            </a:r>
            <a:endParaRPr lang="en-US" dirty="0"/>
          </a:p>
          <a:p>
            <a:pPr>
              <a:spcAft>
                <a:spcPts val="1000"/>
              </a:spcAft>
            </a:pPr>
            <a:r>
              <a:rPr lang="en-US" dirty="0"/>
              <a:t>Says she sleeps well and “prefers </a:t>
            </a:r>
            <a:r>
              <a:rPr lang="en-US" dirty="0" smtClean="0"/>
              <a:t>to have a long sleep </a:t>
            </a:r>
            <a:r>
              <a:rPr lang="en-US" dirty="0"/>
              <a:t>schedule because I like to have a shorter day”</a:t>
            </a:r>
          </a:p>
          <a:p>
            <a:pPr>
              <a:spcAft>
                <a:spcPts val="1000"/>
              </a:spcAft>
            </a:pPr>
            <a:endParaRPr lang="en-US" dirty="0" smtClean="0"/>
          </a:p>
        </p:txBody>
      </p:sp>
    </p:spTree>
    <p:extLst>
      <p:ext uri="{BB962C8B-B14F-4D97-AF65-F5344CB8AC3E}">
        <p14:creationId xmlns:p14="http://schemas.microsoft.com/office/powerpoint/2010/main" val="34844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normAutofit/>
          </a:bodyPr>
          <a:lstStyle/>
          <a:p>
            <a:r>
              <a:rPr lang="en-US" dirty="0" smtClean="0"/>
              <a:t> </a:t>
            </a:r>
            <a:r>
              <a:rPr lang="en-US" dirty="0"/>
              <a:t>C</a:t>
            </a:r>
            <a:r>
              <a:rPr lang="en-US" dirty="0" smtClean="0"/>
              <a:t>ase discussion #2 (cont.)</a:t>
            </a:r>
            <a:endParaRPr lang="en-US" i="1" dirty="0"/>
          </a:p>
        </p:txBody>
      </p:sp>
      <p:sp>
        <p:nvSpPr>
          <p:cNvPr id="3" name="Content Placeholder 2"/>
          <p:cNvSpPr>
            <a:spLocks noGrp="1"/>
          </p:cNvSpPr>
          <p:nvPr>
            <p:ph idx="1"/>
          </p:nvPr>
        </p:nvSpPr>
        <p:spPr>
          <a:xfrm>
            <a:off x="152400" y="1447800"/>
            <a:ext cx="8839200" cy="5029200"/>
          </a:xfrm>
        </p:spPr>
        <p:txBody>
          <a:bodyPr>
            <a:normAutofit/>
          </a:bodyPr>
          <a:lstStyle/>
          <a:p>
            <a:pPr>
              <a:spcAft>
                <a:spcPts val="1200"/>
              </a:spcAft>
            </a:pPr>
            <a:r>
              <a:rPr lang="en-US" dirty="0" smtClean="0"/>
              <a:t>Sleeps from 10 or 11 pm, falls asleep within 10 to 90 minutes “depending on the day”</a:t>
            </a:r>
          </a:p>
          <a:p>
            <a:pPr>
              <a:spcAft>
                <a:spcPts val="1200"/>
              </a:spcAft>
            </a:pPr>
            <a:r>
              <a:rPr lang="en-US" dirty="0" smtClean="0"/>
              <a:t>Has 1 nocturnal awakening to urinate then falls back asleep easily</a:t>
            </a:r>
          </a:p>
          <a:p>
            <a:pPr>
              <a:spcAft>
                <a:spcPts val="1000"/>
              </a:spcAft>
            </a:pPr>
            <a:r>
              <a:rPr lang="en-US" dirty="0"/>
              <a:t>Has used medications to help with sleep for “so many years I can’t remember what it’s like to sleep without them</a:t>
            </a:r>
            <a:r>
              <a:rPr lang="en-US" dirty="0" smtClean="0"/>
              <a:t>”</a:t>
            </a:r>
          </a:p>
        </p:txBody>
      </p:sp>
    </p:spTree>
    <p:extLst>
      <p:ext uri="{BB962C8B-B14F-4D97-AF65-F5344CB8AC3E}">
        <p14:creationId xmlns:p14="http://schemas.microsoft.com/office/powerpoint/2010/main" val="7917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3657600" cy="4770537"/>
          </a:xfrm>
          <a:prstGeom prst="rect">
            <a:avLst/>
          </a:prstGeom>
        </p:spPr>
        <p:txBody>
          <a:bodyPr wrap="square">
            <a:spAutoFit/>
          </a:bodyPr>
          <a:lstStyle/>
          <a:p>
            <a:pPr marL="285750" indent="-285750">
              <a:spcAft>
                <a:spcPts val="600"/>
              </a:spcAft>
              <a:buFont typeface="Arial" panose="020B0604020202020204" pitchFamily="34" charset="0"/>
              <a:buChar char="•"/>
            </a:pPr>
            <a:r>
              <a:rPr lang="en-US" sz="2400" dirty="0" smtClean="0"/>
              <a:t>COPD</a:t>
            </a:r>
            <a:r>
              <a:rPr lang="en-US" sz="2400" dirty="0"/>
              <a:t>	</a:t>
            </a:r>
          </a:p>
          <a:p>
            <a:pPr marL="285750" indent="-285750">
              <a:spcAft>
                <a:spcPts val="600"/>
              </a:spcAft>
              <a:buFont typeface="Arial" panose="020B0604020202020204" pitchFamily="34" charset="0"/>
              <a:buChar char="•"/>
            </a:pPr>
            <a:r>
              <a:rPr lang="en-US" sz="2400" dirty="0" smtClean="0"/>
              <a:t>Obstructive </a:t>
            </a:r>
            <a:r>
              <a:rPr lang="en-US" sz="2400" dirty="0"/>
              <a:t>sleep </a:t>
            </a:r>
            <a:r>
              <a:rPr lang="en-US" sz="2400" dirty="0" smtClean="0"/>
              <a:t>apnea</a:t>
            </a:r>
            <a:endParaRPr lang="en-US" sz="2400" dirty="0"/>
          </a:p>
          <a:p>
            <a:pPr marL="285750" indent="-285750">
              <a:spcAft>
                <a:spcPts val="600"/>
              </a:spcAft>
              <a:buFont typeface="Arial" panose="020B0604020202020204" pitchFamily="34" charset="0"/>
              <a:buChar char="•"/>
            </a:pPr>
            <a:r>
              <a:rPr lang="en-US" sz="2400" dirty="0" smtClean="0"/>
              <a:t>Non-alcoholic </a:t>
            </a:r>
            <a:r>
              <a:rPr lang="en-US" sz="2400" dirty="0"/>
              <a:t>cirrhosis </a:t>
            </a:r>
            <a:endParaRPr lang="en-US" sz="2400" dirty="0" smtClean="0"/>
          </a:p>
          <a:p>
            <a:pPr marL="285750" indent="-285750">
              <a:spcAft>
                <a:spcPts val="600"/>
              </a:spcAft>
              <a:buFont typeface="Arial" panose="020B0604020202020204" pitchFamily="34" charset="0"/>
              <a:buChar char="•"/>
            </a:pPr>
            <a:r>
              <a:rPr lang="en-US" sz="2400" dirty="0" smtClean="0"/>
              <a:t>Asthma</a:t>
            </a:r>
            <a:r>
              <a:rPr lang="en-US" sz="2400" dirty="0"/>
              <a:t>	</a:t>
            </a:r>
          </a:p>
          <a:p>
            <a:pPr marL="285750" indent="-285750">
              <a:spcAft>
                <a:spcPts val="600"/>
              </a:spcAft>
              <a:buFont typeface="Arial" panose="020B0604020202020204" pitchFamily="34" charset="0"/>
              <a:buChar char="•"/>
            </a:pPr>
            <a:r>
              <a:rPr lang="en-US" sz="2400" dirty="0" smtClean="0"/>
              <a:t>Essential hypertension</a:t>
            </a:r>
            <a:endParaRPr lang="en-US" sz="2400" dirty="0"/>
          </a:p>
          <a:p>
            <a:pPr marL="285750" indent="-285750">
              <a:spcAft>
                <a:spcPts val="600"/>
              </a:spcAft>
              <a:buFont typeface="Arial" panose="020B0604020202020204" pitchFamily="34" charset="0"/>
              <a:buChar char="•"/>
            </a:pPr>
            <a:r>
              <a:rPr lang="en-US" sz="2400" dirty="0" smtClean="0"/>
              <a:t>Diabetes </a:t>
            </a:r>
            <a:r>
              <a:rPr lang="en-US" sz="2400" dirty="0"/>
              <a:t>type </a:t>
            </a:r>
            <a:r>
              <a:rPr lang="en-US" sz="2400" dirty="0" smtClean="0"/>
              <a:t>2</a:t>
            </a:r>
            <a:endParaRPr lang="en-US" sz="2400" dirty="0"/>
          </a:p>
          <a:p>
            <a:pPr marL="285750" indent="-285750">
              <a:spcAft>
                <a:spcPts val="600"/>
              </a:spcAft>
              <a:buFont typeface="Arial" panose="020B0604020202020204" pitchFamily="34" charset="0"/>
              <a:buChar char="•"/>
            </a:pPr>
            <a:r>
              <a:rPr lang="en-US" sz="2400" dirty="0" smtClean="0"/>
              <a:t>CAD </a:t>
            </a:r>
            <a:r>
              <a:rPr lang="en-US" sz="2400" dirty="0"/>
              <a:t>	</a:t>
            </a:r>
          </a:p>
          <a:p>
            <a:pPr marL="285750" indent="-285750">
              <a:spcAft>
                <a:spcPts val="600"/>
              </a:spcAft>
              <a:buFont typeface="Arial" panose="020B0604020202020204" pitchFamily="34" charset="0"/>
              <a:buChar char="•"/>
            </a:pPr>
            <a:r>
              <a:rPr lang="en-US" sz="2400" dirty="0" smtClean="0"/>
              <a:t>Chronic </a:t>
            </a:r>
            <a:r>
              <a:rPr lang="en-US" sz="2400" dirty="0"/>
              <a:t>pain	</a:t>
            </a:r>
          </a:p>
          <a:p>
            <a:pPr marL="285750" indent="-285750">
              <a:spcAft>
                <a:spcPts val="600"/>
              </a:spcAft>
              <a:buFont typeface="Arial" panose="020B0604020202020204" pitchFamily="34" charset="0"/>
              <a:buChar char="•"/>
            </a:pPr>
            <a:r>
              <a:rPr lang="en-US" sz="2400" dirty="0" smtClean="0"/>
              <a:t>Chronic </a:t>
            </a:r>
            <a:r>
              <a:rPr lang="en-US" sz="2400" dirty="0"/>
              <a:t>use of opiate drugs therapeutic purposes	</a:t>
            </a:r>
          </a:p>
        </p:txBody>
      </p:sp>
      <p:sp>
        <p:nvSpPr>
          <p:cNvPr id="3" name="Rectangle 2"/>
          <p:cNvSpPr/>
          <p:nvPr/>
        </p:nvSpPr>
        <p:spPr>
          <a:xfrm>
            <a:off x="4668982" y="1219200"/>
            <a:ext cx="4038600" cy="4924425"/>
          </a:xfrm>
          <a:prstGeom prst="rect">
            <a:avLst/>
          </a:prstGeom>
        </p:spPr>
        <p:txBody>
          <a:bodyPr wrap="square">
            <a:spAutoFit/>
          </a:bodyPr>
          <a:lstStyle/>
          <a:p>
            <a:pPr marL="285750" indent="-285750">
              <a:spcAft>
                <a:spcPts val="600"/>
              </a:spcAft>
              <a:buFont typeface="Arial" panose="020B0604020202020204" pitchFamily="34" charset="0"/>
              <a:buChar char="•"/>
            </a:pPr>
            <a:endParaRPr lang="en-US" sz="2400" dirty="0"/>
          </a:p>
          <a:p>
            <a:pPr marL="285750" indent="-285750">
              <a:spcAft>
                <a:spcPts val="600"/>
              </a:spcAft>
              <a:buFont typeface="Arial" panose="020B0604020202020204" pitchFamily="34" charset="0"/>
              <a:buChar char="•"/>
            </a:pPr>
            <a:r>
              <a:rPr lang="en-US" sz="2400" dirty="0"/>
              <a:t>Chronic insomnia	</a:t>
            </a:r>
          </a:p>
          <a:p>
            <a:pPr marL="285750" indent="-285750">
              <a:spcAft>
                <a:spcPts val="600"/>
              </a:spcAft>
              <a:buFont typeface="Arial" panose="020B0604020202020204" pitchFamily="34" charset="0"/>
              <a:buChar char="•"/>
            </a:pPr>
            <a:r>
              <a:rPr lang="en-US" sz="2400" dirty="0" smtClean="0"/>
              <a:t>Left </a:t>
            </a:r>
            <a:r>
              <a:rPr lang="en-US" sz="2400" dirty="0"/>
              <a:t>carotid artery </a:t>
            </a:r>
            <a:r>
              <a:rPr lang="en-US" sz="2400" dirty="0" smtClean="0"/>
              <a:t>stenosis</a:t>
            </a:r>
            <a:endParaRPr lang="en-US" sz="2400" dirty="0"/>
          </a:p>
          <a:p>
            <a:pPr marL="285750" indent="-285750">
              <a:spcAft>
                <a:spcPts val="600"/>
              </a:spcAft>
              <a:buFont typeface="Arial" panose="020B0604020202020204" pitchFamily="34" charset="0"/>
              <a:buChar char="•"/>
            </a:pPr>
            <a:r>
              <a:rPr lang="en-US" sz="2400" dirty="0" smtClean="0"/>
              <a:t>Iron </a:t>
            </a:r>
            <a:r>
              <a:rPr lang="en-US" sz="2400" dirty="0"/>
              <a:t>deficiency </a:t>
            </a:r>
            <a:r>
              <a:rPr lang="en-US" sz="2400" dirty="0" smtClean="0"/>
              <a:t>anemia</a:t>
            </a:r>
          </a:p>
          <a:p>
            <a:pPr marL="285750" indent="-285750">
              <a:spcAft>
                <a:spcPts val="600"/>
              </a:spcAft>
              <a:buFont typeface="Arial" panose="020B0604020202020204" pitchFamily="34" charset="0"/>
              <a:buChar char="•"/>
            </a:pPr>
            <a:r>
              <a:rPr lang="en-US" sz="2400" dirty="0" smtClean="0"/>
              <a:t>Hyperlipidemia</a:t>
            </a:r>
            <a:r>
              <a:rPr lang="en-US" sz="2400" dirty="0"/>
              <a:t>	</a:t>
            </a:r>
          </a:p>
          <a:p>
            <a:pPr marL="285750" indent="-285750">
              <a:spcAft>
                <a:spcPts val="600"/>
              </a:spcAft>
              <a:buFont typeface="Arial" panose="020B0604020202020204" pitchFamily="34" charset="0"/>
              <a:buChar char="•"/>
            </a:pPr>
            <a:r>
              <a:rPr lang="en-US" sz="2400" dirty="0" smtClean="0"/>
              <a:t>Biliary </a:t>
            </a:r>
            <a:r>
              <a:rPr lang="en-US" sz="2400" dirty="0"/>
              <a:t>cirrhosis </a:t>
            </a:r>
          </a:p>
          <a:p>
            <a:pPr marL="285750" indent="-285750">
              <a:spcAft>
                <a:spcPts val="600"/>
              </a:spcAft>
              <a:buFont typeface="Arial" panose="020B0604020202020204" pitchFamily="34" charset="0"/>
              <a:buChar char="•"/>
            </a:pPr>
            <a:r>
              <a:rPr lang="en-US" sz="2400" dirty="0" smtClean="0"/>
              <a:t>Vitamin </a:t>
            </a:r>
            <a:r>
              <a:rPr lang="en-US" sz="2400" dirty="0"/>
              <a:t>D </a:t>
            </a:r>
            <a:r>
              <a:rPr lang="en-US" sz="2400" dirty="0" smtClean="0"/>
              <a:t>deficiency</a:t>
            </a:r>
          </a:p>
          <a:p>
            <a:pPr marL="285750" indent="-285750">
              <a:spcAft>
                <a:spcPts val="600"/>
              </a:spcAft>
              <a:buFont typeface="Arial" panose="020B0604020202020204" pitchFamily="34" charset="0"/>
              <a:buChar char="•"/>
            </a:pPr>
            <a:r>
              <a:rPr lang="en-US" sz="2400" dirty="0" smtClean="0"/>
              <a:t>Statin intolerance	</a:t>
            </a:r>
          </a:p>
          <a:p>
            <a:pPr marL="285750" indent="-285750">
              <a:spcAft>
                <a:spcPts val="600"/>
              </a:spcAft>
              <a:buFont typeface="Arial" panose="020B0604020202020204" pitchFamily="34" charset="0"/>
              <a:buChar char="•"/>
            </a:pPr>
            <a:r>
              <a:rPr lang="en-US" sz="2400" dirty="0" smtClean="0"/>
              <a:t>Ischemic cardiomyopathy</a:t>
            </a:r>
            <a:endParaRPr lang="en-US" sz="2400" dirty="0"/>
          </a:p>
          <a:p>
            <a:pPr marL="285750" indent="-285750">
              <a:spcAft>
                <a:spcPts val="600"/>
              </a:spcAft>
              <a:buFont typeface="Arial" panose="020B0604020202020204" pitchFamily="34" charset="0"/>
              <a:buChar char="•"/>
            </a:pPr>
            <a:r>
              <a:rPr lang="en-US" sz="2400" dirty="0" smtClean="0"/>
              <a:t>Memory </a:t>
            </a:r>
            <a:r>
              <a:rPr lang="en-US" sz="2400" dirty="0"/>
              <a:t>loss	</a:t>
            </a:r>
          </a:p>
          <a:p>
            <a:pPr marL="285750" indent="-285750">
              <a:spcAft>
                <a:spcPts val="600"/>
              </a:spcAft>
              <a:buFont typeface="Arial" panose="020B0604020202020204" pitchFamily="34" charset="0"/>
              <a:buChar char="•"/>
            </a:pPr>
            <a:endParaRPr lang="en-US" sz="2400" dirty="0"/>
          </a:p>
        </p:txBody>
      </p:sp>
      <p:sp>
        <p:nvSpPr>
          <p:cNvPr id="4" name="Rectangle 10"/>
          <p:cNvSpPr>
            <a:spLocks noChangeArrowheads="1"/>
          </p:cNvSpPr>
          <p:nvPr/>
        </p:nvSpPr>
        <p:spPr bwMode="auto">
          <a:xfrm>
            <a:off x="457200" y="-2117"/>
            <a:ext cx="8229600" cy="8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3200" b="1" dirty="0" smtClean="0"/>
              <a:t>Case discussion #2: </a:t>
            </a:r>
            <a:r>
              <a:rPr lang="en-US" altLang="en-US" sz="3200" b="1" dirty="0" smtClean="0"/>
              <a:t>past medical history</a:t>
            </a:r>
            <a:endParaRPr lang="en-US" altLang="en-US" sz="3200" b="1" dirty="0"/>
          </a:p>
        </p:txBody>
      </p:sp>
    </p:spTree>
    <p:extLst>
      <p:ext uri="{BB962C8B-B14F-4D97-AF65-F5344CB8AC3E}">
        <p14:creationId xmlns:p14="http://schemas.microsoft.com/office/powerpoint/2010/main" val="2213495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990600"/>
            <a:ext cx="5029200" cy="5652830"/>
          </a:xfrm>
          <a:prstGeom prst="rect">
            <a:avLst/>
          </a:prstGeom>
        </p:spPr>
        <p:txBody>
          <a:bodyPr wrap="square">
            <a:spAutoFit/>
          </a:bodyPr>
          <a:lstStyle/>
          <a:p>
            <a:pPr marL="342900" indent="-342900">
              <a:spcAft>
                <a:spcPts val="800"/>
              </a:spcAft>
              <a:buFont typeface="Arial" panose="020B0604020202020204" pitchFamily="34" charset="0"/>
              <a:buChar char="•"/>
            </a:pPr>
            <a:r>
              <a:rPr lang="en-US" sz="2400" dirty="0" smtClean="0"/>
              <a:t>Amitriptyline 50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Aspirin 81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Atenolol 50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Ferrous sulfate 325 mg X 2</a:t>
            </a:r>
          </a:p>
          <a:p>
            <a:pPr marL="342900" indent="-342900">
              <a:spcAft>
                <a:spcPts val="800"/>
              </a:spcAft>
              <a:buFont typeface="Arial" panose="020B0604020202020204" pitchFamily="34" charset="0"/>
              <a:buChar char="•"/>
            </a:pPr>
            <a:r>
              <a:rPr lang="en-US" sz="2400" dirty="0" smtClean="0"/>
              <a:t>Gabapentin  800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Insulin</a:t>
            </a:r>
          </a:p>
          <a:p>
            <a:pPr marL="342900" indent="-342900">
              <a:spcAft>
                <a:spcPts val="800"/>
              </a:spcAft>
              <a:buFont typeface="Arial" panose="020B0604020202020204" pitchFamily="34" charset="0"/>
              <a:buChar char="•"/>
            </a:pPr>
            <a:r>
              <a:rPr lang="en-US" sz="2400" dirty="0" smtClean="0"/>
              <a:t>Ipratropium  inhaler</a:t>
            </a:r>
          </a:p>
          <a:p>
            <a:pPr marL="342900" indent="-342900">
              <a:spcAft>
                <a:spcPts val="800"/>
              </a:spcAft>
              <a:buFont typeface="Arial" panose="020B0604020202020204" pitchFamily="34" charset="0"/>
              <a:buChar char="•"/>
            </a:pPr>
            <a:r>
              <a:rPr lang="en-US" sz="2400" dirty="0" smtClean="0"/>
              <a:t>Metformin 1,000 mg x 2</a:t>
            </a:r>
          </a:p>
          <a:p>
            <a:pPr marL="342900" indent="-342900">
              <a:spcAft>
                <a:spcPts val="800"/>
              </a:spcAft>
              <a:buFont typeface="Arial" panose="020B0604020202020204" pitchFamily="34" charset="0"/>
              <a:buChar char="•"/>
            </a:pPr>
            <a:r>
              <a:rPr lang="en-US" sz="2400" dirty="0" smtClean="0"/>
              <a:t>Lisinopril 5 mg</a:t>
            </a:r>
          </a:p>
          <a:p>
            <a:pPr marL="342900" indent="-342900">
              <a:spcAft>
                <a:spcPts val="800"/>
              </a:spcAft>
              <a:buFont typeface="Arial" panose="020B0604020202020204" pitchFamily="34" charset="0"/>
              <a:buChar char="•"/>
            </a:pPr>
            <a:r>
              <a:rPr lang="en-US" sz="2400" dirty="0" smtClean="0"/>
              <a:t>Ranitidine </a:t>
            </a:r>
            <a:r>
              <a:rPr lang="en-US" sz="2400" dirty="0"/>
              <a:t>20 </a:t>
            </a:r>
            <a:r>
              <a:rPr lang="en-US" sz="2400" dirty="0" smtClean="0"/>
              <a:t>mg</a:t>
            </a:r>
          </a:p>
          <a:p>
            <a:pPr marL="342900" indent="-342900">
              <a:spcAft>
                <a:spcPts val="800"/>
              </a:spcAft>
              <a:buFont typeface="Arial" panose="020B0604020202020204" pitchFamily="34" charset="0"/>
              <a:buChar char="•"/>
            </a:pPr>
            <a:r>
              <a:rPr lang="en-US" sz="2400" dirty="0" smtClean="0"/>
              <a:t>Trazodone 300 mg</a:t>
            </a:r>
          </a:p>
          <a:p>
            <a:pPr marL="342900" indent="-342900">
              <a:spcAft>
                <a:spcPts val="800"/>
              </a:spcAft>
              <a:buFont typeface="Arial" panose="020B0604020202020204" pitchFamily="34" charset="0"/>
              <a:buChar char="•"/>
            </a:pPr>
            <a:r>
              <a:rPr lang="en-US" sz="2400" dirty="0" smtClean="0"/>
              <a:t>Tramadol 50-100 mg</a:t>
            </a:r>
            <a:endParaRPr lang="en-US" sz="2400" dirty="0"/>
          </a:p>
        </p:txBody>
      </p:sp>
      <p:sp>
        <p:nvSpPr>
          <p:cNvPr id="4" name="Rectangle 10"/>
          <p:cNvSpPr>
            <a:spLocks noChangeArrowheads="1"/>
          </p:cNvSpPr>
          <p:nvPr/>
        </p:nvSpPr>
        <p:spPr bwMode="auto">
          <a:xfrm>
            <a:off x="457200" y="-2117"/>
            <a:ext cx="8229600" cy="8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3200" b="1" dirty="0" smtClean="0"/>
              <a:t>Case discussion #2: </a:t>
            </a:r>
            <a:r>
              <a:rPr lang="en-US" altLang="en-US" sz="3200" b="1" dirty="0" smtClean="0"/>
              <a:t>medications</a:t>
            </a:r>
            <a:endParaRPr lang="en-US" altLang="en-US" sz="3200" b="1" dirty="0"/>
          </a:p>
        </p:txBody>
      </p:sp>
      <p:pic>
        <p:nvPicPr>
          <p:cNvPr id="6" name="Picture 2" descr="Image result for sleeping med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3657600" cy="2011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87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52513"/>
            <a:ext cx="89630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0"/>
          <p:cNvSpPr>
            <a:spLocks noChangeArrowheads="1"/>
          </p:cNvSpPr>
          <p:nvPr/>
        </p:nvSpPr>
        <p:spPr bwMode="auto">
          <a:xfrm>
            <a:off x="457200" y="-2117"/>
            <a:ext cx="8229600" cy="8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3200" b="1" dirty="0" smtClean="0"/>
              <a:t>Which of those </a:t>
            </a:r>
            <a:r>
              <a:rPr lang="en-US" altLang="en-US" sz="3200" b="1" dirty="0" smtClean="0"/>
              <a:t>medications can cause this?</a:t>
            </a:r>
            <a:endParaRPr lang="en-US" altLang="en-US" sz="3200" b="1" dirty="0"/>
          </a:p>
        </p:txBody>
      </p:sp>
      <p:sp>
        <p:nvSpPr>
          <p:cNvPr id="4" name="Rectangle 3"/>
          <p:cNvSpPr/>
          <p:nvPr/>
        </p:nvSpPr>
        <p:spPr>
          <a:xfrm>
            <a:off x="1184996" y="1731553"/>
            <a:ext cx="7986713" cy="5139869"/>
          </a:xfrm>
          <a:prstGeom prst="rect">
            <a:avLst/>
          </a:prstGeom>
          <a:solidFill>
            <a:schemeClr val="accent4">
              <a:lumMod val="40000"/>
              <a:lumOff val="60000"/>
            </a:schemeClr>
          </a:solidFill>
        </p:spPr>
        <p:txBody>
          <a:bodyPr wrap="square">
            <a:spAutoFit/>
          </a:bodyPr>
          <a:lstStyle/>
          <a:p>
            <a:pPr marL="342900" indent="-342900">
              <a:spcAft>
                <a:spcPts val="1200"/>
              </a:spcAft>
              <a:buFont typeface="Arial" panose="020B0604020202020204" pitchFamily="34" charset="0"/>
              <a:buChar char="•"/>
            </a:pPr>
            <a:r>
              <a:rPr lang="en-US" sz="2400" dirty="0" smtClean="0"/>
              <a:t>Vent</a:t>
            </a:r>
            <a:r>
              <a:rPr lang="en-US" sz="2400" dirty="0"/>
              <a:t>. Rate : 079 BPM     </a:t>
            </a:r>
            <a:endParaRPr lang="en-US" sz="2400" dirty="0" smtClean="0"/>
          </a:p>
          <a:p>
            <a:pPr marL="342900" indent="-342900">
              <a:spcAft>
                <a:spcPts val="1200"/>
              </a:spcAft>
              <a:buFont typeface="Arial" panose="020B0604020202020204" pitchFamily="34" charset="0"/>
              <a:buChar char="•"/>
            </a:pPr>
            <a:r>
              <a:rPr lang="en-US" sz="2400" dirty="0" smtClean="0"/>
              <a:t>Atrial </a:t>
            </a:r>
            <a:r>
              <a:rPr lang="en-US" sz="2400" dirty="0"/>
              <a:t>Rate : 079 BPM</a:t>
            </a:r>
            <a:br>
              <a:rPr lang="en-US" sz="2400" dirty="0"/>
            </a:br>
            <a:r>
              <a:rPr lang="en-US" sz="2400" dirty="0"/>
              <a:t>   P-R </a:t>
            </a:r>
            <a:r>
              <a:rPr lang="en-US" sz="2400" dirty="0" err="1"/>
              <a:t>Int</a:t>
            </a:r>
            <a:r>
              <a:rPr lang="en-US" sz="2400" dirty="0"/>
              <a:t> : 166 </a:t>
            </a:r>
            <a:r>
              <a:rPr lang="en-US" sz="2400" dirty="0" err="1"/>
              <a:t>ms</a:t>
            </a:r>
            <a:r>
              <a:rPr lang="en-US" sz="2400" dirty="0"/>
              <a:t>          </a:t>
            </a:r>
            <a:endParaRPr lang="en-US" sz="2400" dirty="0" smtClean="0"/>
          </a:p>
          <a:p>
            <a:pPr marL="342900" indent="-342900">
              <a:spcAft>
                <a:spcPts val="1200"/>
              </a:spcAft>
              <a:buFont typeface="Arial" panose="020B0604020202020204" pitchFamily="34" charset="0"/>
              <a:buChar char="•"/>
            </a:pPr>
            <a:r>
              <a:rPr lang="en-US" sz="2400" dirty="0"/>
              <a:t> </a:t>
            </a:r>
            <a:r>
              <a:rPr lang="en-US" sz="2400" dirty="0" smtClean="0"/>
              <a:t> </a:t>
            </a:r>
            <a:r>
              <a:rPr lang="en-US" sz="2400" dirty="0" smtClean="0"/>
              <a:t>QRS </a:t>
            </a:r>
            <a:r>
              <a:rPr lang="en-US" sz="2400" dirty="0" err="1"/>
              <a:t>Dur</a:t>
            </a:r>
            <a:r>
              <a:rPr lang="en-US" sz="2400" dirty="0"/>
              <a:t> : 088 </a:t>
            </a:r>
            <a:r>
              <a:rPr lang="en-US" sz="2400" dirty="0" err="1"/>
              <a:t>ms</a:t>
            </a:r>
            <a:r>
              <a:rPr lang="en-US" sz="2400" dirty="0"/>
              <a:t/>
            </a:r>
            <a:br>
              <a:rPr lang="en-US" sz="2400" dirty="0"/>
            </a:br>
            <a:r>
              <a:rPr lang="en-US" sz="2400" dirty="0"/>
              <a:t>   </a:t>
            </a:r>
            <a:r>
              <a:rPr lang="en-US" sz="2400" dirty="0" smtClean="0"/>
              <a:t>QT </a:t>
            </a:r>
            <a:r>
              <a:rPr lang="en-US" sz="2400" dirty="0" err="1"/>
              <a:t>Int</a:t>
            </a:r>
            <a:r>
              <a:rPr lang="en-US" sz="2400" dirty="0"/>
              <a:t> : 420 </a:t>
            </a:r>
            <a:r>
              <a:rPr lang="en-US" sz="2400" dirty="0" err="1"/>
              <a:t>ms</a:t>
            </a:r>
            <a:r>
              <a:rPr lang="en-US" sz="2400" dirty="0"/>
              <a:t>       </a:t>
            </a:r>
            <a:endParaRPr lang="en-US" sz="2400" dirty="0" smtClean="0"/>
          </a:p>
          <a:p>
            <a:pPr marL="342900" indent="-342900">
              <a:spcAft>
                <a:spcPts val="1200"/>
              </a:spcAft>
              <a:buFont typeface="Arial" panose="020B0604020202020204" pitchFamily="34" charset="0"/>
              <a:buChar char="•"/>
            </a:pPr>
            <a:r>
              <a:rPr lang="en-US" sz="2400" dirty="0"/>
              <a:t> </a:t>
            </a:r>
            <a:r>
              <a:rPr lang="en-US" sz="2400" dirty="0" smtClean="0"/>
              <a:t>  </a:t>
            </a:r>
            <a:r>
              <a:rPr lang="en-US" sz="2400" dirty="0" smtClean="0"/>
              <a:t>P-R-T </a:t>
            </a:r>
            <a:r>
              <a:rPr lang="en-US" sz="2400" dirty="0"/>
              <a:t>Axes : 044 003 036 degrees</a:t>
            </a:r>
            <a:br>
              <a:rPr lang="en-US" sz="2400" dirty="0"/>
            </a:br>
            <a:r>
              <a:rPr lang="en-US" sz="2400" dirty="0"/>
              <a:t>   </a:t>
            </a:r>
            <a:r>
              <a:rPr lang="en-US" sz="2400" dirty="0" err="1"/>
              <a:t>QTc</a:t>
            </a:r>
            <a:r>
              <a:rPr lang="en-US" sz="2400" dirty="0"/>
              <a:t> </a:t>
            </a:r>
            <a:r>
              <a:rPr lang="en-US" sz="2400" dirty="0" err="1"/>
              <a:t>Int</a:t>
            </a:r>
            <a:r>
              <a:rPr lang="en-US" sz="2400" dirty="0"/>
              <a:t> : 482 </a:t>
            </a:r>
            <a:r>
              <a:rPr lang="en-US" sz="2400" dirty="0" err="1" smtClean="0"/>
              <a:t>ms</a:t>
            </a:r>
            <a:endParaRPr lang="en-US" sz="2400" dirty="0" smtClean="0"/>
          </a:p>
          <a:p>
            <a:pPr>
              <a:spcAft>
                <a:spcPts val="1200"/>
              </a:spcAft>
            </a:pPr>
            <a:r>
              <a:rPr lang="en-US" sz="2400" dirty="0"/>
              <a:t/>
            </a:r>
            <a:br>
              <a:rPr lang="en-US" sz="2400" dirty="0"/>
            </a:br>
            <a:r>
              <a:rPr lang="en-US" sz="2400" dirty="0"/>
              <a:t>Sinus rhythm with occasional premature ventricular complexes</a:t>
            </a:r>
            <a:br>
              <a:rPr lang="en-US" sz="2400" dirty="0"/>
            </a:br>
            <a:r>
              <a:rPr lang="en-US" sz="2400" dirty="0"/>
              <a:t>Nonspecific ST and T wave abnormality</a:t>
            </a:r>
            <a:br>
              <a:rPr lang="en-US" sz="2400" dirty="0"/>
            </a:br>
            <a:r>
              <a:rPr lang="en-US" sz="2400" dirty="0"/>
              <a:t>Prolonged QT</a:t>
            </a:r>
            <a:br>
              <a:rPr lang="en-US" sz="2400" dirty="0"/>
            </a:br>
            <a:r>
              <a:rPr lang="en-US" sz="2400" dirty="0"/>
              <a:t>Abnormal </a:t>
            </a:r>
            <a:r>
              <a:rPr lang="en-US" sz="2400" dirty="0" smtClean="0"/>
              <a:t>ECG</a:t>
            </a:r>
            <a:endParaRPr lang="en-US" sz="2400" dirty="0"/>
          </a:p>
        </p:txBody>
      </p:sp>
    </p:spTree>
    <p:extLst>
      <p:ext uri="{BB962C8B-B14F-4D97-AF65-F5344CB8AC3E}">
        <p14:creationId xmlns:p14="http://schemas.microsoft.com/office/powerpoint/2010/main" val="35420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990600"/>
            <a:ext cx="5029200" cy="5652830"/>
          </a:xfrm>
          <a:prstGeom prst="rect">
            <a:avLst/>
          </a:prstGeom>
        </p:spPr>
        <p:txBody>
          <a:bodyPr wrap="square">
            <a:spAutoFit/>
          </a:bodyPr>
          <a:lstStyle/>
          <a:p>
            <a:pPr marL="342900" indent="-342900">
              <a:spcAft>
                <a:spcPts val="800"/>
              </a:spcAft>
              <a:buFont typeface="Arial" panose="020B0604020202020204" pitchFamily="34" charset="0"/>
              <a:buChar char="•"/>
            </a:pPr>
            <a:r>
              <a:rPr lang="en-US" sz="2400" dirty="0" smtClean="0"/>
              <a:t>Amitriptyline 50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Aspirin 81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Atenolol 50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Ferrous sulfate 325 mg X 2</a:t>
            </a:r>
          </a:p>
          <a:p>
            <a:pPr marL="342900" indent="-342900">
              <a:spcAft>
                <a:spcPts val="800"/>
              </a:spcAft>
              <a:buFont typeface="Arial" panose="020B0604020202020204" pitchFamily="34" charset="0"/>
              <a:buChar char="•"/>
            </a:pPr>
            <a:r>
              <a:rPr lang="en-US" sz="2400" dirty="0" smtClean="0"/>
              <a:t>Gabapentin  800 </a:t>
            </a:r>
            <a:r>
              <a:rPr lang="en-US" sz="2400" dirty="0"/>
              <a:t>mg </a:t>
            </a:r>
            <a:endParaRPr lang="en-US" sz="2400" dirty="0" smtClean="0"/>
          </a:p>
          <a:p>
            <a:pPr marL="342900" indent="-342900">
              <a:spcAft>
                <a:spcPts val="800"/>
              </a:spcAft>
              <a:buFont typeface="Arial" panose="020B0604020202020204" pitchFamily="34" charset="0"/>
              <a:buChar char="•"/>
            </a:pPr>
            <a:r>
              <a:rPr lang="en-US" sz="2400" dirty="0" smtClean="0"/>
              <a:t>Insulin</a:t>
            </a:r>
          </a:p>
          <a:p>
            <a:pPr marL="342900" indent="-342900">
              <a:spcAft>
                <a:spcPts val="800"/>
              </a:spcAft>
              <a:buFont typeface="Arial" panose="020B0604020202020204" pitchFamily="34" charset="0"/>
              <a:buChar char="•"/>
            </a:pPr>
            <a:r>
              <a:rPr lang="en-US" sz="2400" dirty="0" smtClean="0"/>
              <a:t>Ipratropium  inhaler</a:t>
            </a:r>
          </a:p>
          <a:p>
            <a:pPr marL="342900" indent="-342900">
              <a:spcAft>
                <a:spcPts val="800"/>
              </a:spcAft>
              <a:buFont typeface="Arial" panose="020B0604020202020204" pitchFamily="34" charset="0"/>
              <a:buChar char="•"/>
            </a:pPr>
            <a:r>
              <a:rPr lang="en-US" sz="2400" dirty="0" smtClean="0"/>
              <a:t>Metformin 1,000 mg x 2</a:t>
            </a:r>
          </a:p>
          <a:p>
            <a:pPr marL="342900" indent="-342900">
              <a:spcAft>
                <a:spcPts val="800"/>
              </a:spcAft>
              <a:buFont typeface="Arial" panose="020B0604020202020204" pitchFamily="34" charset="0"/>
              <a:buChar char="•"/>
            </a:pPr>
            <a:r>
              <a:rPr lang="en-US" sz="2400" dirty="0" smtClean="0"/>
              <a:t>Lisinopril 5 mg</a:t>
            </a:r>
          </a:p>
          <a:p>
            <a:pPr marL="342900" indent="-342900">
              <a:spcAft>
                <a:spcPts val="800"/>
              </a:spcAft>
              <a:buFont typeface="Arial" panose="020B0604020202020204" pitchFamily="34" charset="0"/>
              <a:buChar char="•"/>
            </a:pPr>
            <a:r>
              <a:rPr lang="en-US" sz="2400" dirty="0" smtClean="0"/>
              <a:t>Ranitidine </a:t>
            </a:r>
            <a:r>
              <a:rPr lang="en-US" sz="2400" dirty="0"/>
              <a:t>20 </a:t>
            </a:r>
            <a:r>
              <a:rPr lang="en-US" sz="2400" dirty="0" smtClean="0"/>
              <a:t>mg</a:t>
            </a:r>
          </a:p>
          <a:p>
            <a:pPr marL="342900" indent="-342900">
              <a:spcAft>
                <a:spcPts val="800"/>
              </a:spcAft>
              <a:buFont typeface="Arial" panose="020B0604020202020204" pitchFamily="34" charset="0"/>
              <a:buChar char="•"/>
            </a:pPr>
            <a:r>
              <a:rPr lang="en-US" sz="2400" dirty="0" smtClean="0"/>
              <a:t>Trazodone 300 mg</a:t>
            </a:r>
          </a:p>
          <a:p>
            <a:pPr marL="342900" indent="-342900">
              <a:spcAft>
                <a:spcPts val="800"/>
              </a:spcAft>
              <a:buFont typeface="Arial" panose="020B0604020202020204" pitchFamily="34" charset="0"/>
              <a:buChar char="•"/>
            </a:pPr>
            <a:r>
              <a:rPr lang="en-US" sz="2400" dirty="0" smtClean="0"/>
              <a:t>Tramadol 50-100 mg</a:t>
            </a:r>
            <a:endParaRPr lang="en-US" sz="2400" dirty="0"/>
          </a:p>
        </p:txBody>
      </p:sp>
      <p:sp>
        <p:nvSpPr>
          <p:cNvPr id="4" name="Rectangle 10"/>
          <p:cNvSpPr>
            <a:spLocks noChangeArrowheads="1"/>
          </p:cNvSpPr>
          <p:nvPr/>
        </p:nvSpPr>
        <p:spPr bwMode="auto">
          <a:xfrm>
            <a:off x="457200" y="-2117"/>
            <a:ext cx="8229600" cy="8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3200" b="1" dirty="0" smtClean="0"/>
              <a:t>Case discussion #2: </a:t>
            </a:r>
            <a:r>
              <a:rPr lang="en-US" altLang="en-US" sz="3200" b="1" dirty="0" smtClean="0"/>
              <a:t>medications</a:t>
            </a:r>
            <a:endParaRPr lang="en-US" altLang="en-US" sz="3200" b="1" dirty="0"/>
          </a:p>
        </p:txBody>
      </p:sp>
      <p:pic>
        <p:nvPicPr>
          <p:cNvPr id="6" name="Picture 2" descr="Image result for sleeping med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3657600" cy="2011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419600" y="990600"/>
            <a:ext cx="2667000"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7" name="Rounded Rectangle 6"/>
          <p:cNvSpPr/>
          <p:nvPr/>
        </p:nvSpPr>
        <p:spPr>
          <a:xfrm>
            <a:off x="4412673" y="5638800"/>
            <a:ext cx="2667000"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575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normAutofit fontScale="90000"/>
          </a:bodyPr>
          <a:lstStyle/>
          <a:p>
            <a:r>
              <a:rPr lang="en-US" dirty="0" smtClean="0"/>
              <a:t> </a:t>
            </a:r>
            <a:r>
              <a:rPr lang="en-US" dirty="0"/>
              <a:t>C</a:t>
            </a:r>
            <a:r>
              <a:rPr lang="en-US" dirty="0" smtClean="0"/>
              <a:t>ase discussion #2: </a:t>
            </a:r>
            <a:r>
              <a:rPr lang="en-US" i="1" dirty="0" smtClean="0"/>
              <a:t>Take home points</a:t>
            </a:r>
            <a:endParaRPr lang="en-US" i="1" dirty="0"/>
          </a:p>
        </p:txBody>
      </p:sp>
      <p:sp>
        <p:nvSpPr>
          <p:cNvPr id="3" name="Content Placeholder 2"/>
          <p:cNvSpPr>
            <a:spLocks noGrp="1"/>
          </p:cNvSpPr>
          <p:nvPr>
            <p:ph idx="1"/>
          </p:nvPr>
        </p:nvSpPr>
        <p:spPr>
          <a:xfrm>
            <a:off x="152400" y="1447800"/>
            <a:ext cx="8839200" cy="5029200"/>
          </a:xfrm>
        </p:spPr>
        <p:txBody>
          <a:bodyPr>
            <a:normAutofit fontScale="92500" lnSpcReduction="10000"/>
          </a:bodyPr>
          <a:lstStyle/>
          <a:p>
            <a:pPr>
              <a:spcAft>
                <a:spcPts val="1000"/>
              </a:spcAft>
            </a:pPr>
            <a:r>
              <a:rPr lang="en-US" dirty="0"/>
              <a:t>Minimize hypnotic use when possible</a:t>
            </a:r>
          </a:p>
          <a:p>
            <a:pPr lvl="1">
              <a:spcAft>
                <a:spcPts val="1000"/>
              </a:spcAft>
            </a:pPr>
            <a:r>
              <a:rPr lang="en-US" dirty="0"/>
              <a:t>Lowest possible dose</a:t>
            </a:r>
          </a:p>
          <a:p>
            <a:pPr lvl="1">
              <a:spcAft>
                <a:spcPts val="1200"/>
              </a:spcAft>
            </a:pPr>
            <a:r>
              <a:rPr lang="en-US" dirty="0"/>
              <a:t>Monotherapy</a:t>
            </a:r>
          </a:p>
          <a:p>
            <a:pPr>
              <a:spcAft>
                <a:spcPts val="1200"/>
              </a:spcAft>
            </a:pPr>
            <a:r>
              <a:rPr lang="en-US" dirty="0" smtClean="0"/>
              <a:t>Assess for hypnotic side effects, particularly those that may pose a safety risk</a:t>
            </a:r>
          </a:p>
          <a:p>
            <a:pPr>
              <a:spcAft>
                <a:spcPts val="1000"/>
              </a:spcAft>
            </a:pPr>
            <a:r>
              <a:rPr lang="en-US" dirty="0" smtClean="0"/>
              <a:t>Explore other sleep-related symptoms</a:t>
            </a:r>
          </a:p>
          <a:p>
            <a:pPr lvl="1">
              <a:spcAft>
                <a:spcPts val="1000"/>
              </a:spcAft>
            </a:pPr>
            <a:r>
              <a:rPr lang="en-US" dirty="0" smtClean="0"/>
              <a:t>You may discover another (treatable) sleep disorder</a:t>
            </a:r>
          </a:p>
          <a:p>
            <a:pPr lvl="1">
              <a:spcAft>
                <a:spcPts val="1000"/>
              </a:spcAft>
            </a:pPr>
            <a:r>
              <a:rPr lang="en-US" dirty="0" smtClean="0"/>
              <a:t>Successful treatment of comorbid sleep disorders may allow  hypnotic taper or discontinuation</a:t>
            </a:r>
            <a:endParaRPr lang="en-US" dirty="0"/>
          </a:p>
        </p:txBody>
      </p:sp>
      <p:pic>
        <p:nvPicPr>
          <p:cNvPr id="8198" name="Picture 6" descr="Image result for clip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9295">
            <a:off x="7328344" y="851491"/>
            <a:ext cx="1556773" cy="218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4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fontScale="90000"/>
          </a:bodyPr>
          <a:lstStyle/>
          <a:p>
            <a:r>
              <a:rPr lang="en-US" dirty="0" smtClean="0"/>
              <a:t>Her comorbid sleep disorder is already treated.</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other insomnia treatment option is there to facilitate medication taper or discontinuation</a:t>
            </a:r>
            <a:r>
              <a:rPr lang="en-US" dirty="0" smtClean="0"/>
              <a: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909"/>
            <a:ext cx="9146786" cy="26098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7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457200"/>
            <a:ext cx="2319546" cy="707886"/>
          </a:xfrm>
          <a:prstGeom prst="rect">
            <a:avLst/>
          </a:prstGeom>
        </p:spPr>
        <p:txBody>
          <a:bodyPr wrap="none">
            <a:spAutoFit/>
          </a:bodyPr>
          <a:lstStyle/>
          <a:p>
            <a:r>
              <a:rPr lang="en-US" sz="4000" dirty="0" smtClean="0"/>
              <a:t>Key Points</a:t>
            </a:r>
            <a:endParaRPr lang="en-US" sz="4000" dirty="0"/>
          </a:p>
        </p:txBody>
      </p:sp>
      <p:sp>
        <p:nvSpPr>
          <p:cNvPr id="5" name="Rectangle 4"/>
          <p:cNvSpPr/>
          <p:nvPr/>
        </p:nvSpPr>
        <p:spPr>
          <a:xfrm>
            <a:off x="2362200" y="1696134"/>
            <a:ext cx="6781800" cy="769441"/>
          </a:xfrm>
          <a:prstGeom prst="rect">
            <a:avLst/>
          </a:prstGeom>
        </p:spPr>
        <p:txBody>
          <a:bodyPr wrap="square">
            <a:spAutoFit/>
          </a:bodyPr>
          <a:lstStyle/>
          <a:p>
            <a:r>
              <a:rPr lang="en-US" sz="2200" dirty="0" smtClean="0"/>
              <a:t>Hypnotics may be considered for acute insomnia but are rarely an effective sole treatment for chronic insomnia</a:t>
            </a:r>
            <a:endParaRPr lang="en-US" sz="2200" dirty="0"/>
          </a:p>
        </p:txBody>
      </p:sp>
      <p:pic>
        <p:nvPicPr>
          <p:cNvPr id="1030" name="Picture 6" descr="C:\Users\avalanju\AppData\Local\Microsoft\Windows\Temporary Internet Files\Content.IE5\PYM78DWV\Crypto_key.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24" y="1696134"/>
            <a:ext cx="188989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valanju\AppData\Local\Microsoft\Windows\Temporary Internet Files\Content.IE5\XRMO5IK5\16160-illustration-of-a-silver-key-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75" y="3120479"/>
            <a:ext cx="177893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94857" y="3269159"/>
            <a:ext cx="6781800" cy="769441"/>
          </a:xfrm>
          <a:prstGeom prst="rect">
            <a:avLst/>
          </a:prstGeom>
        </p:spPr>
        <p:txBody>
          <a:bodyPr wrap="square">
            <a:spAutoFit/>
          </a:bodyPr>
          <a:lstStyle/>
          <a:p>
            <a:r>
              <a:rPr lang="en-US" sz="2200" dirty="0" smtClean="0"/>
              <a:t>Cognitive-behavioral therapy for insomnia offers better long-term success for patients with chronic insomnia</a:t>
            </a:r>
            <a:endParaRPr lang="en-US" sz="2200" dirty="0"/>
          </a:p>
        </p:txBody>
      </p:sp>
      <p:pic>
        <p:nvPicPr>
          <p:cNvPr id="4" name="Picture 5" descr="C:\Users\avalanju\AppData\Local\Microsoft\Windows\Temporary Internet Files\Content.IE5\GPYE2KMX\large-key-166.6-1645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43577" y="4386927"/>
            <a:ext cx="769434" cy="17491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351314" y="4876799"/>
            <a:ext cx="6781800" cy="769441"/>
          </a:xfrm>
          <a:prstGeom prst="rect">
            <a:avLst/>
          </a:prstGeom>
        </p:spPr>
        <p:txBody>
          <a:bodyPr wrap="square">
            <a:spAutoFit/>
          </a:bodyPr>
          <a:lstStyle/>
          <a:p>
            <a:r>
              <a:rPr lang="en-US" sz="2200" dirty="0" smtClean="0"/>
              <a:t>Mobile applications may be a useful adjunct for treatment of chronic insomnia in carefully selected patients</a:t>
            </a:r>
            <a:endParaRPr lang="en-US" sz="2200" dirty="0"/>
          </a:p>
        </p:txBody>
      </p:sp>
    </p:spTree>
    <p:extLst>
      <p:ext uri="{BB962C8B-B14F-4D97-AF65-F5344CB8AC3E}">
        <p14:creationId xmlns:p14="http://schemas.microsoft.com/office/powerpoint/2010/main" val="3793009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1"/>
          </p:nvPr>
        </p:nvSpPr>
        <p:spPr>
          <a:xfrm>
            <a:off x="457200" y="1828800"/>
            <a:ext cx="8077200" cy="4572000"/>
          </a:xfrm>
        </p:spPr>
        <p:txBody>
          <a:bodyPr>
            <a:normAutofit lnSpcReduction="10000"/>
          </a:bodyPr>
          <a:lstStyle/>
          <a:p>
            <a:pPr eaLnBrk="1" hangingPunct="1">
              <a:lnSpc>
                <a:spcPct val="90000"/>
              </a:lnSpc>
              <a:spcAft>
                <a:spcPct val="75000"/>
              </a:spcAft>
            </a:pPr>
            <a:r>
              <a:rPr lang="en-US" sz="2700" dirty="0" smtClean="0">
                <a:solidFill>
                  <a:schemeClr val="tx2"/>
                </a:solidFill>
              </a:rPr>
              <a:t>Sleep disturbance is chronic </a:t>
            </a:r>
          </a:p>
          <a:p>
            <a:pPr eaLnBrk="1" hangingPunct="1">
              <a:spcAft>
                <a:spcPct val="75000"/>
              </a:spcAft>
            </a:pPr>
            <a:r>
              <a:rPr lang="en-US" sz="2700" dirty="0" smtClean="0">
                <a:solidFill>
                  <a:schemeClr val="tx2"/>
                </a:solidFill>
              </a:rPr>
              <a:t>Medication tolerance, adverse side effects, or contraindication</a:t>
            </a:r>
          </a:p>
          <a:p>
            <a:pPr eaLnBrk="1" hangingPunct="1">
              <a:lnSpc>
                <a:spcPct val="90000"/>
              </a:lnSpc>
              <a:spcAft>
                <a:spcPct val="75000"/>
              </a:spcAft>
            </a:pPr>
            <a:r>
              <a:rPr lang="en-US" sz="2700" dirty="0" smtClean="0">
                <a:solidFill>
                  <a:schemeClr val="tx2"/>
                </a:solidFill>
              </a:rPr>
              <a:t>Clear evidence of poor sleep practices</a:t>
            </a:r>
          </a:p>
          <a:p>
            <a:pPr eaLnBrk="1" hangingPunct="1">
              <a:lnSpc>
                <a:spcPct val="90000"/>
              </a:lnSpc>
              <a:spcAft>
                <a:spcPct val="75000"/>
              </a:spcAft>
            </a:pPr>
            <a:r>
              <a:rPr lang="en-US" sz="2700" dirty="0" smtClean="0">
                <a:solidFill>
                  <a:schemeClr val="tx2"/>
                </a:solidFill>
              </a:rPr>
              <a:t>Clear evidence of circadian abnormalities</a:t>
            </a:r>
          </a:p>
          <a:p>
            <a:pPr eaLnBrk="1" hangingPunct="1">
              <a:lnSpc>
                <a:spcPct val="90000"/>
              </a:lnSpc>
              <a:spcAft>
                <a:spcPct val="75000"/>
              </a:spcAft>
            </a:pPr>
            <a:r>
              <a:rPr lang="en-US" sz="2700" dirty="0" smtClean="0">
                <a:solidFill>
                  <a:schemeClr val="tx2"/>
                </a:solidFill>
              </a:rPr>
              <a:t>Patient preference</a:t>
            </a:r>
          </a:p>
          <a:p>
            <a:pPr eaLnBrk="1" hangingPunct="1">
              <a:lnSpc>
                <a:spcPct val="90000"/>
              </a:lnSpc>
              <a:spcAft>
                <a:spcPct val="75000"/>
              </a:spcAft>
            </a:pPr>
            <a:r>
              <a:rPr lang="en-US" sz="2700" dirty="0" smtClean="0">
                <a:solidFill>
                  <a:schemeClr val="tx2"/>
                </a:solidFill>
              </a:rPr>
              <a:t>Child and adolescent patients</a:t>
            </a:r>
          </a:p>
        </p:txBody>
      </p:sp>
      <p:sp>
        <p:nvSpPr>
          <p:cNvPr id="49154" name="Rectangle 3"/>
          <p:cNvSpPr>
            <a:spLocks noGrp="1" noChangeArrowheads="1"/>
          </p:cNvSpPr>
          <p:nvPr>
            <p:ph type="title"/>
          </p:nvPr>
        </p:nvSpPr>
        <p:spPr>
          <a:xfrm>
            <a:off x="76200" y="457200"/>
            <a:ext cx="9067800" cy="974725"/>
          </a:xfrm>
          <a:noFill/>
        </p:spPr>
        <p:txBody>
          <a:bodyPr>
            <a:noAutofit/>
          </a:bodyPr>
          <a:lstStyle/>
          <a:p>
            <a:pPr eaLnBrk="1" hangingPunct="1"/>
            <a:r>
              <a:rPr lang="en-US" sz="4000" dirty="0" smtClean="0"/>
              <a:t>When is </a:t>
            </a:r>
            <a:r>
              <a:rPr lang="en-US" sz="4000" dirty="0" smtClean="0"/>
              <a:t>cognitive</a:t>
            </a:r>
            <a:r>
              <a:rPr lang="en-US" sz="4000" dirty="0" smtClean="0"/>
              <a:t>-behavioral therapy for insomnia (</a:t>
            </a:r>
            <a:r>
              <a:rPr lang="en-US" sz="4000" dirty="0" smtClean="0"/>
              <a:t>CBT-I) </a:t>
            </a:r>
            <a:r>
              <a:rPr lang="en-US" sz="4000" dirty="0" smtClean="0"/>
              <a:t>indicated?</a:t>
            </a:r>
          </a:p>
        </p:txBody>
      </p:sp>
    </p:spTree>
    <p:extLst>
      <p:ext uri="{BB962C8B-B14F-4D97-AF65-F5344CB8AC3E}">
        <p14:creationId xmlns:p14="http://schemas.microsoft.com/office/powerpoint/2010/main" val="2843566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457200" y="1600200"/>
            <a:ext cx="8077200" cy="5029200"/>
          </a:xfrm>
        </p:spPr>
        <p:txBody>
          <a:bodyPr>
            <a:normAutofit fontScale="92500" lnSpcReduction="10000"/>
          </a:bodyPr>
          <a:lstStyle/>
          <a:p>
            <a:pPr>
              <a:lnSpc>
                <a:spcPct val="90000"/>
              </a:lnSpc>
              <a:spcAft>
                <a:spcPts val="2850"/>
              </a:spcAft>
            </a:pPr>
            <a:r>
              <a:rPr lang="en-US" sz="2900" dirty="0">
                <a:solidFill>
                  <a:schemeClr val="tx2"/>
                </a:solidFill>
              </a:rPr>
              <a:t>Adjustment insomnia</a:t>
            </a:r>
          </a:p>
          <a:p>
            <a:pPr eaLnBrk="1" hangingPunct="1">
              <a:lnSpc>
                <a:spcPct val="90000"/>
              </a:lnSpc>
              <a:spcAft>
                <a:spcPts val="2850"/>
              </a:spcAft>
            </a:pPr>
            <a:r>
              <a:rPr lang="en-US" sz="2900" dirty="0">
                <a:solidFill>
                  <a:schemeClr val="tx2"/>
                </a:solidFill>
              </a:rPr>
              <a:t>Presence of an untreated/unstable comorbid disorder</a:t>
            </a:r>
          </a:p>
          <a:p>
            <a:pPr marL="742950" lvl="2" indent="-342900">
              <a:lnSpc>
                <a:spcPct val="90000"/>
              </a:lnSpc>
              <a:spcAft>
                <a:spcPts val="2850"/>
              </a:spcAft>
            </a:pPr>
            <a:r>
              <a:rPr lang="en-US" sz="2500" dirty="0">
                <a:solidFill>
                  <a:schemeClr val="tx2"/>
                </a:solidFill>
              </a:rPr>
              <a:t>Insomnia may resolve with treatment of the comorbid disorder</a:t>
            </a:r>
          </a:p>
          <a:p>
            <a:pPr marL="742950" lvl="2" indent="-342900">
              <a:lnSpc>
                <a:spcPct val="90000"/>
              </a:lnSpc>
              <a:spcAft>
                <a:spcPts val="2850"/>
              </a:spcAft>
            </a:pPr>
            <a:r>
              <a:rPr lang="en-US" sz="2500" dirty="0">
                <a:solidFill>
                  <a:schemeClr val="tx2"/>
                </a:solidFill>
              </a:rPr>
              <a:t>CBT-I therapy components may exacerbate co-occurring illness (e.g., SRBD)</a:t>
            </a:r>
          </a:p>
          <a:p>
            <a:pPr marL="742950" lvl="2" indent="-342900">
              <a:lnSpc>
                <a:spcPct val="90000"/>
              </a:lnSpc>
              <a:spcAft>
                <a:spcPts val="2850"/>
              </a:spcAft>
            </a:pPr>
            <a:r>
              <a:rPr lang="en-US" sz="2500" dirty="0">
                <a:solidFill>
                  <a:schemeClr val="tx2"/>
                </a:solidFill>
              </a:rPr>
              <a:t>Comorbid condition influences patient</a:t>
            </a:r>
            <a:r>
              <a:rPr lang="en-US" altLang="en-US" sz="2500" dirty="0">
                <a:solidFill>
                  <a:schemeClr val="tx2"/>
                </a:solidFill>
              </a:rPr>
              <a:t>’</a:t>
            </a:r>
            <a:r>
              <a:rPr lang="en-US" altLang="ja-JP" sz="2500" dirty="0">
                <a:solidFill>
                  <a:schemeClr val="tx2"/>
                </a:solidFill>
              </a:rPr>
              <a:t>s ability and/or motivation to participate in CBT-I</a:t>
            </a:r>
          </a:p>
          <a:p>
            <a:pPr marL="342900" lvl="1" indent="-342900">
              <a:lnSpc>
                <a:spcPct val="90000"/>
              </a:lnSpc>
              <a:spcAft>
                <a:spcPts val="2850"/>
              </a:spcAft>
              <a:buFont typeface="Arial" pitchFamily="34" charset="0"/>
              <a:buChar char="•"/>
            </a:pPr>
            <a:r>
              <a:rPr lang="en-US" sz="2900" dirty="0">
                <a:solidFill>
                  <a:schemeClr val="tx2"/>
                </a:solidFill>
              </a:rPr>
              <a:t>Patient preference</a:t>
            </a:r>
          </a:p>
        </p:txBody>
      </p:sp>
      <p:sp>
        <p:nvSpPr>
          <p:cNvPr id="50178" name="Rectangle 5"/>
          <p:cNvSpPr>
            <a:spLocks noGrp="1" noChangeArrowheads="1"/>
          </p:cNvSpPr>
          <p:nvPr>
            <p:ph type="title" idx="4294967295"/>
          </p:nvPr>
        </p:nvSpPr>
        <p:spPr>
          <a:xfrm>
            <a:off x="152400" y="304800"/>
            <a:ext cx="8839200" cy="1050925"/>
          </a:xfrm>
          <a:noFill/>
        </p:spPr>
        <p:txBody>
          <a:bodyPr>
            <a:normAutofit fontScale="90000"/>
          </a:bodyPr>
          <a:lstStyle/>
          <a:p>
            <a:pPr eaLnBrk="1" hangingPunct="1"/>
            <a:r>
              <a:rPr lang="en-US" dirty="0" smtClean="0"/>
              <a:t>When should CBT-I NOT be the </a:t>
            </a:r>
            <a:br>
              <a:rPr lang="en-US" dirty="0" smtClean="0"/>
            </a:br>
            <a:r>
              <a:rPr lang="en-US" dirty="0" smtClean="0"/>
              <a:t>first line treatment?</a:t>
            </a:r>
            <a:endParaRPr lang="en-US" dirty="0" smtClean="0">
              <a:latin typeface="Calibri" pitchFamily="34" charset="0"/>
            </a:endParaRPr>
          </a:p>
        </p:txBody>
      </p:sp>
    </p:spTree>
    <p:extLst>
      <p:ext uri="{BB962C8B-B14F-4D97-AF65-F5344CB8AC3E}">
        <p14:creationId xmlns:p14="http://schemas.microsoft.com/office/powerpoint/2010/main" val="166810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28"/>
          <p:cNvGrpSpPr>
            <a:grpSpLocks/>
          </p:cNvGrpSpPr>
          <p:nvPr/>
        </p:nvGrpSpPr>
        <p:grpSpPr bwMode="auto">
          <a:xfrm>
            <a:off x="350003" y="2120855"/>
            <a:ext cx="8534400" cy="4600575"/>
            <a:chOff x="222" y="1122"/>
            <a:chExt cx="5664" cy="3360"/>
          </a:xfrm>
        </p:grpSpPr>
        <p:graphicFrame>
          <p:nvGraphicFramePr>
            <p:cNvPr id="53253" name="Object 2"/>
            <p:cNvGraphicFramePr>
              <a:graphicFrameLocks noChangeAspect="1"/>
            </p:cNvGraphicFramePr>
            <p:nvPr>
              <p:extLst>
                <p:ext uri="{D42A27DB-BD31-4B8C-83A1-F6EECF244321}">
                  <p14:modId xmlns:p14="http://schemas.microsoft.com/office/powerpoint/2010/main" val="3753269127"/>
                </p:ext>
              </p:extLst>
            </p:nvPr>
          </p:nvGraphicFramePr>
          <p:xfrm>
            <a:off x="222" y="1122"/>
            <a:ext cx="5664" cy="3360"/>
          </p:xfrm>
          <a:graphic>
            <a:graphicData uri="http://schemas.openxmlformats.org/presentationml/2006/ole">
              <mc:AlternateContent xmlns:mc="http://schemas.openxmlformats.org/markup-compatibility/2006">
                <mc:Choice xmlns:v="urn:schemas-microsoft-com:vml" Requires="v">
                  <p:oleObj spid="_x0000_s14346" name="Chart" r:id="rId3" imgW="7543800" imgH="4114800" progId="MSGraph.Chart.8">
                    <p:embed followColorScheme="full"/>
                  </p:oleObj>
                </mc:Choice>
                <mc:Fallback>
                  <p:oleObj name="Chart" r:id="rId3" imgW="7543800" imgH="4114800" progId="MSGraph.Chart.8">
                    <p:embed followColorScheme="full"/>
                    <p:pic>
                      <p:nvPicPr>
                        <p:cNvPr id="0" name=""/>
                        <p:cNvPicPr>
                          <a:picLocks noChangeAspect="1" noChangeArrowheads="1"/>
                        </p:cNvPicPr>
                        <p:nvPr/>
                      </p:nvPicPr>
                      <p:blipFill>
                        <a:blip r:embed="rId4"/>
                        <a:srcRect/>
                        <a:stretch>
                          <a:fillRect/>
                        </a:stretch>
                      </p:blipFill>
                      <p:spPr bwMode="auto">
                        <a:xfrm>
                          <a:off x="222" y="1122"/>
                          <a:ext cx="5664"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3254" name="Group 17"/>
            <p:cNvGrpSpPr>
              <a:grpSpLocks/>
            </p:cNvGrpSpPr>
            <p:nvPr/>
          </p:nvGrpSpPr>
          <p:grpSpPr bwMode="auto">
            <a:xfrm>
              <a:off x="2928" y="2067"/>
              <a:ext cx="1344" cy="374"/>
              <a:chOff x="2976" y="2301"/>
              <a:chExt cx="278" cy="374"/>
            </a:xfrm>
          </p:grpSpPr>
          <p:sp>
            <p:nvSpPr>
              <p:cNvPr id="53268" name="Text Box 3"/>
              <p:cNvSpPr txBox="1">
                <a:spLocks noChangeArrowheads="1"/>
              </p:cNvSpPr>
              <p:nvPr/>
            </p:nvSpPr>
            <p:spPr bwMode="auto">
              <a:xfrm flipV="1">
                <a:off x="2988" y="2301"/>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sz="1200">
                    <a:solidFill>
                      <a:schemeClr val="tx1"/>
                    </a:solidFill>
                    <a:latin typeface="Tahoma" pitchFamily="34" charset="0"/>
                    <a:ea typeface="MS PGothic" pitchFamily="34" charset="-128"/>
                  </a:defRPr>
                </a:lvl1pPr>
                <a:lvl2pPr marL="742950" indent="-285750">
                  <a:defRPr sz="1200">
                    <a:solidFill>
                      <a:schemeClr val="tx1"/>
                    </a:solidFill>
                    <a:latin typeface="Tahoma" pitchFamily="34" charset="0"/>
                    <a:ea typeface="MS PGothic" pitchFamily="34" charset="-128"/>
                  </a:defRPr>
                </a:lvl2pPr>
                <a:lvl3pPr marL="1143000" indent="-228600">
                  <a:defRPr sz="1200">
                    <a:solidFill>
                      <a:schemeClr val="tx1"/>
                    </a:solidFill>
                    <a:latin typeface="Tahoma" pitchFamily="34" charset="0"/>
                    <a:ea typeface="MS PGothic" pitchFamily="34" charset="-128"/>
                  </a:defRPr>
                </a:lvl3pPr>
                <a:lvl4pPr marL="1600200" indent="-228600">
                  <a:defRPr sz="1200">
                    <a:solidFill>
                      <a:schemeClr val="tx1"/>
                    </a:solidFill>
                    <a:latin typeface="Tahoma" pitchFamily="34" charset="0"/>
                    <a:ea typeface="MS PGothic" pitchFamily="34" charset="-128"/>
                  </a:defRPr>
                </a:lvl4pPr>
                <a:lvl5pPr marL="2057400" indent="-22860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a:r>
                  <a:rPr lang="en-US" sz="2000" b="1" dirty="0">
                    <a:solidFill>
                      <a:srgbClr val="7030A0"/>
                    </a:solidFill>
                  </a:rPr>
                  <a:t>*</a:t>
                </a:r>
              </a:p>
            </p:txBody>
          </p:sp>
          <p:grpSp>
            <p:nvGrpSpPr>
              <p:cNvPr id="53269" name="Group 4"/>
              <p:cNvGrpSpPr>
                <a:grpSpLocks/>
              </p:cNvGrpSpPr>
              <p:nvPr/>
            </p:nvGrpSpPr>
            <p:grpSpPr bwMode="auto">
              <a:xfrm>
                <a:off x="2976" y="2592"/>
                <a:ext cx="278" cy="83"/>
                <a:chOff x="1260" y="1284"/>
                <a:chExt cx="424" cy="104"/>
              </a:xfrm>
            </p:grpSpPr>
            <p:sp>
              <p:nvSpPr>
                <p:cNvPr id="53270" name="Line 5"/>
                <p:cNvSpPr>
                  <a:spLocks noChangeShapeType="1"/>
                </p:cNvSpPr>
                <p:nvPr/>
              </p:nvSpPr>
              <p:spPr bwMode="auto">
                <a:xfrm>
                  <a:off x="1264" y="1284"/>
                  <a:ext cx="420" cy="0"/>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1" name="Line 6"/>
                <p:cNvSpPr>
                  <a:spLocks noChangeShapeType="1"/>
                </p:cNvSpPr>
                <p:nvPr/>
              </p:nvSpPr>
              <p:spPr bwMode="auto">
                <a:xfrm>
                  <a:off x="1684" y="1284"/>
                  <a:ext cx="0" cy="104"/>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2" name="Line 7"/>
                <p:cNvSpPr>
                  <a:spLocks noChangeShapeType="1"/>
                </p:cNvSpPr>
                <p:nvPr/>
              </p:nvSpPr>
              <p:spPr bwMode="auto">
                <a:xfrm>
                  <a:off x="1260" y="1284"/>
                  <a:ext cx="0" cy="104"/>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55" name="Group 8"/>
            <p:cNvGrpSpPr>
              <a:grpSpLocks/>
            </p:cNvGrpSpPr>
            <p:nvPr/>
          </p:nvGrpSpPr>
          <p:grpSpPr bwMode="auto">
            <a:xfrm>
              <a:off x="3312" y="1887"/>
              <a:ext cx="1296" cy="299"/>
              <a:chOff x="4103" y="1646"/>
              <a:chExt cx="686" cy="299"/>
            </a:xfrm>
          </p:grpSpPr>
          <p:sp>
            <p:nvSpPr>
              <p:cNvPr id="53263" name="Text Box 9"/>
              <p:cNvSpPr txBox="1">
                <a:spLocks noChangeArrowheads="1"/>
              </p:cNvSpPr>
              <p:nvPr/>
            </p:nvSpPr>
            <p:spPr bwMode="auto">
              <a:xfrm>
                <a:off x="4360" y="1646"/>
                <a:ext cx="12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spAutoFit/>
              </a:bodyPr>
              <a:lstStyle>
                <a:lvl1pPr>
                  <a:defRPr sz="1200">
                    <a:solidFill>
                      <a:schemeClr val="tx1"/>
                    </a:solidFill>
                    <a:latin typeface="Tahoma" pitchFamily="34" charset="0"/>
                    <a:ea typeface="MS PGothic" pitchFamily="34" charset="-128"/>
                  </a:defRPr>
                </a:lvl1pPr>
                <a:lvl2pPr marL="742950" indent="-285750">
                  <a:defRPr sz="1200">
                    <a:solidFill>
                      <a:schemeClr val="tx1"/>
                    </a:solidFill>
                    <a:latin typeface="Tahoma" pitchFamily="34" charset="0"/>
                    <a:ea typeface="MS PGothic" pitchFamily="34" charset="-128"/>
                  </a:defRPr>
                </a:lvl2pPr>
                <a:lvl3pPr marL="1143000" indent="-228600">
                  <a:defRPr sz="1200">
                    <a:solidFill>
                      <a:schemeClr val="tx1"/>
                    </a:solidFill>
                    <a:latin typeface="Tahoma" pitchFamily="34" charset="0"/>
                    <a:ea typeface="MS PGothic" pitchFamily="34" charset="-128"/>
                  </a:defRPr>
                </a:lvl3pPr>
                <a:lvl4pPr marL="1600200" indent="-228600">
                  <a:defRPr sz="1200">
                    <a:solidFill>
                      <a:schemeClr val="tx1"/>
                    </a:solidFill>
                    <a:latin typeface="Tahoma" pitchFamily="34" charset="0"/>
                    <a:ea typeface="MS PGothic" pitchFamily="34" charset="-128"/>
                  </a:defRPr>
                </a:lvl4pPr>
                <a:lvl5pPr marL="2057400" indent="-22860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a:r>
                  <a:rPr lang="en-US" sz="2000" b="1" dirty="0">
                    <a:solidFill>
                      <a:srgbClr val="7030A0"/>
                    </a:solidFill>
                  </a:rPr>
                  <a:t>*</a:t>
                </a:r>
              </a:p>
            </p:txBody>
          </p:sp>
          <p:grpSp>
            <p:nvGrpSpPr>
              <p:cNvPr id="53264" name="Group 10"/>
              <p:cNvGrpSpPr>
                <a:grpSpLocks/>
              </p:cNvGrpSpPr>
              <p:nvPr/>
            </p:nvGrpSpPr>
            <p:grpSpPr bwMode="auto">
              <a:xfrm>
                <a:off x="4103" y="1862"/>
                <a:ext cx="686" cy="83"/>
                <a:chOff x="1260" y="1284"/>
                <a:chExt cx="424" cy="104"/>
              </a:xfrm>
            </p:grpSpPr>
            <p:sp>
              <p:nvSpPr>
                <p:cNvPr id="53265" name="Line 11"/>
                <p:cNvSpPr>
                  <a:spLocks noChangeShapeType="1"/>
                </p:cNvSpPr>
                <p:nvPr/>
              </p:nvSpPr>
              <p:spPr bwMode="auto">
                <a:xfrm>
                  <a:off x="1264" y="1284"/>
                  <a:ext cx="420" cy="0"/>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12"/>
                <p:cNvSpPr>
                  <a:spLocks noChangeShapeType="1"/>
                </p:cNvSpPr>
                <p:nvPr/>
              </p:nvSpPr>
              <p:spPr bwMode="auto">
                <a:xfrm>
                  <a:off x="1684" y="1284"/>
                  <a:ext cx="0" cy="104"/>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7" name="Line 13"/>
                <p:cNvSpPr>
                  <a:spLocks noChangeShapeType="1"/>
                </p:cNvSpPr>
                <p:nvPr/>
              </p:nvSpPr>
              <p:spPr bwMode="auto">
                <a:xfrm>
                  <a:off x="1260" y="1284"/>
                  <a:ext cx="0" cy="104"/>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3256" name="Text Box 19"/>
            <p:cNvSpPr txBox="1">
              <a:spLocks noChangeArrowheads="1"/>
            </p:cNvSpPr>
            <p:nvPr/>
          </p:nvSpPr>
          <p:spPr bwMode="auto">
            <a:xfrm flipV="1">
              <a:off x="1546" y="1755"/>
              <a:ext cx="116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sz="1200">
                  <a:solidFill>
                    <a:schemeClr val="tx1"/>
                  </a:solidFill>
                  <a:latin typeface="Tahoma" pitchFamily="34" charset="0"/>
                  <a:ea typeface="MS PGothic" pitchFamily="34" charset="-128"/>
                </a:defRPr>
              </a:lvl1pPr>
              <a:lvl2pPr marL="742950" indent="-285750">
                <a:defRPr sz="1200">
                  <a:solidFill>
                    <a:schemeClr val="tx1"/>
                  </a:solidFill>
                  <a:latin typeface="Tahoma" pitchFamily="34" charset="0"/>
                  <a:ea typeface="MS PGothic" pitchFamily="34" charset="-128"/>
                </a:defRPr>
              </a:lvl2pPr>
              <a:lvl3pPr marL="1143000" indent="-228600">
                <a:defRPr sz="1200">
                  <a:solidFill>
                    <a:schemeClr val="tx1"/>
                  </a:solidFill>
                  <a:latin typeface="Tahoma" pitchFamily="34" charset="0"/>
                  <a:ea typeface="MS PGothic" pitchFamily="34" charset="-128"/>
                </a:defRPr>
              </a:lvl3pPr>
              <a:lvl4pPr marL="1600200" indent="-228600">
                <a:defRPr sz="1200">
                  <a:solidFill>
                    <a:schemeClr val="tx1"/>
                  </a:solidFill>
                  <a:latin typeface="Tahoma" pitchFamily="34" charset="0"/>
                  <a:ea typeface="MS PGothic" pitchFamily="34" charset="-128"/>
                </a:defRPr>
              </a:lvl4pPr>
              <a:lvl5pPr marL="2057400" indent="-22860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a:r>
                <a:rPr lang="en-US" sz="2000" b="1" dirty="0">
                  <a:solidFill>
                    <a:srgbClr val="7030A0"/>
                  </a:solidFill>
                </a:rPr>
                <a:t>*</a:t>
              </a:r>
            </a:p>
          </p:txBody>
        </p:sp>
        <p:grpSp>
          <p:nvGrpSpPr>
            <p:cNvPr id="53257" name="Group 20"/>
            <p:cNvGrpSpPr>
              <a:grpSpLocks/>
            </p:cNvGrpSpPr>
            <p:nvPr/>
          </p:nvGrpSpPr>
          <p:grpSpPr bwMode="auto">
            <a:xfrm>
              <a:off x="1488" y="2034"/>
              <a:ext cx="1344" cy="47"/>
              <a:chOff x="1260" y="1284"/>
              <a:chExt cx="424" cy="104"/>
            </a:xfrm>
          </p:grpSpPr>
          <p:sp>
            <p:nvSpPr>
              <p:cNvPr id="53260" name="Line 21"/>
              <p:cNvSpPr>
                <a:spLocks noChangeShapeType="1"/>
              </p:cNvSpPr>
              <p:nvPr/>
            </p:nvSpPr>
            <p:spPr bwMode="auto">
              <a:xfrm>
                <a:off x="1264" y="1284"/>
                <a:ext cx="420" cy="0"/>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1" name="Line 22"/>
              <p:cNvSpPr>
                <a:spLocks noChangeShapeType="1"/>
              </p:cNvSpPr>
              <p:nvPr/>
            </p:nvSpPr>
            <p:spPr bwMode="auto">
              <a:xfrm>
                <a:off x="1684" y="1284"/>
                <a:ext cx="0" cy="104"/>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2" name="Line 23"/>
              <p:cNvSpPr>
                <a:spLocks noChangeShapeType="1"/>
              </p:cNvSpPr>
              <p:nvPr/>
            </p:nvSpPr>
            <p:spPr bwMode="auto">
              <a:xfrm>
                <a:off x="1260" y="1284"/>
                <a:ext cx="0" cy="104"/>
              </a:xfrm>
              <a:prstGeom prst="line">
                <a:avLst/>
              </a:prstGeom>
              <a:noFill/>
              <a:ln w="25400" cap="rnd">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3258" name="Rectangle 26"/>
            <p:cNvSpPr>
              <a:spLocks noChangeArrowheads="1"/>
            </p:cNvSpPr>
            <p:nvPr/>
          </p:nvSpPr>
          <p:spPr bwMode="auto">
            <a:xfrm>
              <a:off x="864" y="1362"/>
              <a:ext cx="235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sz="2000" b="1" dirty="0">
                  <a:solidFill>
                    <a:schemeClr val="tx2"/>
                  </a:solidFill>
                </a:rPr>
                <a:t>Total Wake Time (min)</a:t>
              </a:r>
            </a:p>
          </p:txBody>
        </p:sp>
        <p:sp>
          <p:nvSpPr>
            <p:cNvPr id="53259" name="Text Box 27"/>
            <p:cNvSpPr txBox="1">
              <a:spLocks noChangeArrowheads="1"/>
            </p:cNvSpPr>
            <p:nvPr/>
          </p:nvSpPr>
          <p:spPr bwMode="auto">
            <a:xfrm>
              <a:off x="4848" y="3138"/>
              <a:ext cx="76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Tahoma" pitchFamily="34" charset="0"/>
                  <a:ea typeface="MS PGothic" pitchFamily="34" charset="-128"/>
                </a:defRPr>
              </a:lvl1pPr>
              <a:lvl2pPr marL="742950" indent="-285750">
                <a:defRPr sz="1200">
                  <a:solidFill>
                    <a:schemeClr val="tx1"/>
                  </a:solidFill>
                  <a:latin typeface="Tahoma" pitchFamily="34" charset="0"/>
                  <a:ea typeface="MS PGothic" pitchFamily="34" charset="-128"/>
                </a:defRPr>
              </a:lvl2pPr>
              <a:lvl3pPr marL="1143000" indent="-228600">
                <a:defRPr sz="1200">
                  <a:solidFill>
                    <a:schemeClr val="tx1"/>
                  </a:solidFill>
                  <a:latin typeface="Tahoma" pitchFamily="34" charset="0"/>
                  <a:ea typeface="MS PGothic" pitchFamily="34" charset="-128"/>
                </a:defRPr>
              </a:lvl3pPr>
              <a:lvl4pPr marL="1600200" indent="-228600">
                <a:defRPr sz="1200">
                  <a:solidFill>
                    <a:schemeClr val="tx1"/>
                  </a:solidFill>
                  <a:latin typeface="Tahoma" pitchFamily="34" charset="0"/>
                  <a:ea typeface="MS PGothic" pitchFamily="34" charset="-128"/>
                </a:defRPr>
              </a:lvl4pPr>
              <a:lvl5pPr marL="2057400" indent="-22860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spcBef>
                  <a:spcPct val="50000"/>
                </a:spcBef>
              </a:pPr>
              <a:r>
                <a:rPr lang="en-US" sz="1600" b="1"/>
                <a:t>*p&lt;.001</a:t>
              </a:r>
            </a:p>
          </p:txBody>
        </p:sp>
      </p:grpSp>
      <p:sp>
        <p:nvSpPr>
          <p:cNvPr id="53250" name="Rectangle 14"/>
          <p:cNvSpPr>
            <a:spLocks noGrp="1" noChangeArrowheads="1"/>
          </p:cNvSpPr>
          <p:nvPr>
            <p:ph type="title"/>
          </p:nvPr>
        </p:nvSpPr>
        <p:spPr>
          <a:xfrm>
            <a:off x="0" y="0"/>
            <a:ext cx="9117934" cy="911225"/>
          </a:xfrm>
        </p:spPr>
        <p:txBody>
          <a:bodyPr>
            <a:noAutofit/>
          </a:bodyPr>
          <a:lstStyle/>
          <a:p>
            <a:pPr eaLnBrk="1" hangingPunct="1"/>
            <a:r>
              <a:rPr lang="en-US" sz="3600" dirty="0" smtClean="0"/>
              <a:t>CBT-I vs. pharmacotherapy: </a:t>
            </a:r>
            <a:r>
              <a:rPr lang="en-US" sz="3600" dirty="0" smtClean="0">
                <a:solidFill>
                  <a:schemeClr val="tx2"/>
                </a:solidFill>
              </a:rPr>
              <a:t>Direct comparison</a:t>
            </a:r>
          </a:p>
        </p:txBody>
      </p:sp>
      <p:sp>
        <p:nvSpPr>
          <p:cNvPr id="53251" name="Text Box 15"/>
          <p:cNvSpPr txBox="1">
            <a:spLocks noChangeArrowheads="1"/>
          </p:cNvSpPr>
          <p:nvPr/>
        </p:nvSpPr>
        <p:spPr bwMode="auto">
          <a:xfrm>
            <a:off x="32657" y="6580547"/>
            <a:ext cx="830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ahoma" pitchFamily="34" charset="0"/>
                <a:ea typeface="MS PGothic" pitchFamily="34" charset="-128"/>
              </a:defRPr>
            </a:lvl1pPr>
            <a:lvl2pPr marL="742950" indent="-285750">
              <a:defRPr sz="1200">
                <a:solidFill>
                  <a:schemeClr val="tx1"/>
                </a:solidFill>
                <a:latin typeface="Tahoma" pitchFamily="34" charset="0"/>
                <a:ea typeface="MS PGothic" pitchFamily="34" charset="-128"/>
              </a:defRPr>
            </a:lvl2pPr>
            <a:lvl3pPr marL="1143000" indent="-228600">
              <a:defRPr sz="1200">
                <a:solidFill>
                  <a:schemeClr val="tx1"/>
                </a:solidFill>
                <a:latin typeface="Tahoma" pitchFamily="34" charset="0"/>
                <a:ea typeface="MS PGothic" pitchFamily="34" charset="-128"/>
              </a:defRPr>
            </a:lvl3pPr>
            <a:lvl4pPr marL="1600200" indent="-228600">
              <a:defRPr sz="1200">
                <a:solidFill>
                  <a:schemeClr val="tx1"/>
                </a:solidFill>
                <a:latin typeface="Tahoma" pitchFamily="34" charset="0"/>
                <a:ea typeface="MS PGothic" pitchFamily="34" charset="-128"/>
              </a:defRPr>
            </a:lvl4pPr>
            <a:lvl5pPr marL="2057400" indent="-22860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a:spcBef>
                <a:spcPct val="50000"/>
              </a:spcBef>
            </a:pPr>
            <a:r>
              <a:rPr lang="en-US" sz="1400" dirty="0" err="1"/>
              <a:t>Sivertsen</a:t>
            </a:r>
            <a:r>
              <a:rPr lang="en-US" sz="1400" dirty="0"/>
              <a:t> B. </a:t>
            </a:r>
            <a:r>
              <a:rPr lang="en-US" sz="1400" i="1" dirty="0"/>
              <a:t>JAMA </a:t>
            </a:r>
            <a:r>
              <a:rPr lang="en-US" sz="1400" dirty="0"/>
              <a:t>2006;295:2851-8.</a:t>
            </a:r>
          </a:p>
        </p:txBody>
      </p:sp>
      <p:sp>
        <p:nvSpPr>
          <p:cNvPr id="53252" name="Rectangle 16"/>
          <p:cNvSpPr>
            <a:spLocks noChangeArrowheads="1"/>
          </p:cNvSpPr>
          <p:nvPr/>
        </p:nvSpPr>
        <p:spPr bwMode="auto">
          <a:xfrm>
            <a:off x="281692" y="9906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400" dirty="0"/>
              <a:t>n=46 older adults with chronic primary insomnia randomized to </a:t>
            </a:r>
          </a:p>
          <a:p>
            <a:pPr algn="ctr"/>
            <a:r>
              <a:rPr lang="en-US" sz="2400" dirty="0"/>
              <a:t>6 weeks of CBT-I, </a:t>
            </a:r>
            <a:r>
              <a:rPr lang="en-US" sz="2400" dirty="0" err="1"/>
              <a:t>zopiclone</a:t>
            </a:r>
            <a:r>
              <a:rPr lang="en-US" sz="2400" dirty="0"/>
              <a:t>, or </a:t>
            </a:r>
            <a:r>
              <a:rPr lang="en-US" sz="2400" dirty="0" smtClean="0"/>
              <a:t>placebo</a:t>
            </a:r>
            <a:endParaRPr lang="en-US" sz="2400" dirty="0"/>
          </a:p>
        </p:txBody>
      </p:sp>
    </p:spTree>
    <p:extLst>
      <p:ext uri="{BB962C8B-B14F-4D97-AF65-F5344CB8AC3E}">
        <p14:creationId xmlns:p14="http://schemas.microsoft.com/office/powerpoint/2010/main" val="977243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55887">
            <a:off x="36514" y="1475137"/>
            <a:ext cx="8229600" cy="1143000"/>
          </a:xfrm>
        </p:spPr>
        <p:txBody>
          <a:bodyPr>
            <a:normAutofit fontScale="90000"/>
          </a:bodyPr>
          <a:lstStyle/>
          <a:p>
            <a:r>
              <a:rPr lang="en-US" dirty="0" smtClean="0"/>
              <a:t>What is the conceptual framework underlying CBT-I?</a:t>
            </a:r>
            <a:endParaRPr lang="en-US" dirty="0"/>
          </a:p>
        </p:txBody>
      </p:sp>
      <p:sp>
        <p:nvSpPr>
          <p:cNvPr id="4" name="AutoShape 2" descr="Image result for frame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440" y="2971800"/>
            <a:ext cx="4183684" cy="3133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421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6553201" y="2561167"/>
            <a:ext cx="1776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ahoma" pitchFamily="34" charset="0"/>
                <a:ea typeface="MS PGothic" pitchFamily="34" charset="-128"/>
              </a:defRPr>
            </a:lvl1pPr>
            <a:lvl2pPr marL="742950" indent="-285750">
              <a:defRPr sz="1200">
                <a:solidFill>
                  <a:schemeClr val="tx1"/>
                </a:solidFill>
                <a:latin typeface="Tahoma" pitchFamily="34" charset="0"/>
                <a:ea typeface="MS PGothic" pitchFamily="34" charset="-128"/>
              </a:defRPr>
            </a:lvl2pPr>
            <a:lvl3pPr marL="1143000" indent="-228600">
              <a:defRPr sz="1200">
                <a:solidFill>
                  <a:schemeClr val="tx1"/>
                </a:solidFill>
                <a:latin typeface="Tahoma" pitchFamily="34" charset="0"/>
                <a:ea typeface="MS PGothic" pitchFamily="34" charset="-128"/>
              </a:defRPr>
            </a:lvl3pPr>
            <a:lvl4pPr marL="1600200" indent="-228600">
              <a:defRPr sz="1200">
                <a:solidFill>
                  <a:schemeClr val="tx1"/>
                </a:solidFill>
                <a:latin typeface="Tahoma" pitchFamily="34" charset="0"/>
                <a:ea typeface="MS PGothic" pitchFamily="34" charset="-128"/>
              </a:defRPr>
            </a:lvl4pPr>
            <a:lvl5pPr marL="2057400" indent="-22860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defRPr/>
            </a:pPr>
            <a:r>
              <a:rPr lang="en-US" sz="2000" b="1" dirty="0">
                <a:solidFill>
                  <a:schemeClr val="accent6">
                    <a:lumMod val="75000"/>
                  </a:schemeClr>
                </a:solidFill>
              </a:rPr>
              <a:t>THRESHOLD</a:t>
            </a:r>
          </a:p>
        </p:txBody>
      </p:sp>
      <p:grpSp>
        <p:nvGrpSpPr>
          <p:cNvPr id="55299" name="Group 3"/>
          <p:cNvGrpSpPr>
            <a:grpSpLocks/>
          </p:cNvGrpSpPr>
          <p:nvPr/>
        </p:nvGrpSpPr>
        <p:grpSpPr bwMode="auto">
          <a:xfrm>
            <a:off x="305262" y="749813"/>
            <a:ext cx="8527588" cy="5738823"/>
            <a:chOff x="383" y="547"/>
            <a:chExt cx="5421" cy="3671"/>
          </a:xfrm>
        </p:grpSpPr>
        <p:graphicFrame>
          <p:nvGraphicFramePr>
            <p:cNvPr id="55302" name="Object 4"/>
            <p:cNvGraphicFramePr>
              <a:graphicFrameLocks noChangeAspect="1"/>
            </p:cNvGraphicFramePr>
            <p:nvPr/>
          </p:nvGraphicFramePr>
          <p:xfrm>
            <a:off x="383" y="547"/>
            <a:ext cx="4263" cy="3671"/>
          </p:xfrm>
          <a:graphic>
            <a:graphicData uri="http://schemas.openxmlformats.org/presentationml/2006/ole">
              <mc:AlternateContent xmlns:mc="http://schemas.openxmlformats.org/markup-compatibility/2006">
                <mc:Choice xmlns:v="urn:schemas-microsoft-com:vml" Requires="v">
                  <p:oleObj spid="_x0000_s6261" r:id="rId4" imgW="6706181" imgH="4304149" progId="Excel.Chart.8">
                    <p:embed/>
                  </p:oleObj>
                </mc:Choice>
                <mc:Fallback>
                  <p:oleObj r:id="rId4" imgW="6706181" imgH="43041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 y="547"/>
                          <a:ext cx="4263" cy="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3" name="Rectangle 5"/>
            <p:cNvSpPr>
              <a:spLocks noChangeArrowheads="1"/>
            </p:cNvSpPr>
            <p:nvPr/>
          </p:nvSpPr>
          <p:spPr bwMode="auto">
            <a:xfrm>
              <a:off x="4355" y="2358"/>
              <a:ext cx="100" cy="187"/>
            </a:xfrm>
            <a:prstGeom prst="rect">
              <a:avLst/>
            </a:prstGeom>
            <a:gradFill rotWithShape="0">
              <a:gsLst>
                <a:gs pos="0">
                  <a:srgbClr val="762F00"/>
                </a:gs>
                <a:gs pos="50000">
                  <a:srgbClr val="FF6600"/>
                </a:gs>
                <a:gs pos="100000">
                  <a:srgbClr val="76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858118" name="Rectangle 6"/>
            <p:cNvSpPr>
              <a:spLocks noChangeArrowheads="1"/>
            </p:cNvSpPr>
            <p:nvPr/>
          </p:nvSpPr>
          <p:spPr bwMode="auto">
            <a:xfrm>
              <a:off x="4359" y="2801"/>
              <a:ext cx="99" cy="187"/>
            </a:xfrm>
            <a:prstGeom prst="rect">
              <a:avLst/>
            </a:prstGeom>
            <a:solidFill>
              <a:srgbClr val="92D050"/>
            </a:solidFill>
            <a:ln w="9525">
              <a:noFill/>
              <a:miter lim="800000"/>
              <a:headEnd/>
              <a:tailEnd/>
            </a:ln>
            <a:effectLst/>
          </p:spPr>
          <p:txBody>
            <a:bodyPr wrap="none" anchor="ctr"/>
            <a:lstStyle/>
            <a:p>
              <a:pPr>
                <a:defRPr/>
              </a:pPr>
              <a:endParaRPr lang="en-US">
                <a:latin typeface="Tahoma" pitchFamily="-112" charset="0"/>
                <a:ea typeface="+mn-ea"/>
              </a:endParaRPr>
            </a:p>
          </p:txBody>
        </p:sp>
        <p:sp>
          <p:nvSpPr>
            <p:cNvPr id="55305" name="Rectangle 7"/>
            <p:cNvSpPr>
              <a:spLocks noChangeArrowheads="1"/>
            </p:cNvSpPr>
            <p:nvPr/>
          </p:nvSpPr>
          <p:spPr bwMode="auto">
            <a:xfrm>
              <a:off x="4363" y="3280"/>
              <a:ext cx="99" cy="187"/>
            </a:xfrm>
            <a:prstGeom prst="rect">
              <a:avLst/>
            </a:prstGeom>
            <a:gradFill rotWithShape="0">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55306" name="Text Box 8"/>
            <p:cNvSpPr txBox="1">
              <a:spLocks noChangeArrowheads="1"/>
            </p:cNvSpPr>
            <p:nvPr/>
          </p:nvSpPr>
          <p:spPr bwMode="auto">
            <a:xfrm>
              <a:off x="4455" y="2309"/>
              <a:ext cx="1349"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600" b="1" u="sng" dirty="0">
                  <a:latin typeface="Tahoma" pitchFamily="34" charset="0"/>
                </a:rPr>
                <a:t>P</a:t>
              </a:r>
              <a:r>
                <a:rPr lang="en-US" altLang="en-US" sz="1600" dirty="0">
                  <a:latin typeface="Tahoma" pitchFamily="34" charset="0"/>
                </a:rPr>
                <a:t>erpetuating </a:t>
              </a:r>
              <a:r>
                <a:rPr lang="en-US" altLang="en-US" sz="1600" dirty="0" smtClean="0">
                  <a:latin typeface="Tahoma" pitchFamily="34" charset="0"/>
                </a:rPr>
                <a:t>Factors</a:t>
              </a:r>
            </a:p>
            <a:p>
              <a:pPr eaLnBrk="1" hangingPunct="1"/>
              <a:endParaRPr lang="en-US" altLang="en-US" sz="1600" dirty="0">
                <a:latin typeface="Tahoma" pitchFamily="34" charset="0"/>
              </a:endParaRPr>
            </a:p>
            <a:p>
              <a:pPr eaLnBrk="1" hangingPunct="1"/>
              <a:endParaRPr lang="en-US" altLang="en-US" dirty="0">
                <a:latin typeface="Tahoma" pitchFamily="34" charset="0"/>
              </a:endParaRPr>
            </a:p>
            <a:p>
              <a:pPr eaLnBrk="1" hangingPunct="1"/>
              <a:r>
                <a:rPr lang="en-US" altLang="en-US" sz="1600" b="1" u="sng" dirty="0">
                  <a:latin typeface="Tahoma" pitchFamily="34" charset="0"/>
                </a:rPr>
                <a:t>P</a:t>
              </a:r>
              <a:r>
                <a:rPr lang="en-US" altLang="en-US" sz="1600" dirty="0">
                  <a:latin typeface="Tahoma" pitchFamily="34" charset="0"/>
                </a:rPr>
                <a:t>recipitating </a:t>
              </a:r>
              <a:r>
                <a:rPr lang="en-US" altLang="en-US" sz="1600" dirty="0" smtClean="0">
                  <a:latin typeface="Tahoma" pitchFamily="34" charset="0"/>
                </a:rPr>
                <a:t>Factors</a:t>
              </a:r>
            </a:p>
            <a:p>
              <a:pPr eaLnBrk="1" hangingPunct="1"/>
              <a:endParaRPr lang="en-US" altLang="en-US" sz="1600" dirty="0">
                <a:latin typeface="Tahoma" pitchFamily="34" charset="0"/>
              </a:endParaRPr>
            </a:p>
            <a:p>
              <a:pPr eaLnBrk="1" hangingPunct="1"/>
              <a:endParaRPr lang="en-US" altLang="en-US" sz="1600" dirty="0">
                <a:latin typeface="Tahoma" pitchFamily="34" charset="0"/>
              </a:endParaRPr>
            </a:p>
            <a:p>
              <a:pPr eaLnBrk="1" hangingPunct="1"/>
              <a:r>
                <a:rPr lang="en-US" altLang="en-US" sz="1600" b="1" u="sng" dirty="0">
                  <a:latin typeface="Tahoma" pitchFamily="34" charset="0"/>
                </a:rPr>
                <a:t>P</a:t>
              </a:r>
              <a:r>
                <a:rPr lang="en-US" altLang="en-US" sz="1600" dirty="0">
                  <a:latin typeface="Tahoma" pitchFamily="34" charset="0"/>
                </a:rPr>
                <a:t>redisposing Factors</a:t>
              </a:r>
            </a:p>
          </p:txBody>
        </p:sp>
      </p:grpSp>
      <p:sp>
        <p:nvSpPr>
          <p:cNvPr id="55300" name="Rectangle 9"/>
          <p:cNvSpPr>
            <a:spLocks noChangeArrowheads="1"/>
          </p:cNvSpPr>
          <p:nvPr/>
        </p:nvSpPr>
        <p:spPr bwMode="auto">
          <a:xfrm>
            <a:off x="533400" y="6324600"/>
            <a:ext cx="769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1600" dirty="0"/>
              <a:t>Adapted from </a:t>
            </a:r>
            <a:r>
              <a:rPr lang="en-US" altLang="en-US" sz="1600" dirty="0" err="1"/>
              <a:t>Spielman</a:t>
            </a:r>
            <a:r>
              <a:rPr lang="en-US" altLang="en-US" sz="1600" dirty="0"/>
              <a:t> A. </a:t>
            </a:r>
            <a:r>
              <a:rPr lang="en-US" altLang="en-US" sz="1600" i="1" dirty="0" err="1"/>
              <a:t>Psychiatr</a:t>
            </a:r>
            <a:r>
              <a:rPr lang="en-US" altLang="en-US" sz="1600" i="1" dirty="0"/>
              <a:t> </a:t>
            </a:r>
            <a:r>
              <a:rPr lang="en-US" altLang="en-US" sz="1600" i="1" dirty="0" err="1"/>
              <a:t>Clin</a:t>
            </a:r>
            <a:r>
              <a:rPr lang="en-US" altLang="en-US" sz="1600" i="1" dirty="0"/>
              <a:t> North Am</a:t>
            </a:r>
            <a:r>
              <a:rPr lang="en-US" altLang="en-US" sz="1600" dirty="0"/>
              <a:t> 1987; 10: 541-53</a:t>
            </a:r>
          </a:p>
        </p:txBody>
      </p:sp>
      <p:sp>
        <p:nvSpPr>
          <p:cNvPr id="55301" name="Rectangle 10"/>
          <p:cNvSpPr>
            <a:spLocks noChangeArrowheads="1"/>
          </p:cNvSpPr>
          <p:nvPr/>
        </p:nvSpPr>
        <p:spPr bwMode="auto">
          <a:xfrm>
            <a:off x="457200" y="-2117"/>
            <a:ext cx="8229600" cy="8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3200" b="1" dirty="0"/>
              <a:t>Model of acute and chronic insomnia</a:t>
            </a:r>
          </a:p>
        </p:txBody>
      </p:sp>
    </p:spTree>
    <p:extLst>
      <p:ext uri="{BB962C8B-B14F-4D97-AF65-F5344CB8AC3E}">
        <p14:creationId xmlns:p14="http://schemas.microsoft.com/office/powerpoint/2010/main" val="1617222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nsomnia carto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
            <a:ext cx="3657599" cy="2743200"/>
          </a:xfrm>
          <a:prstGeom prst="rect">
            <a:avLst/>
          </a:prstGeom>
          <a:noFill/>
          <a:ln w="19050">
            <a:solidFill>
              <a:srgbClr val="00B050"/>
            </a:solidFill>
          </a:ln>
          <a:effectLst>
            <a:outerShdw blurRad="225425" dist="50800" dir="5220000" algn="ctr">
              <a:srgbClr val="000000">
                <a:alpha val="33000"/>
              </a:srgbClr>
            </a:outerShdw>
          </a:effectLst>
          <a:extLst>
            <a:ext uri="{909E8E84-426E-40DD-AFC4-6F175D3DCCD1}">
              <a14:hiddenFill xmlns:a14="http://schemas.microsoft.com/office/drawing/2010/main">
                <a:solidFill>
                  <a:srgbClr val="FFFFFF"/>
                </a:solidFill>
              </a14:hiddenFill>
            </a:ext>
          </a:extLst>
        </p:spPr>
      </p:pic>
      <p:pic>
        <p:nvPicPr>
          <p:cNvPr id="5124" name="Picture 4" descr="Image result for insomnia cartoon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33800"/>
            <a:ext cx="3924300" cy="274320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5126" name="Picture 6" descr="Image result for insomnia cartoon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17" y="1219200"/>
            <a:ext cx="3810000" cy="43434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96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2"/>
          <p:cNvGrpSpPr>
            <a:grpSpLocks noChangeAspect="1"/>
          </p:cNvGrpSpPr>
          <p:nvPr/>
        </p:nvGrpSpPr>
        <p:grpSpPr bwMode="auto">
          <a:xfrm>
            <a:off x="147638" y="1595967"/>
            <a:ext cx="8843962" cy="5266267"/>
            <a:chOff x="93" y="1005"/>
            <a:chExt cx="5571" cy="3318"/>
          </a:xfrm>
        </p:grpSpPr>
        <p:sp>
          <p:nvSpPr>
            <p:cNvPr id="56325" name="AutoShape 3"/>
            <p:cNvSpPr>
              <a:spLocks noChangeAspect="1" noChangeArrowheads="1" noTextEdit="1"/>
            </p:cNvSpPr>
            <p:nvPr/>
          </p:nvSpPr>
          <p:spPr bwMode="auto">
            <a:xfrm>
              <a:off x="93" y="1005"/>
              <a:ext cx="5571" cy="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56326" name="Group 4"/>
            <p:cNvGrpSpPr>
              <a:grpSpLocks/>
            </p:cNvGrpSpPr>
            <p:nvPr/>
          </p:nvGrpSpPr>
          <p:grpSpPr bwMode="auto">
            <a:xfrm>
              <a:off x="1946" y="1286"/>
              <a:ext cx="1888" cy="2651"/>
              <a:chOff x="1946" y="1286"/>
              <a:chExt cx="1888" cy="2651"/>
            </a:xfrm>
          </p:grpSpPr>
          <p:sp>
            <p:nvSpPr>
              <p:cNvPr id="48142" name="_s1394692"/>
              <p:cNvSpPr>
                <a:spLocks noChangeAspect="1" noChangeArrowheads="1"/>
              </p:cNvSpPr>
              <p:nvPr/>
            </p:nvSpPr>
            <p:spPr bwMode="auto">
              <a:xfrm>
                <a:off x="1946" y="1286"/>
                <a:ext cx="1722" cy="1446"/>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defRPr/>
                </a:pPr>
                <a:r>
                  <a:rPr lang="en-US" sz="2400" b="1">
                    <a:solidFill>
                      <a:srgbClr val="FFFF00"/>
                    </a:solidFill>
                  </a:rPr>
                  <a:t>COGNITIVE</a:t>
                </a:r>
              </a:p>
              <a:p>
                <a:pPr algn="ctr">
                  <a:defRPr/>
                </a:pPr>
                <a:r>
                  <a:rPr lang="en-US" sz="2000" b="1"/>
                  <a:t>Beliefs/Attitudes</a:t>
                </a:r>
              </a:p>
            </p:txBody>
          </p:sp>
          <p:sp>
            <p:nvSpPr>
              <p:cNvPr id="56336" name="_s1029"/>
              <p:cNvSpPr>
                <a:spLocks noChangeShapeType="1"/>
              </p:cNvSpPr>
              <p:nvPr/>
            </p:nvSpPr>
            <p:spPr bwMode="auto">
              <a:xfrm>
                <a:off x="2810" y="2732"/>
                <a:ext cx="1" cy="336"/>
              </a:xfrm>
              <a:prstGeom prst="line">
                <a:avLst/>
              </a:prstGeom>
              <a:noFill/>
              <a:ln w="5080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1047559" name="Rectangle 7"/>
              <p:cNvSpPr>
                <a:spLocks noChangeArrowheads="1"/>
              </p:cNvSpPr>
              <p:nvPr/>
            </p:nvSpPr>
            <p:spPr bwMode="auto">
              <a:xfrm>
                <a:off x="2010" y="3073"/>
                <a:ext cx="1824" cy="864"/>
              </a:xfrm>
              <a:prstGeom prst="rect">
                <a:avLst/>
              </a:prstGeom>
              <a:solidFill>
                <a:schemeClr val="accent1">
                  <a:lumMod val="40000"/>
                  <a:lumOff val="60000"/>
                </a:schemeClr>
              </a:solidFill>
              <a:ln w="12700">
                <a:solidFill>
                  <a:schemeClr val="tx1"/>
                </a:solidFill>
                <a:miter lim="800000"/>
                <a:headEnd type="none" w="sm" len="sm"/>
                <a:tailEnd type="none" w="sm" len="sm"/>
              </a:ln>
              <a:effectLst/>
            </p:spPr>
            <p:txBody>
              <a:bodyPr wrap="none" anchor="ctr"/>
              <a:lstStyle/>
              <a:p>
                <a:pPr algn="ctr">
                  <a:defRPr/>
                </a:pPr>
                <a:r>
                  <a:rPr lang="en-US" sz="1400" b="1" i="1" dirty="0">
                    <a:solidFill>
                      <a:schemeClr val="tx1">
                        <a:lumMod val="85000"/>
                        <a:lumOff val="15000"/>
                      </a:schemeClr>
                    </a:solidFill>
                    <a:latin typeface="Rockwell Extra Bold" panose="02060903040505020403" pitchFamily="18" charset="0"/>
                  </a:rPr>
                  <a:t>TREATMENT TARGETS</a:t>
                </a:r>
              </a:p>
              <a:p>
                <a:pPr algn="ctr">
                  <a:defRPr/>
                </a:pPr>
                <a:r>
                  <a:rPr lang="en-US" sz="1400" b="1" dirty="0" smtClean="0">
                    <a:latin typeface="Tahoma" pitchFamily="-112" charset="0"/>
                    <a:ea typeface="+mn-ea"/>
                  </a:rPr>
                  <a:t>Unrealistic </a:t>
                </a:r>
                <a:r>
                  <a:rPr lang="en-US" sz="1400" b="1" dirty="0">
                    <a:latin typeface="Tahoma" pitchFamily="-112" charset="0"/>
                    <a:ea typeface="+mn-ea"/>
                  </a:rPr>
                  <a:t>sleep expectations</a:t>
                </a:r>
              </a:p>
              <a:p>
                <a:pPr algn="ctr">
                  <a:defRPr/>
                </a:pPr>
                <a:r>
                  <a:rPr lang="en-US" sz="1400" b="1" dirty="0">
                    <a:latin typeface="Tahoma" pitchFamily="-112" charset="0"/>
                    <a:ea typeface="+mn-ea"/>
                  </a:rPr>
                  <a:t>Misconceptions about sleep</a:t>
                </a:r>
              </a:p>
              <a:p>
                <a:pPr algn="ctr">
                  <a:defRPr/>
                </a:pPr>
                <a:r>
                  <a:rPr lang="en-US" sz="1400" b="1" dirty="0">
                    <a:latin typeface="Tahoma" pitchFamily="-112" charset="0"/>
                    <a:ea typeface="+mn-ea"/>
                  </a:rPr>
                  <a:t>Sleep anticipatory anxiety</a:t>
                </a:r>
              </a:p>
              <a:p>
                <a:pPr algn="ctr">
                  <a:defRPr/>
                </a:pPr>
                <a:r>
                  <a:rPr lang="en-US" sz="1400" b="1" dirty="0">
                    <a:latin typeface="Tahoma" pitchFamily="-112" charset="0"/>
                    <a:ea typeface="+mn-ea"/>
                  </a:rPr>
                  <a:t>Poor cognitive coping skills</a:t>
                </a:r>
              </a:p>
            </p:txBody>
          </p:sp>
        </p:grpSp>
        <p:grpSp>
          <p:nvGrpSpPr>
            <p:cNvPr id="56327" name="Group 8"/>
            <p:cNvGrpSpPr>
              <a:grpSpLocks/>
            </p:cNvGrpSpPr>
            <p:nvPr/>
          </p:nvGrpSpPr>
          <p:grpSpPr bwMode="auto">
            <a:xfrm>
              <a:off x="3840" y="1654"/>
              <a:ext cx="1776" cy="2659"/>
              <a:chOff x="3840" y="1654"/>
              <a:chExt cx="1776" cy="2659"/>
            </a:xfrm>
          </p:grpSpPr>
          <p:sp>
            <p:nvSpPr>
              <p:cNvPr id="48139" name="_s1036"/>
              <p:cNvSpPr>
                <a:spLocks noChangeAspect="1" noChangeArrowheads="1"/>
              </p:cNvSpPr>
              <p:nvPr/>
            </p:nvSpPr>
            <p:spPr bwMode="auto">
              <a:xfrm>
                <a:off x="3840" y="1654"/>
                <a:ext cx="1721" cy="1444"/>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defRPr/>
                </a:pPr>
                <a:r>
                  <a:rPr lang="en-US" sz="2400" b="1" dirty="0">
                    <a:solidFill>
                      <a:srgbClr val="FFFF00"/>
                    </a:solidFill>
                  </a:rPr>
                  <a:t>EDUCATIONAL</a:t>
                </a:r>
                <a:endParaRPr lang="en-US" sz="2800" b="1" dirty="0">
                  <a:solidFill>
                    <a:srgbClr val="FFFF00"/>
                  </a:solidFill>
                </a:endParaRPr>
              </a:p>
              <a:p>
                <a:pPr algn="ctr">
                  <a:defRPr/>
                </a:pPr>
                <a:r>
                  <a:rPr lang="en-US" sz="2000" b="1" dirty="0"/>
                  <a:t>Sleep Hygiene</a:t>
                </a:r>
              </a:p>
            </p:txBody>
          </p:sp>
          <p:sp>
            <p:nvSpPr>
              <p:cNvPr id="56333" name="_s1029"/>
              <p:cNvSpPr>
                <a:spLocks noChangeShapeType="1"/>
              </p:cNvSpPr>
              <p:nvPr/>
            </p:nvSpPr>
            <p:spPr bwMode="auto">
              <a:xfrm>
                <a:off x="4752" y="3106"/>
                <a:ext cx="1" cy="336"/>
              </a:xfrm>
              <a:prstGeom prst="line">
                <a:avLst/>
              </a:prstGeom>
              <a:noFill/>
              <a:ln w="5080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1047563" name="Rectangle 11"/>
              <p:cNvSpPr>
                <a:spLocks noChangeArrowheads="1"/>
              </p:cNvSpPr>
              <p:nvPr/>
            </p:nvSpPr>
            <p:spPr bwMode="auto">
              <a:xfrm>
                <a:off x="3936" y="3449"/>
                <a:ext cx="1680" cy="864"/>
              </a:xfrm>
              <a:prstGeom prst="rect">
                <a:avLst/>
              </a:prstGeom>
              <a:solidFill>
                <a:schemeClr val="accent1">
                  <a:lumMod val="40000"/>
                  <a:lumOff val="60000"/>
                </a:schemeClr>
              </a:solidFill>
              <a:ln w="12700">
                <a:solidFill>
                  <a:schemeClr val="tx1"/>
                </a:solidFill>
                <a:miter lim="800000"/>
                <a:headEnd type="none" w="sm" len="sm"/>
                <a:tailEnd type="none" w="sm" len="sm"/>
              </a:ln>
              <a:effectLst/>
            </p:spPr>
            <p:txBody>
              <a:bodyPr wrap="none" anchor="ctr"/>
              <a:lstStyle/>
              <a:p>
                <a:pPr algn="ctr">
                  <a:defRPr/>
                </a:pPr>
                <a:r>
                  <a:rPr lang="en-US" sz="1400" b="1" i="1" dirty="0">
                    <a:solidFill>
                      <a:schemeClr val="tx1">
                        <a:lumMod val="85000"/>
                        <a:lumOff val="15000"/>
                      </a:schemeClr>
                    </a:solidFill>
                    <a:latin typeface="Rockwell Extra Bold" panose="02060903040505020403" pitchFamily="18" charset="0"/>
                  </a:rPr>
                  <a:t>TREATMENT TARGETS</a:t>
                </a:r>
              </a:p>
              <a:p>
                <a:pPr algn="ctr">
                  <a:defRPr/>
                </a:pPr>
                <a:r>
                  <a:rPr lang="en-US" sz="1400" b="1" dirty="0">
                    <a:latin typeface="Tahoma" pitchFamily="-112" charset="0"/>
                    <a:ea typeface="+mn-ea"/>
                  </a:rPr>
                  <a:t>Inadequate sleep hygiene</a:t>
                </a:r>
              </a:p>
            </p:txBody>
          </p:sp>
        </p:grpSp>
        <p:grpSp>
          <p:nvGrpSpPr>
            <p:cNvPr id="56328" name="Group 12"/>
            <p:cNvGrpSpPr>
              <a:grpSpLocks/>
            </p:cNvGrpSpPr>
            <p:nvPr/>
          </p:nvGrpSpPr>
          <p:grpSpPr bwMode="auto">
            <a:xfrm>
              <a:off x="96" y="1008"/>
              <a:ext cx="1837" cy="2646"/>
              <a:chOff x="96" y="1008"/>
              <a:chExt cx="1837" cy="2646"/>
            </a:xfrm>
          </p:grpSpPr>
          <p:sp>
            <p:nvSpPr>
              <p:cNvPr id="3" name="_s1036"/>
              <p:cNvSpPr>
                <a:spLocks noChangeAspect="1" noChangeArrowheads="1"/>
              </p:cNvSpPr>
              <p:nvPr/>
            </p:nvSpPr>
            <p:spPr bwMode="auto">
              <a:xfrm>
                <a:off x="96" y="1008"/>
                <a:ext cx="1721" cy="1444"/>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defRPr/>
                </a:pPr>
                <a:r>
                  <a:rPr lang="en-US" sz="2400" b="1" dirty="0">
                    <a:solidFill>
                      <a:srgbClr val="FFFF00"/>
                    </a:solidFill>
                  </a:rPr>
                  <a:t>BEHAVIORAL</a:t>
                </a:r>
                <a:endParaRPr lang="en-US" sz="2800" b="1" dirty="0">
                  <a:solidFill>
                    <a:srgbClr val="FFFF00"/>
                  </a:solidFill>
                </a:endParaRPr>
              </a:p>
              <a:p>
                <a:pPr algn="ctr">
                  <a:defRPr/>
                </a:pPr>
                <a:r>
                  <a:rPr lang="en-US" sz="2000" b="1" dirty="0"/>
                  <a:t>Sleep Restriction</a:t>
                </a:r>
              </a:p>
              <a:p>
                <a:pPr algn="ctr">
                  <a:defRPr/>
                </a:pPr>
                <a:r>
                  <a:rPr lang="en-US" sz="2000" b="1" dirty="0"/>
                  <a:t>Stimulus Control</a:t>
                </a:r>
              </a:p>
              <a:p>
                <a:pPr algn="ctr">
                  <a:defRPr/>
                </a:pPr>
                <a:r>
                  <a:rPr lang="en-US" sz="2000" b="1" dirty="0"/>
                  <a:t>Relaxation</a:t>
                </a:r>
              </a:p>
            </p:txBody>
          </p:sp>
          <p:sp>
            <p:nvSpPr>
              <p:cNvPr id="56330" name="_s1029"/>
              <p:cNvSpPr>
                <a:spLocks noChangeShapeType="1"/>
              </p:cNvSpPr>
              <p:nvPr/>
            </p:nvSpPr>
            <p:spPr bwMode="auto">
              <a:xfrm>
                <a:off x="960" y="2448"/>
                <a:ext cx="1" cy="336"/>
              </a:xfrm>
              <a:prstGeom prst="line">
                <a:avLst/>
              </a:prstGeom>
              <a:noFill/>
              <a:ln w="5080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1047567" name="Rectangle 15"/>
              <p:cNvSpPr>
                <a:spLocks noChangeArrowheads="1"/>
              </p:cNvSpPr>
              <p:nvPr/>
            </p:nvSpPr>
            <p:spPr bwMode="auto">
              <a:xfrm>
                <a:off x="109" y="2788"/>
                <a:ext cx="1824" cy="864"/>
              </a:xfrm>
              <a:prstGeom prst="rect">
                <a:avLst/>
              </a:prstGeom>
              <a:solidFill>
                <a:schemeClr val="accent1">
                  <a:lumMod val="40000"/>
                  <a:lumOff val="60000"/>
                </a:schemeClr>
              </a:solidFill>
              <a:ln w="12700">
                <a:solidFill>
                  <a:schemeClr val="tx1"/>
                </a:solidFill>
                <a:miter lim="800000"/>
                <a:headEnd type="none" w="sm" len="sm"/>
                <a:tailEnd type="none" w="sm" len="sm"/>
              </a:ln>
              <a:effectLst/>
            </p:spPr>
            <p:txBody>
              <a:bodyPr wrap="none" anchor="ctr"/>
              <a:lstStyle/>
              <a:p>
                <a:pPr algn="ctr">
                  <a:defRPr/>
                </a:pPr>
                <a:r>
                  <a:rPr lang="en-US" sz="1400" b="1" i="1" dirty="0">
                    <a:solidFill>
                      <a:schemeClr val="tx1">
                        <a:lumMod val="85000"/>
                        <a:lumOff val="15000"/>
                      </a:schemeClr>
                    </a:solidFill>
                    <a:latin typeface="Rockwell Extra Bold" panose="02060903040505020403" pitchFamily="18" charset="0"/>
                  </a:rPr>
                  <a:t>TREATMENT TARGETS</a:t>
                </a:r>
              </a:p>
              <a:p>
                <a:pPr algn="ctr">
                  <a:defRPr/>
                </a:pPr>
                <a:r>
                  <a:rPr lang="en-US" sz="1400" b="1" dirty="0" smtClean="0">
                    <a:latin typeface="Tahoma" pitchFamily="-112" charset="0"/>
                    <a:ea typeface="+mn-ea"/>
                  </a:rPr>
                  <a:t>Excessive </a:t>
                </a:r>
                <a:r>
                  <a:rPr lang="en-US" sz="1400" b="1" dirty="0">
                    <a:latin typeface="Tahoma" pitchFamily="-112" charset="0"/>
                    <a:ea typeface="+mn-ea"/>
                  </a:rPr>
                  <a:t>time in bed</a:t>
                </a:r>
              </a:p>
              <a:p>
                <a:pPr algn="ctr">
                  <a:defRPr/>
                </a:pPr>
                <a:r>
                  <a:rPr lang="en-US" sz="1400" b="1" dirty="0">
                    <a:latin typeface="Tahoma" pitchFamily="-112" charset="0"/>
                    <a:ea typeface="+mn-ea"/>
                  </a:rPr>
                  <a:t>Irregular sleep schedules</a:t>
                </a:r>
              </a:p>
              <a:p>
                <a:pPr algn="ctr">
                  <a:defRPr/>
                </a:pPr>
                <a:r>
                  <a:rPr lang="en-US" sz="1400" b="1" dirty="0">
                    <a:latin typeface="Tahoma" pitchFamily="-112" charset="0"/>
                    <a:ea typeface="+mn-ea"/>
                  </a:rPr>
                  <a:t>Sleep incompatible activities</a:t>
                </a:r>
              </a:p>
              <a:p>
                <a:pPr algn="ctr">
                  <a:defRPr/>
                </a:pPr>
                <a:r>
                  <a:rPr lang="en-US" sz="1400" b="1" dirty="0" err="1">
                    <a:latin typeface="Tahoma" pitchFamily="-112" charset="0"/>
                    <a:ea typeface="+mn-ea"/>
                  </a:rPr>
                  <a:t>Hyperarousal</a:t>
                </a:r>
                <a:endParaRPr lang="en-US" sz="1400" b="1" dirty="0">
                  <a:latin typeface="Tahoma" pitchFamily="-112" charset="0"/>
                  <a:ea typeface="+mn-ea"/>
                </a:endParaRPr>
              </a:p>
            </p:txBody>
          </p:sp>
        </p:grpSp>
      </p:grpSp>
      <p:sp>
        <p:nvSpPr>
          <p:cNvPr id="56323" name="Rectangle 16"/>
          <p:cNvSpPr>
            <a:spLocks noGrp="1" noChangeArrowheads="1"/>
          </p:cNvSpPr>
          <p:nvPr>
            <p:ph type="title"/>
          </p:nvPr>
        </p:nvSpPr>
        <p:spPr bwMode="auto">
          <a:xfrm>
            <a:off x="0" y="169333"/>
            <a:ext cx="9144000" cy="1430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rIns="90488" numCol="1" anchor="ctr" anchorCtr="0" compatLnSpc="1">
            <a:prstTxWarp prst="textNoShape">
              <a:avLst/>
            </a:prstTxWarp>
          </a:bodyPr>
          <a:lstStyle/>
          <a:p>
            <a:pPr eaLnBrk="1" hangingPunct="1"/>
            <a:r>
              <a:rPr lang="en-US" altLang="en-US" sz="3200" smtClean="0"/>
              <a:t>Cognitive-behavioral therapy for insomnia (CBT-I): </a:t>
            </a:r>
            <a:r>
              <a:rPr lang="en-US" altLang="en-US" sz="3200" smtClean="0">
                <a:solidFill>
                  <a:srgbClr val="002060"/>
                </a:solidFill>
              </a:rPr>
              <a:t>Treatment components</a:t>
            </a:r>
          </a:p>
        </p:txBody>
      </p:sp>
      <p:sp>
        <p:nvSpPr>
          <p:cNvPr id="56324" name="Rectangle 17"/>
          <p:cNvSpPr>
            <a:spLocks noChangeArrowheads="1"/>
          </p:cNvSpPr>
          <p:nvPr/>
        </p:nvSpPr>
        <p:spPr bwMode="auto">
          <a:xfrm>
            <a:off x="228601" y="6489700"/>
            <a:ext cx="7635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600" dirty="0"/>
              <a:t>Adapted from Morin CM.</a:t>
            </a:r>
          </a:p>
        </p:txBody>
      </p:sp>
    </p:spTree>
    <p:extLst>
      <p:ext uri="{BB962C8B-B14F-4D97-AF65-F5344CB8AC3E}">
        <p14:creationId xmlns:p14="http://schemas.microsoft.com/office/powerpoint/2010/main" val="23562832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type="chart" idx="4294967295"/>
            <p:extLst>
              <p:ext uri="{D42A27DB-BD31-4B8C-83A1-F6EECF244321}">
                <p14:modId xmlns:p14="http://schemas.microsoft.com/office/powerpoint/2010/main" val="1252078235"/>
              </p:ext>
            </p:extLst>
          </p:nvPr>
        </p:nvGraphicFramePr>
        <p:xfrm>
          <a:off x="438893" y="1151468"/>
          <a:ext cx="8571758" cy="5096932"/>
        </p:xfrm>
        <a:graphic>
          <a:graphicData uri="http://schemas.openxmlformats.org/presentationml/2006/ole">
            <mc:AlternateContent xmlns:mc="http://schemas.openxmlformats.org/markup-compatibility/2006">
              <mc:Choice xmlns:v="urn:schemas-microsoft-com:vml" Requires="v">
                <p:oleObj spid="_x0000_s7285" r:id="rId4" imgW="8120576" imgH="3621338" progId="Excel.Chart.8">
                  <p:embed/>
                </p:oleObj>
              </mc:Choice>
              <mc:Fallback>
                <p:oleObj r:id="rId4" imgW="8120576" imgH="3621338"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93" y="1151468"/>
                        <a:ext cx="8571758" cy="5096932"/>
                      </a:xfrm>
                      <a:prstGeom prst="rect">
                        <a:avLst/>
                      </a:prstGeom>
                      <a:noFill/>
                      <a:ln>
                        <a:noFill/>
                      </a:ln>
                      <a:extLst/>
                    </p:spPr>
                  </p:pic>
                </p:oleObj>
              </mc:Fallback>
            </mc:AlternateContent>
          </a:graphicData>
        </a:graphic>
      </p:graphicFrame>
      <p:sp>
        <p:nvSpPr>
          <p:cNvPr id="57347" name="Text Box 3"/>
          <p:cNvSpPr txBox="1">
            <a:spLocks noChangeArrowheads="1"/>
          </p:cNvSpPr>
          <p:nvPr/>
        </p:nvSpPr>
        <p:spPr bwMode="auto">
          <a:xfrm rot="16200000">
            <a:off x="-1489438" y="3548077"/>
            <a:ext cx="362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b="1" dirty="0">
                <a:solidFill>
                  <a:schemeClr val="tx2"/>
                </a:solidFill>
                <a:latin typeface="Arial" pitchFamily="34" charset="0"/>
              </a:rPr>
              <a:t>% patients achieving remission</a:t>
            </a:r>
          </a:p>
        </p:txBody>
      </p:sp>
      <p:sp>
        <p:nvSpPr>
          <p:cNvPr id="57348" name="Text Box 16"/>
          <p:cNvSpPr txBox="1">
            <a:spLocks noChangeArrowheads="1"/>
          </p:cNvSpPr>
          <p:nvPr/>
        </p:nvSpPr>
        <p:spPr bwMode="auto">
          <a:xfrm>
            <a:off x="2209800" y="6568018"/>
            <a:ext cx="502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50000"/>
              </a:spcBef>
            </a:pPr>
            <a:r>
              <a:rPr lang="en-US" altLang="en-US" sz="1600" i="1">
                <a:latin typeface="Tahoma" pitchFamily="34" charset="0"/>
              </a:rPr>
              <a:t>JAMA </a:t>
            </a:r>
            <a:r>
              <a:rPr lang="en-US" altLang="en-US" sz="1600">
                <a:latin typeface="Tahoma" pitchFamily="34" charset="0"/>
              </a:rPr>
              <a:t>2009;301(19):2005-15</a:t>
            </a:r>
          </a:p>
        </p:txBody>
      </p:sp>
      <p:sp>
        <p:nvSpPr>
          <p:cNvPr id="57349" name="Rectangle 17"/>
          <p:cNvSpPr>
            <a:spLocks noChangeArrowheads="1"/>
          </p:cNvSpPr>
          <p:nvPr/>
        </p:nvSpPr>
        <p:spPr bwMode="auto">
          <a:xfrm>
            <a:off x="423863" y="203200"/>
            <a:ext cx="8229600"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3200"/>
              <a:t>Maintenance treatment of insomnia</a:t>
            </a:r>
          </a:p>
        </p:txBody>
      </p:sp>
      <p:sp>
        <p:nvSpPr>
          <p:cNvPr id="57350" name="Text Box 16"/>
          <p:cNvSpPr txBox="1">
            <a:spLocks noChangeArrowheads="1"/>
          </p:cNvSpPr>
          <p:nvPr/>
        </p:nvSpPr>
        <p:spPr bwMode="auto">
          <a:xfrm>
            <a:off x="4495800" y="1363376"/>
            <a:ext cx="4648200" cy="111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35000"/>
              </a:spcBef>
            </a:pPr>
            <a:r>
              <a:rPr lang="en-US" altLang="en-US" dirty="0">
                <a:solidFill>
                  <a:schemeClr val="tx2"/>
                </a:solidFill>
                <a:latin typeface="Tahoma" pitchFamily="34" charset="0"/>
              </a:rPr>
              <a:t>Overall remission rates after follow-up:</a:t>
            </a:r>
          </a:p>
          <a:p>
            <a:pPr algn="ctr" eaLnBrk="1" hangingPunct="1">
              <a:spcBef>
                <a:spcPct val="35000"/>
              </a:spcBef>
            </a:pPr>
            <a:r>
              <a:rPr lang="en-US" altLang="en-US" dirty="0">
                <a:solidFill>
                  <a:schemeClr val="tx2"/>
                </a:solidFill>
                <a:latin typeface="Tahoma" pitchFamily="34" charset="0"/>
              </a:rPr>
              <a:t>43% (CBT-I alone) vs. </a:t>
            </a:r>
            <a:endParaRPr lang="en-US" altLang="en-US" dirty="0" smtClean="0">
              <a:solidFill>
                <a:schemeClr val="tx2"/>
              </a:solidFill>
              <a:latin typeface="Tahoma" pitchFamily="34" charset="0"/>
            </a:endParaRPr>
          </a:p>
          <a:p>
            <a:pPr algn="ctr" eaLnBrk="1" hangingPunct="1">
              <a:spcBef>
                <a:spcPct val="35000"/>
              </a:spcBef>
            </a:pPr>
            <a:r>
              <a:rPr lang="en-US" altLang="en-US" dirty="0" smtClean="0">
                <a:solidFill>
                  <a:schemeClr val="tx2"/>
                </a:solidFill>
                <a:latin typeface="Tahoma" pitchFamily="34" charset="0"/>
              </a:rPr>
              <a:t>56</a:t>
            </a:r>
            <a:r>
              <a:rPr lang="en-US" altLang="en-US" dirty="0">
                <a:solidFill>
                  <a:schemeClr val="tx2"/>
                </a:solidFill>
                <a:latin typeface="Tahoma" pitchFamily="34" charset="0"/>
              </a:rPr>
              <a:t>% (CBT-I + zolpidem)</a:t>
            </a:r>
          </a:p>
        </p:txBody>
      </p:sp>
    </p:spTree>
    <p:extLst>
      <p:ext uri="{BB962C8B-B14F-4D97-AF65-F5344CB8AC3E}">
        <p14:creationId xmlns:p14="http://schemas.microsoft.com/office/powerpoint/2010/main" val="374166903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CBT-I</a:t>
            </a:r>
            <a:endParaRPr lang="en-US" dirty="0"/>
          </a:p>
        </p:txBody>
      </p:sp>
      <p:sp>
        <p:nvSpPr>
          <p:cNvPr id="3" name="Text Placeholder 2"/>
          <p:cNvSpPr>
            <a:spLocks noGrp="1"/>
          </p:cNvSpPr>
          <p:nvPr>
            <p:ph type="body" idx="1"/>
          </p:nvPr>
        </p:nvSpPr>
        <p:spPr>
          <a:solidFill>
            <a:srgbClr val="00B050"/>
          </a:solidFill>
        </p:spPr>
        <p:txBody>
          <a:bodyPr/>
          <a:lstStyle/>
          <a:p>
            <a:r>
              <a:rPr lang="en-US" dirty="0" smtClean="0"/>
              <a:t>Pluses</a:t>
            </a:r>
            <a:endParaRPr lang="en-US" dirty="0"/>
          </a:p>
        </p:txBody>
      </p:sp>
      <p:sp>
        <p:nvSpPr>
          <p:cNvPr id="4" name="Content Placeholder 3"/>
          <p:cNvSpPr>
            <a:spLocks noGrp="1"/>
          </p:cNvSpPr>
          <p:nvPr>
            <p:ph sz="half" idx="2"/>
          </p:nvPr>
        </p:nvSpPr>
        <p:spPr/>
        <p:txBody>
          <a:bodyPr/>
          <a:lstStyle/>
          <a:p>
            <a:r>
              <a:rPr lang="en-US" dirty="0" smtClean="0"/>
              <a:t>With adherence to therapy, it works well</a:t>
            </a:r>
          </a:p>
          <a:p>
            <a:pPr marL="0" indent="0">
              <a:buNone/>
            </a:pPr>
            <a:endParaRPr lang="en-US" dirty="0" smtClean="0"/>
          </a:p>
          <a:p>
            <a:r>
              <a:rPr lang="en-US" dirty="0" smtClean="0"/>
              <a:t>Patients are equipped with strategies to employ in case of insomnia relapse</a:t>
            </a:r>
            <a:endParaRPr lang="en-US" dirty="0"/>
          </a:p>
          <a:p>
            <a:endParaRPr lang="en-US" dirty="0" smtClean="0"/>
          </a:p>
          <a:p>
            <a:r>
              <a:rPr lang="en-US" dirty="0" smtClean="0"/>
              <a:t>Minimal </a:t>
            </a:r>
            <a:r>
              <a:rPr lang="en-US" dirty="0" smtClean="0"/>
              <a:t>(if any) long-term side effects</a:t>
            </a:r>
          </a:p>
          <a:p>
            <a:pPr marL="0" indent="0">
              <a:buNone/>
            </a:pPr>
            <a:endParaRPr lang="en-US" dirty="0"/>
          </a:p>
        </p:txBody>
      </p:sp>
      <p:sp>
        <p:nvSpPr>
          <p:cNvPr id="5" name="Text Placeholder 4"/>
          <p:cNvSpPr>
            <a:spLocks noGrp="1"/>
          </p:cNvSpPr>
          <p:nvPr>
            <p:ph type="body" sz="quarter" idx="3"/>
          </p:nvPr>
        </p:nvSpPr>
        <p:spPr>
          <a:solidFill>
            <a:srgbClr val="FFC000"/>
          </a:solidFill>
        </p:spPr>
        <p:txBody>
          <a:bodyPr/>
          <a:lstStyle/>
          <a:p>
            <a:r>
              <a:rPr lang="en-US" dirty="0" smtClean="0"/>
              <a:t>Minuses</a:t>
            </a:r>
            <a:endParaRPr lang="en-US" dirty="0"/>
          </a:p>
        </p:txBody>
      </p:sp>
      <p:sp>
        <p:nvSpPr>
          <p:cNvPr id="6" name="Content Placeholder 5"/>
          <p:cNvSpPr>
            <a:spLocks noGrp="1"/>
          </p:cNvSpPr>
          <p:nvPr>
            <p:ph sz="quarter" idx="4"/>
          </p:nvPr>
        </p:nvSpPr>
        <p:spPr/>
        <p:txBody>
          <a:bodyPr/>
          <a:lstStyle/>
          <a:p>
            <a:r>
              <a:rPr lang="en-US" dirty="0" smtClean="0"/>
              <a:t>It takes time</a:t>
            </a:r>
          </a:p>
          <a:p>
            <a:pPr marL="0" indent="0">
              <a:buNone/>
            </a:pPr>
            <a:endParaRPr lang="en-US" dirty="0" smtClean="0"/>
          </a:p>
          <a:p>
            <a:r>
              <a:rPr lang="en-US" dirty="0" smtClean="0"/>
              <a:t>Cost; insurance coverage</a:t>
            </a:r>
          </a:p>
          <a:p>
            <a:pPr marL="0" indent="0">
              <a:buNone/>
            </a:pPr>
            <a:endParaRPr lang="en-US" dirty="0" smtClean="0"/>
          </a:p>
          <a:p>
            <a:r>
              <a:rPr lang="en-US" dirty="0" smtClean="0"/>
              <a:t>Visit frequency</a:t>
            </a:r>
          </a:p>
          <a:p>
            <a:pPr marL="0" indent="0">
              <a:buNone/>
            </a:pPr>
            <a:endParaRPr lang="en-US" dirty="0" smtClean="0"/>
          </a:p>
          <a:p>
            <a:r>
              <a:rPr lang="en-US" dirty="0" smtClean="0"/>
              <a:t>Limited access to behavioral sleep medicine specialists</a:t>
            </a:r>
            <a:endParaRPr lang="en-US" dirty="0"/>
          </a:p>
        </p:txBody>
      </p:sp>
    </p:spTree>
    <p:extLst>
      <p:ext uri="{BB962C8B-B14F-4D97-AF65-F5344CB8AC3E}">
        <p14:creationId xmlns:p14="http://schemas.microsoft.com/office/powerpoint/2010/main" val="34934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33962"/>
            <a:ext cx="7772400" cy="1362075"/>
          </a:xfrm>
        </p:spPr>
        <p:txBody>
          <a:bodyPr/>
          <a:lstStyle/>
          <a:p>
            <a:r>
              <a:rPr lang="en-US" dirty="0" smtClean="0"/>
              <a:t>my patient is interested but can’t do CBT-I…</a:t>
            </a:r>
            <a:endParaRPr lang="en-US" dirty="0"/>
          </a:p>
        </p:txBody>
      </p:sp>
      <p:pic>
        <p:nvPicPr>
          <p:cNvPr id="14339" name="Picture 3" descr="C:\Users\avalanju\AppData\Local\Microsoft\Windows\Temporary Internet Files\Content.IE5\UAKIGU6S\logo-ontwer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771" y="4572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45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7709"/>
            <a:ext cx="5715000" cy="5269523"/>
          </a:xfrm>
        </p:spPr>
        <p:txBody>
          <a:bodyPr>
            <a:noAutofit/>
          </a:bodyPr>
          <a:lstStyle/>
          <a:p>
            <a:r>
              <a:rPr lang="en-US" sz="1900" dirty="0">
                <a:solidFill>
                  <a:srgbClr val="00B050"/>
                </a:solidFill>
              </a:rPr>
              <a:t>One or more of:</a:t>
            </a:r>
          </a:p>
          <a:p>
            <a:pPr lvl="1"/>
            <a:r>
              <a:rPr lang="en-US" sz="1900" dirty="0">
                <a:solidFill>
                  <a:srgbClr val="00B050"/>
                </a:solidFill>
              </a:rPr>
              <a:t>Difficulty initiating sleep</a:t>
            </a:r>
          </a:p>
          <a:p>
            <a:pPr lvl="1"/>
            <a:r>
              <a:rPr lang="en-US" sz="1900" dirty="0">
                <a:solidFill>
                  <a:srgbClr val="00B050"/>
                </a:solidFill>
              </a:rPr>
              <a:t>Difficulty maintaining sleep</a:t>
            </a:r>
          </a:p>
          <a:p>
            <a:pPr lvl="1"/>
            <a:r>
              <a:rPr lang="en-US" sz="1900" dirty="0">
                <a:solidFill>
                  <a:srgbClr val="00B050"/>
                </a:solidFill>
              </a:rPr>
              <a:t>Waking up earlier than desired</a:t>
            </a:r>
          </a:p>
          <a:p>
            <a:pPr lvl="1"/>
            <a:r>
              <a:rPr lang="en-US" sz="1900" dirty="0">
                <a:solidFill>
                  <a:srgbClr val="00B050"/>
                </a:solidFill>
              </a:rPr>
              <a:t>Resistance to going to bed on appropriate schedule</a:t>
            </a:r>
          </a:p>
          <a:p>
            <a:pPr lvl="1">
              <a:spcAft>
                <a:spcPts val="1200"/>
              </a:spcAft>
            </a:pPr>
            <a:r>
              <a:rPr lang="en-US" sz="1900" dirty="0">
                <a:solidFill>
                  <a:srgbClr val="00B050"/>
                </a:solidFill>
              </a:rPr>
              <a:t>Difficulty sleeping without parent or caregiver intervention</a:t>
            </a:r>
          </a:p>
          <a:p>
            <a:r>
              <a:rPr lang="en-US" sz="1900" dirty="0" smtClean="0">
                <a:solidFill>
                  <a:srgbClr val="0070C0"/>
                </a:solidFill>
              </a:rPr>
              <a:t>One or more </a:t>
            </a:r>
            <a:r>
              <a:rPr lang="en-US" sz="1900" dirty="0" smtClean="0">
                <a:solidFill>
                  <a:srgbClr val="0070C0"/>
                </a:solidFill>
              </a:rPr>
              <a:t>of:</a:t>
            </a:r>
          </a:p>
          <a:p>
            <a:pPr lvl="1"/>
            <a:r>
              <a:rPr lang="en-US" sz="1900" dirty="0" smtClean="0">
                <a:solidFill>
                  <a:srgbClr val="0070C0"/>
                </a:solidFill>
              </a:rPr>
              <a:t>Fatigue/malaise</a:t>
            </a:r>
          </a:p>
          <a:p>
            <a:pPr lvl="1"/>
            <a:r>
              <a:rPr lang="en-US" sz="1900" dirty="0" smtClean="0">
                <a:solidFill>
                  <a:srgbClr val="0070C0"/>
                </a:solidFill>
              </a:rPr>
              <a:t>Attention</a:t>
            </a:r>
            <a:r>
              <a:rPr lang="en-US" sz="1900" dirty="0" smtClean="0">
                <a:solidFill>
                  <a:srgbClr val="0070C0"/>
                </a:solidFill>
              </a:rPr>
              <a:t>, concentration, or memory impairment</a:t>
            </a:r>
          </a:p>
          <a:p>
            <a:pPr lvl="1"/>
            <a:r>
              <a:rPr lang="en-US" sz="1900" dirty="0" smtClean="0">
                <a:solidFill>
                  <a:srgbClr val="0070C0"/>
                </a:solidFill>
              </a:rPr>
              <a:t>Impaired social, family, occupational, or academic performance</a:t>
            </a:r>
          </a:p>
          <a:p>
            <a:pPr lvl="1"/>
            <a:r>
              <a:rPr lang="en-US" sz="1900" dirty="0" smtClean="0">
                <a:solidFill>
                  <a:srgbClr val="0070C0"/>
                </a:solidFill>
              </a:rPr>
              <a:t>Mood disturbance/irritability</a:t>
            </a:r>
          </a:p>
          <a:p>
            <a:pPr lvl="1"/>
            <a:r>
              <a:rPr lang="en-US" sz="1900" dirty="0" smtClean="0">
                <a:solidFill>
                  <a:srgbClr val="0070C0"/>
                </a:solidFill>
              </a:rPr>
              <a:t>Daytime sleepiness</a:t>
            </a:r>
          </a:p>
          <a:p>
            <a:pPr lvl="1"/>
            <a:r>
              <a:rPr lang="en-US" sz="1900" dirty="0" smtClean="0">
                <a:solidFill>
                  <a:srgbClr val="0070C0"/>
                </a:solidFill>
              </a:rPr>
              <a:t>Behavioral problems</a:t>
            </a:r>
          </a:p>
          <a:p>
            <a:pPr lvl="1"/>
            <a:r>
              <a:rPr lang="en-US" sz="1900" dirty="0" smtClean="0">
                <a:solidFill>
                  <a:srgbClr val="0070C0"/>
                </a:solidFill>
              </a:rPr>
              <a:t>Reduced </a:t>
            </a:r>
            <a:r>
              <a:rPr lang="en-US" sz="1900" dirty="0" smtClean="0">
                <a:solidFill>
                  <a:srgbClr val="0070C0"/>
                </a:solidFill>
              </a:rPr>
              <a:t>motivation/energy/ initiative</a:t>
            </a:r>
            <a:endParaRPr lang="en-US" sz="1900" dirty="0" smtClean="0">
              <a:solidFill>
                <a:srgbClr val="0070C0"/>
              </a:solidFill>
            </a:endParaRPr>
          </a:p>
          <a:p>
            <a:pPr lvl="1"/>
            <a:r>
              <a:rPr lang="en-US" sz="1900" dirty="0" smtClean="0">
                <a:solidFill>
                  <a:srgbClr val="0070C0"/>
                </a:solidFill>
              </a:rPr>
              <a:t>Proneness for errors/accidents</a:t>
            </a:r>
          </a:p>
          <a:p>
            <a:pPr lvl="1"/>
            <a:r>
              <a:rPr lang="en-US" sz="1900" dirty="0" smtClean="0">
                <a:solidFill>
                  <a:srgbClr val="0070C0"/>
                </a:solidFill>
              </a:rPr>
              <a:t>Concerns about or dissatisfaction with sleep</a:t>
            </a:r>
            <a:endParaRPr lang="en-US" sz="1900" dirty="0">
              <a:solidFill>
                <a:srgbClr val="0070C0"/>
              </a:solidFill>
            </a:endParaRPr>
          </a:p>
        </p:txBody>
      </p:sp>
      <p:sp>
        <p:nvSpPr>
          <p:cNvPr id="4" name="Content Placeholder 3"/>
          <p:cNvSpPr>
            <a:spLocks noGrp="1"/>
          </p:cNvSpPr>
          <p:nvPr>
            <p:ph sz="half" idx="2"/>
          </p:nvPr>
        </p:nvSpPr>
        <p:spPr>
          <a:xfrm>
            <a:off x="5105400" y="304800"/>
            <a:ext cx="4038600" cy="4525963"/>
          </a:xfrm>
        </p:spPr>
        <p:txBody>
          <a:bodyPr>
            <a:normAutofit fontScale="92500" lnSpcReduction="10000"/>
          </a:bodyPr>
          <a:lstStyle/>
          <a:p>
            <a:pPr>
              <a:spcAft>
                <a:spcPts val="1000"/>
              </a:spcAft>
            </a:pPr>
            <a:r>
              <a:rPr lang="en-US" sz="2200" dirty="0" smtClean="0">
                <a:solidFill>
                  <a:srgbClr val="FF0066"/>
                </a:solidFill>
              </a:rPr>
              <a:t>Complaints not explained by inadequate opportunity or circumstances</a:t>
            </a:r>
          </a:p>
          <a:p>
            <a:pPr>
              <a:spcAft>
                <a:spcPts val="1000"/>
              </a:spcAft>
            </a:pPr>
            <a:r>
              <a:rPr lang="en-US" sz="2200" dirty="0" smtClean="0">
                <a:solidFill>
                  <a:srgbClr val="FF0066"/>
                </a:solidFill>
              </a:rPr>
              <a:t>Sleep disturbance and associated daytime symptoms occur at least 3 times/week</a:t>
            </a:r>
          </a:p>
          <a:p>
            <a:r>
              <a:rPr lang="en-US" sz="2200" dirty="0" smtClean="0">
                <a:solidFill>
                  <a:srgbClr val="FF0066"/>
                </a:solidFill>
              </a:rPr>
              <a:t>Sleep/wake difficulty not better explained by another sleep disorder</a:t>
            </a:r>
          </a:p>
          <a:p>
            <a:endParaRPr lang="en-US" sz="2200" dirty="0">
              <a:solidFill>
                <a:srgbClr val="FF0066"/>
              </a:solidFill>
            </a:endParaRPr>
          </a:p>
          <a:p>
            <a:r>
              <a:rPr lang="en-US" sz="2200" dirty="0" smtClean="0">
                <a:solidFill>
                  <a:srgbClr val="FF0066"/>
                </a:solidFill>
              </a:rPr>
              <a:t>Short-term</a:t>
            </a:r>
          </a:p>
          <a:p>
            <a:pPr lvl="1"/>
            <a:r>
              <a:rPr lang="en-US" sz="1800" dirty="0" smtClean="0">
                <a:solidFill>
                  <a:srgbClr val="FF0066"/>
                </a:solidFill>
              </a:rPr>
              <a:t>Present for ≤ 3 months</a:t>
            </a:r>
            <a:endParaRPr lang="en-US" sz="1800" dirty="0">
              <a:solidFill>
                <a:srgbClr val="FF0066"/>
              </a:solidFill>
            </a:endParaRPr>
          </a:p>
          <a:p>
            <a:r>
              <a:rPr lang="en-US" sz="2200" dirty="0" smtClean="0">
                <a:solidFill>
                  <a:srgbClr val="FF0066"/>
                </a:solidFill>
              </a:rPr>
              <a:t>Chronic</a:t>
            </a:r>
          </a:p>
          <a:p>
            <a:pPr lvl="1"/>
            <a:r>
              <a:rPr lang="en-US" sz="1800" dirty="0" smtClean="0">
                <a:solidFill>
                  <a:srgbClr val="FF0066"/>
                </a:solidFill>
              </a:rPr>
              <a:t>Present </a:t>
            </a:r>
            <a:r>
              <a:rPr lang="en-US" sz="1800" dirty="0">
                <a:solidFill>
                  <a:srgbClr val="FF0066"/>
                </a:solidFill>
              </a:rPr>
              <a:t>for ≥ 3 months</a:t>
            </a:r>
          </a:p>
          <a:p>
            <a:pPr lvl="1"/>
            <a:endParaRPr lang="en-US" sz="1800" dirty="0">
              <a:solidFill>
                <a:srgbClr val="FF0066"/>
              </a:solidFill>
            </a:endParaRPr>
          </a:p>
        </p:txBody>
      </p:sp>
      <p:sp>
        <p:nvSpPr>
          <p:cNvPr id="6" name="Title 1"/>
          <p:cNvSpPr>
            <a:spLocks noGrp="1"/>
          </p:cNvSpPr>
          <p:nvPr>
            <p:ph type="title"/>
          </p:nvPr>
        </p:nvSpPr>
        <p:spPr>
          <a:xfrm>
            <a:off x="4800600" y="5029200"/>
            <a:ext cx="4191000" cy="1447800"/>
          </a:xfrm>
          <a:ln w="12700">
            <a:solidFill>
              <a:schemeClr val="tx1"/>
            </a:solidFill>
          </a:ln>
        </p:spPr>
        <p:txBody>
          <a:bodyPr>
            <a:normAutofit fontScale="90000"/>
          </a:bodyPr>
          <a:lstStyle/>
          <a:p>
            <a:r>
              <a:rPr lang="en-US" dirty="0" smtClean="0"/>
              <a:t>Diagnostic </a:t>
            </a:r>
            <a:r>
              <a:rPr lang="en-US" dirty="0" smtClean="0"/>
              <a:t>criteria for insomnia</a:t>
            </a:r>
            <a:endParaRPr lang="en-US" dirty="0"/>
          </a:p>
        </p:txBody>
      </p:sp>
    </p:spTree>
    <p:extLst>
      <p:ext uri="{BB962C8B-B14F-4D97-AF65-F5344CB8AC3E}">
        <p14:creationId xmlns:p14="http://schemas.microsoft.com/office/powerpoint/2010/main" val="188258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500"/>
                                        <p:tgtEl>
                                          <p:spTgt spid="3">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wipe(down)">
                                      <p:cBhvr>
                                        <p:cTn id="48" dur="500"/>
                                        <p:tgtEl>
                                          <p:spTgt spid="3">
                                            <p:txEl>
                                              <p:pRg st="13" end="13"/>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ipe(down)">
                                      <p:cBhvr>
                                        <p:cTn id="51" dur="500"/>
                                        <p:tgtEl>
                                          <p:spTgt spid="3">
                                            <p:txEl>
                                              <p:pRg st="14" end="14"/>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ipe(down)">
                                      <p:cBhvr>
                                        <p:cTn id="54" dur="500"/>
                                        <p:tgtEl>
                                          <p:spTgt spid="3">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wipe(down)">
                                      <p:cBhvr>
                                        <p:cTn id="59" dur="500"/>
                                        <p:tgtEl>
                                          <p:spTgt spid="4">
                                            <p:txEl>
                                              <p:pRg st="0" end="0"/>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wipe(down)">
                                      <p:cBhvr>
                                        <p:cTn id="62" dur="500"/>
                                        <p:tgtEl>
                                          <p:spTgt spid="4">
                                            <p:txEl>
                                              <p:pRg st="1" end="1"/>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Effect transition="in" filter="wipe(down)">
                                      <p:cBhvr>
                                        <p:cTn id="65" dur="500"/>
                                        <p:tgtEl>
                                          <p:spTgt spid="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wipe(down)">
                                      <p:cBhvr>
                                        <p:cTn id="70" dur="500"/>
                                        <p:tgtEl>
                                          <p:spTgt spid="4">
                                            <p:txEl>
                                              <p:pRg st="4" end="4"/>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wipe(down)">
                                      <p:cBhvr>
                                        <p:cTn id="73" dur="500"/>
                                        <p:tgtEl>
                                          <p:spTgt spid="4">
                                            <p:txEl>
                                              <p:pRg st="5" end="5"/>
                                            </p:txEl>
                                          </p:spTgt>
                                        </p:tgtEl>
                                      </p:cBhvr>
                                    </p:animEffect>
                                  </p:childTnLst>
                                </p:cTn>
                              </p:par>
                              <p:par>
                                <p:cTn id="74" presetID="22" presetClass="entr" presetSubtype="4" fill="hold" nodeType="with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wipe(down)">
                                      <p:cBhvr>
                                        <p:cTn id="76" dur="500"/>
                                        <p:tgtEl>
                                          <p:spTgt spid="4">
                                            <p:txEl>
                                              <p:pRg st="6" end="6"/>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wipe(down)">
                                      <p:cBhvr>
                                        <p:cTn id="7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Case </a:t>
            </a:r>
            <a:r>
              <a:rPr lang="en-US" dirty="0" smtClean="0"/>
              <a:t>discussion #3</a:t>
            </a:r>
            <a:endParaRPr lang="en-US" dirty="0"/>
          </a:p>
        </p:txBody>
      </p:sp>
      <p:sp>
        <p:nvSpPr>
          <p:cNvPr id="3" name="Content Placeholder 2"/>
          <p:cNvSpPr>
            <a:spLocks noGrp="1"/>
          </p:cNvSpPr>
          <p:nvPr>
            <p:ph idx="1"/>
          </p:nvPr>
        </p:nvSpPr>
        <p:spPr>
          <a:xfrm>
            <a:off x="0" y="1600200"/>
            <a:ext cx="8991600" cy="4525963"/>
          </a:xfrm>
        </p:spPr>
        <p:txBody>
          <a:bodyPr/>
          <a:lstStyle/>
          <a:p>
            <a:r>
              <a:rPr lang="en-US" dirty="0"/>
              <a:t>73 year old </a:t>
            </a:r>
            <a:r>
              <a:rPr lang="en-US" dirty="0" smtClean="0"/>
              <a:t>man with difficulty maintaining sleep</a:t>
            </a:r>
          </a:p>
          <a:p>
            <a:pPr lvl="1">
              <a:spcAft>
                <a:spcPts val="1200"/>
              </a:spcAft>
            </a:pPr>
            <a:r>
              <a:rPr lang="en-US" dirty="0" smtClean="0"/>
              <a:t>Complicated by chronic back pain</a:t>
            </a:r>
          </a:p>
          <a:p>
            <a:r>
              <a:rPr lang="en-US" dirty="0"/>
              <a:t>First evaluated 4 years ago (outside facility)</a:t>
            </a:r>
          </a:p>
          <a:p>
            <a:pPr lvl="1"/>
            <a:r>
              <a:rPr lang="en-US" dirty="0"/>
              <a:t>Diagnosed with sleep-disordered </a:t>
            </a:r>
            <a:r>
              <a:rPr lang="en-US" dirty="0" err="1"/>
              <a:t>breating</a:t>
            </a:r>
            <a:endParaRPr lang="en-US" dirty="0"/>
          </a:p>
          <a:p>
            <a:pPr lvl="1">
              <a:spcAft>
                <a:spcPts val="1200"/>
              </a:spcAft>
            </a:pPr>
            <a:r>
              <a:rPr lang="en-US" dirty="0"/>
              <a:t>Now doing very well with nightly PAP therapy use</a:t>
            </a:r>
          </a:p>
          <a:p>
            <a:pPr>
              <a:spcAft>
                <a:spcPts val="1200"/>
              </a:spcAft>
            </a:pPr>
            <a:r>
              <a:rPr lang="en-US" dirty="0" smtClean="0"/>
              <a:t>Insomnia </a:t>
            </a:r>
            <a:r>
              <a:rPr lang="en-US" dirty="0" smtClean="0"/>
              <a:t>persists despite PAP use</a:t>
            </a:r>
            <a:endParaRPr lang="en-US" dirty="0" smtClean="0"/>
          </a:p>
          <a:p>
            <a:r>
              <a:rPr lang="en-US" dirty="0" smtClean="0"/>
              <a:t>Referral placed to behavioral sleep </a:t>
            </a:r>
            <a:r>
              <a:rPr lang="en-US" dirty="0" smtClean="0"/>
              <a:t>medicine clinic</a:t>
            </a:r>
            <a:endParaRPr lang="en-US" dirty="0" smtClean="0"/>
          </a:p>
        </p:txBody>
      </p:sp>
    </p:spTree>
    <p:extLst>
      <p:ext uri="{BB962C8B-B14F-4D97-AF65-F5344CB8AC3E}">
        <p14:creationId xmlns:p14="http://schemas.microsoft.com/office/powerpoint/2010/main" val="88062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Behavioral sleep medicine evaluation</a:t>
            </a:r>
            <a:endParaRPr lang="en-US" dirty="0"/>
          </a:p>
        </p:txBody>
      </p:sp>
      <p:sp>
        <p:nvSpPr>
          <p:cNvPr id="3" name="Content Placeholder 2"/>
          <p:cNvSpPr>
            <a:spLocks noGrp="1"/>
          </p:cNvSpPr>
          <p:nvPr>
            <p:ph idx="1"/>
          </p:nvPr>
        </p:nvSpPr>
        <p:spPr>
          <a:xfrm>
            <a:off x="0" y="1600200"/>
            <a:ext cx="8991600" cy="4525963"/>
          </a:xfrm>
        </p:spPr>
        <p:txBody>
          <a:bodyPr>
            <a:normAutofit/>
          </a:bodyPr>
          <a:lstStyle/>
          <a:p>
            <a:pPr>
              <a:spcAft>
                <a:spcPts val="1200"/>
              </a:spcAft>
            </a:pPr>
            <a:r>
              <a:rPr lang="en-US" dirty="0"/>
              <a:t>C</a:t>
            </a:r>
            <a:r>
              <a:rPr lang="en-US" dirty="0" smtClean="0"/>
              <a:t>onsider </a:t>
            </a:r>
            <a:r>
              <a:rPr lang="en-US" dirty="0"/>
              <a:t>avoiding </a:t>
            </a:r>
            <a:r>
              <a:rPr lang="en-US" dirty="0" smtClean="0"/>
              <a:t>evening dozing </a:t>
            </a:r>
            <a:r>
              <a:rPr lang="en-US" i="1" u="sng" dirty="0"/>
              <a:t>or</a:t>
            </a:r>
            <a:r>
              <a:rPr lang="en-US" dirty="0"/>
              <a:t> not returning to sleep in the morning to increase homeostatic </a:t>
            </a:r>
            <a:r>
              <a:rPr lang="en-US" dirty="0" smtClean="0"/>
              <a:t>sleep drive</a:t>
            </a:r>
          </a:p>
          <a:p>
            <a:pPr>
              <a:spcAft>
                <a:spcPts val="1200"/>
              </a:spcAft>
            </a:pPr>
            <a:r>
              <a:rPr lang="en-US" dirty="0" smtClean="0"/>
              <a:t>Methadone </a:t>
            </a:r>
            <a:r>
              <a:rPr lang="en-US" dirty="0"/>
              <a:t>during the day </a:t>
            </a:r>
            <a:r>
              <a:rPr lang="en-US" dirty="0" smtClean="0"/>
              <a:t>may worsen sleepiness</a:t>
            </a:r>
          </a:p>
          <a:p>
            <a:r>
              <a:rPr lang="en-US" dirty="0" smtClean="0"/>
              <a:t>“Given </a:t>
            </a:r>
            <a:r>
              <a:rPr lang="en-US" dirty="0"/>
              <a:t>that </a:t>
            </a:r>
            <a:r>
              <a:rPr lang="en-US" dirty="0" smtClean="0"/>
              <a:t>he </a:t>
            </a:r>
            <a:r>
              <a:rPr lang="en-US" dirty="0"/>
              <a:t>lives 1.5 hours away and has no other psychiatric comorbidities, he is a good candidate for Sleepio.com, an online sleep treatment program</a:t>
            </a:r>
            <a:r>
              <a:rPr lang="en-US" dirty="0" smtClean="0"/>
              <a:t>.”</a:t>
            </a:r>
          </a:p>
        </p:txBody>
      </p:sp>
    </p:spTree>
    <p:extLst>
      <p:ext uri="{BB962C8B-B14F-4D97-AF65-F5344CB8AC3E}">
        <p14:creationId xmlns:p14="http://schemas.microsoft.com/office/powerpoint/2010/main" val="15968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28600"/>
            <a:ext cx="39814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828800"/>
            <a:ext cx="40671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533400" y="4800600"/>
            <a:ext cx="7924800" cy="1519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t>Please note:</a:t>
            </a:r>
          </a:p>
          <a:p>
            <a:r>
              <a:rPr lang="en-US" dirty="0" smtClean="0"/>
              <a:t>This is not an endorsement, only an example.</a:t>
            </a:r>
            <a:endParaRPr lang="en-US" dirty="0"/>
          </a:p>
        </p:txBody>
      </p:sp>
    </p:spTree>
    <p:extLst>
      <p:ext uri="{BB962C8B-B14F-4D97-AF65-F5344CB8AC3E}">
        <p14:creationId xmlns:p14="http://schemas.microsoft.com/office/powerpoint/2010/main" val="41115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587692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249" y="152399"/>
            <a:ext cx="8953500" cy="954107"/>
          </a:xfrm>
          <a:prstGeom prst="rect">
            <a:avLst/>
          </a:prstGeom>
        </p:spPr>
        <p:txBody>
          <a:bodyPr wrap="square">
            <a:spAutoFit/>
          </a:bodyPr>
          <a:lstStyle/>
          <a:p>
            <a:r>
              <a:rPr lang="en-US" sz="2800" dirty="0"/>
              <a:t>Percentage of patients within each treatment arm </a:t>
            </a:r>
            <a:r>
              <a:rPr lang="en-US" sz="2800" dirty="0" smtClean="0"/>
              <a:t>achieving sleep </a:t>
            </a:r>
            <a:r>
              <a:rPr lang="en-US" sz="2800" dirty="0"/>
              <a:t>efficiency (SE) clinical </a:t>
            </a:r>
            <a:r>
              <a:rPr lang="en-US" sz="2800" dirty="0" smtClean="0"/>
              <a:t>end-points with </a:t>
            </a:r>
            <a:r>
              <a:rPr lang="en-US" sz="2800" dirty="0" err="1" smtClean="0"/>
              <a:t>Sleepio</a:t>
            </a:r>
            <a:r>
              <a:rPr lang="en-US" sz="2800" dirty="0" smtClean="0"/>
              <a:t>.</a:t>
            </a:r>
            <a:endParaRPr lang="en-US" sz="2800" dirty="0"/>
          </a:p>
        </p:txBody>
      </p:sp>
      <p:sp>
        <p:nvSpPr>
          <p:cNvPr id="4" name="Rectangle 3"/>
          <p:cNvSpPr/>
          <p:nvPr/>
        </p:nvSpPr>
        <p:spPr>
          <a:xfrm>
            <a:off x="6445825" y="5105400"/>
            <a:ext cx="2698175" cy="369332"/>
          </a:xfrm>
          <a:prstGeom prst="rect">
            <a:avLst/>
          </a:prstGeom>
        </p:spPr>
        <p:txBody>
          <a:bodyPr wrap="none">
            <a:spAutoFit/>
          </a:bodyPr>
          <a:lstStyle/>
          <a:p>
            <a:r>
              <a:rPr lang="en-US" i="1" dirty="0"/>
              <a:t>SLEEP </a:t>
            </a:r>
            <a:r>
              <a:rPr lang="en-US" dirty="0"/>
              <a:t>2012;35(6):769-781.</a:t>
            </a:r>
          </a:p>
        </p:txBody>
      </p:sp>
    </p:spTree>
    <p:extLst>
      <p:ext uri="{BB962C8B-B14F-4D97-AF65-F5344CB8AC3E}">
        <p14:creationId xmlns:p14="http://schemas.microsoft.com/office/powerpoint/2010/main" val="246177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86200" y="6400800"/>
            <a:ext cx="1905000" cy="457200"/>
          </a:xfrm>
        </p:spPr>
        <p:txBody>
          <a:bodyPr>
            <a:noAutofit/>
          </a:bodyPr>
          <a:lstStyle/>
          <a:p>
            <a:r>
              <a:rPr lang="en-US" sz="1800" dirty="0" smtClean="0"/>
              <a:t>www.sleepio.com</a:t>
            </a:r>
            <a:endParaRPr lang="en-US"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4" y="152400"/>
            <a:ext cx="7686446" cy="6172200"/>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1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2657"/>
            <a:ext cx="628650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3"/>
          <p:cNvSpPr txBox="1">
            <a:spLocks/>
          </p:cNvSpPr>
          <p:nvPr/>
        </p:nvSpPr>
        <p:spPr>
          <a:xfrm>
            <a:off x="3581400" y="6400800"/>
            <a:ext cx="2209800" cy="457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www.sleepio.com</a:t>
            </a:r>
            <a:endParaRPr lang="en-US" sz="1800" dirty="0"/>
          </a:p>
        </p:txBody>
      </p:sp>
    </p:spTree>
    <p:extLst>
      <p:ext uri="{BB962C8B-B14F-4D97-AF65-F5344CB8AC3E}">
        <p14:creationId xmlns:p14="http://schemas.microsoft.com/office/powerpoint/2010/main" val="196212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t>Case discussion #3: </a:t>
            </a:r>
            <a:r>
              <a:rPr lang="en-US" dirty="0" smtClean="0"/>
              <a:t>c</a:t>
            </a:r>
            <a:r>
              <a:rPr lang="en-US" dirty="0" smtClean="0"/>
              <a:t>linical </a:t>
            </a:r>
            <a:r>
              <a:rPr lang="en-US" dirty="0" smtClean="0"/>
              <a:t>follow-up</a:t>
            </a:r>
            <a:endParaRPr lang="en-US" dirty="0"/>
          </a:p>
        </p:txBody>
      </p:sp>
      <p:sp>
        <p:nvSpPr>
          <p:cNvPr id="3" name="Content Placeholder 2"/>
          <p:cNvSpPr>
            <a:spLocks noGrp="1"/>
          </p:cNvSpPr>
          <p:nvPr>
            <p:ph idx="1"/>
          </p:nvPr>
        </p:nvSpPr>
        <p:spPr>
          <a:xfrm>
            <a:off x="0" y="1600200"/>
            <a:ext cx="8991600" cy="4525963"/>
          </a:xfrm>
        </p:spPr>
        <p:txBody>
          <a:bodyPr>
            <a:normAutofit/>
          </a:bodyPr>
          <a:lstStyle/>
          <a:p>
            <a:pPr>
              <a:spcAft>
                <a:spcPts val="1200"/>
              </a:spcAft>
            </a:pPr>
            <a:r>
              <a:rPr lang="en-US" dirty="0" smtClean="0"/>
              <a:t>Finds online sleep treatment to be “very helpful”</a:t>
            </a:r>
          </a:p>
          <a:p>
            <a:pPr>
              <a:spcAft>
                <a:spcPts val="1200"/>
              </a:spcAft>
            </a:pPr>
            <a:r>
              <a:rPr lang="en-US" dirty="0"/>
              <a:t>H</a:t>
            </a:r>
            <a:r>
              <a:rPr lang="en-US" dirty="0" smtClean="0"/>
              <a:t>e </a:t>
            </a:r>
            <a:r>
              <a:rPr lang="en-US" dirty="0"/>
              <a:t>has eliminated his afternoon </a:t>
            </a:r>
            <a:r>
              <a:rPr lang="en-US" dirty="0" smtClean="0"/>
              <a:t>nap</a:t>
            </a:r>
          </a:p>
          <a:p>
            <a:pPr lvl="1">
              <a:spcAft>
                <a:spcPts val="1200"/>
              </a:spcAft>
            </a:pPr>
            <a:r>
              <a:rPr lang="en-US" dirty="0" smtClean="0"/>
              <a:t>Has </a:t>
            </a:r>
            <a:r>
              <a:rPr lang="en-US" dirty="0"/>
              <a:t>helped him to achieve </a:t>
            </a:r>
            <a:r>
              <a:rPr lang="en-US" dirty="0" smtClean="0"/>
              <a:t>total </a:t>
            </a:r>
            <a:r>
              <a:rPr lang="en-US" dirty="0"/>
              <a:t>nocturnal sleep time of 6 hours per </a:t>
            </a:r>
            <a:r>
              <a:rPr lang="en-US" dirty="0" smtClean="0"/>
              <a:t>night</a:t>
            </a:r>
          </a:p>
          <a:p>
            <a:r>
              <a:rPr lang="en-US" dirty="0"/>
              <a:t>Now trying to eliminate his morning nap</a:t>
            </a:r>
          </a:p>
          <a:p>
            <a:pPr lvl="1">
              <a:spcAft>
                <a:spcPts val="1200"/>
              </a:spcAft>
            </a:pPr>
            <a:r>
              <a:rPr lang="en-US" dirty="0"/>
              <a:t>Has led to further improvement in his nocturnal sleep</a:t>
            </a:r>
          </a:p>
          <a:p>
            <a:pPr>
              <a:spcAft>
                <a:spcPts val="1200"/>
              </a:spcAft>
            </a:pPr>
            <a:r>
              <a:rPr lang="en-US" dirty="0" smtClean="0"/>
              <a:t>“Improved </a:t>
            </a:r>
            <a:r>
              <a:rPr lang="en-US" dirty="0"/>
              <a:t>60-70%" since his </a:t>
            </a:r>
            <a:r>
              <a:rPr lang="en-US" dirty="0" smtClean="0"/>
              <a:t>first clinic visit </a:t>
            </a:r>
          </a:p>
        </p:txBody>
      </p:sp>
    </p:spTree>
    <p:extLst>
      <p:ext uri="{BB962C8B-B14F-4D97-AF65-F5344CB8AC3E}">
        <p14:creationId xmlns:p14="http://schemas.microsoft.com/office/powerpoint/2010/main" val="16390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CBT-I</a:t>
            </a:r>
            <a:endParaRPr lang="en-US" dirty="0"/>
          </a:p>
        </p:txBody>
      </p:sp>
      <p:sp>
        <p:nvSpPr>
          <p:cNvPr id="3" name="Text Placeholder 2"/>
          <p:cNvSpPr>
            <a:spLocks noGrp="1"/>
          </p:cNvSpPr>
          <p:nvPr>
            <p:ph type="body" idx="1"/>
          </p:nvPr>
        </p:nvSpPr>
        <p:spPr>
          <a:solidFill>
            <a:srgbClr val="00B050"/>
          </a:solidFill>
        </p:spPr>
        <p:txBody>
          <a:bodyPr/>
          <a:lstStyle/>
          <a:p>
            <a:r>
              <a:rPr lang="en-US" dirty="0" smtClean="0"/>
              <a:t>Pluses</a:t>
            </a:r>
            <a:endParaRPr lang="en-US" dirty="0"/>
          </a:p>
        </p:txBody>
      </p:sp>
      <p:sp>
        <p:nvSpPr>
          <p:cNvPr id="4" name="Content Placeholder 3"/>
          <p:cNvSpPr>
            <a:spLocks noGrp="1"/>
          </p:cNvSpPr>
          <p:nvPr>
            <p:ph sz="half" idx="2"/>
          </p:nvPr>
        </p:nvSpPr>
        <p:spPr/>
        <p:txBody>
          <a:bodyPr/>
          <a:lstStyle/>
          <a:p>
            <a:r>
              <a:rPr lang="en-US" dirty="0" smtClean="0"/>
              <a:t>Convenient</a:t>
            </a:r>
          </a:p>
          <a:p>
            <a:pPr marL="0" indent="0">
              <a:buNone/>
            </a:pPr>
            <a:endParaRPr lang="en-US" dirty="0" smtClean="0"/>
          </a:p>
          <a:p>
            <a:r>
              <a:rPr lang="en-US" dirty="0" smtClean="0"/>
              <a:t>Schedule flexibility</a:t>
            </a:r>
          </a:p>
          <a:p>
            <a:pPr marL="0" indent="0">
              <a:buNone/>
            </a:pPr>
            <a:endParaRPr lang="en-US" dirty="0"/>
          </a:p>
        </p:txBody>
      </p:sp>
      <p:sp>
        <p:nvSpPr>
          <p:cNvPr id="5" name="Text Placeholder 4"/>
          <p:cNvSpPr>
            <a:spLocks noGrp="1"/>
          </p:cNvSpPr>
          <p:nvPr>
            <p:ph type="body" sz="quarter" idx="3"/>
          </p:nvPr>
        </p:nvSpPr>
        <p:spPr>
          <a:solidFill>
            <a:srgbClr val="FFC000"/>
          </a:solidFill>
        </p:spPr>
        <p:txBody>
          <a:bodyPr/>
          <a:lstStyle/>
          <a:p>
            <a:r>
              <a:rPr lang="en-US" dirty="0" smtClean="0"/>
              <a:t>Minuses</a:t>
            </a:r>
            <a:endParaRPr lang="en-US" dirty="0"/>
          </a:p>
        </p:txBody>
      </p:sp>
      <p:sp>
        <p:nvSpPr>
          <p:cNvPr id="6" name="Content Placeholder 5"/>
          <p:cNvSpPr>
            <a:spLocks noGrp="1"/>
          </p:cNvSpPr>
          <p:nvPr>
            <p:ph sz="quarter" idx="4"/>
          </p:nvPr>
        </p:nvSpPr>
        <p:spPr/>
        <p:txBody>
          <a:bodyPr>
            <a:normAutofit/>
          </a:bodyPr>
          <a:lstStyle/>
          <a:p>
            <a:r>
              <a:rPr lang="en-US" dirty="0" smtClean="0"/>
              <a:t>Need reliable internet connection and comfort</a:t>
            </a:r>
          </a:p>
          <a:p>
            <a:pPr marL="0" indent="0">
              <a:buNone/>
            </a:pPr>
            <a:endParaRPr lang="en-US" dirty="0" smtClean="0"/>
          </a:p>
          <a:p>
            <a:r>
              <a:rPr lang="en-US" dirty="0" smtClean="0"/>
              <a:t>Cost; insurance coverage</a:t>
            </a:r>
          </a:p>
          <a:p>
            <a:pPr marL="0" indent="0">
              <a:buNone/>
            </a:pPr>
            <a:endParaRPr lang="en-US" dirty="0" smtClean="0"/>
          </a:p>
          <a:p>
            <a:r>
              <a:rPr lang="en-US" dirty="0" smtClean="0"/>
              <a:t>Limited, if any, face-to-face monitoring during course</a:t>
            </a:r>
          </a:p>
          <a:p>
            <a:pPr marL="0" indent="0">
              <a:buNone/>
            </a:pPr>
            <a:endParaRPr lang="en-US" dirty="0" smtClean="0"/>
          </a:p>
        </p:txBody>
      </p:sp>
      <p:sp>
        <p:nvSpPr>
          <p:cNvPr id="7" name="Title 1"/>
          <p:cNvSpPr txBox="1">
            <a:spLocks/>
          </p:cNvSpPr>
          <p:nvPr/>
        </p:nvSpPr>
        <p:spPr>
          <a:xfrm>
            <a:off x="152400" y="5562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t>Another option to consider for your patients</a:t>
            </a:r>
            <a:endParaRPr lang="en-US" sz="2800" i="1" dirty="0"/>
          </a:p>
        </p:txBody>
      </p:sp>
    </p:spTree>
    <p:extLst>
      <p:ext uri="{BB962C8B-B14F-4D97-AF65-F5344CB8AC3E}">
        <p14:creationId xmlns:p14="http://schemas.microsoft.com/office/powerpoint/2010/main" val="17739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normAutofit fontScale="90000"/>
          </a:bodyPr>
          <a:lstStyle/>
          <a:p>
            <a:r>
              <a:rPr lang="en-US" dirty="0" smtClean="0"/>
              <a:t> </a:t>
            </a:r>
            <a:r>
              <a:rPr lang="en-US" dirty="0"/>
              <a:t>C</a:t>
            </a:r>
            <a:r>
              <a:rPr lang="en-US" dirty="0" smtClean="0"/>
              <a:t>ase discussion #3: </a:t>
            </a:r>
            <a:r>
              <a:rPr lang="en-US" i="1" dirty="0" smtClean="0"/>
              <a:t>Take home points</a:t>
            </a:r>
            <a:endParaRPr lang="en-US" i="1" dirty="0"/>
          </a:p>
        </p:txBody>
      </p:sp>
      <p:sp>
        <p:nvSpPr>
          <p:cNvPr id="3" name="Content Placeholder 2"/>
          <p:cNvSpPr>
            <a:spLocks noGrp="1"/>
          </p:cNvSpPr>
          <p:nvPr>
            <p:ph idx="1"/>
          </p:nvPr>
        </p:nvSpPr>
        <p:spPr>
          <a:xfrm>
            <a:off x="-13855" y="1676400"/>
            <a:ext cx="8839200" cy="5029200"/>
          </a:xfrm>
        </p:spPr>
        <p:txBody>
          <a:bodyPr>
            <a:normAutofit/>
          </a:bodyPr>
          <a:lstStyle/>
          <a:p>
            <a:pPr>
              <a:spcAft>
                <a:spcPts val="1000"/>
              </a:spcAft>
            </a:pPr>
            <a:r>
              <a:rPr lang="en-US" dirty="0" smtClean="0"/>
              <a:t>Consider cognitive-behavioral therapy for treatment of chronic insomnia</a:t>
            </a:r>
          </a:p>
          <a:p>
            <a:pPr>
              <a:spcAft>
                <a:spcPts val="1200"/>
              </a:spcAft>
            </a:pPr>
            <a:r>
              <a:rPr lang="en-US" dirty="0" smtClean="0"/>
              <a:t>“Real world” access is sometimes difficult due to issues with insurance coverage and logistics of frequent clinic visits</a:t>
            </a:r>
          </a:p>
          <a:p>
            <a:pPr>
              <a:spcAft>
                <a:spcPts val="1000"/>
              </a:spcAft>
            </a:pPr>
            <a:r>
              <a:rPr lang="en-US" dirty="0" smtClean="0"/>
              <a:t>Consider other modalities (e.g. online) for cognitive and behavioral management of insomnia in appropriate patients</a:t>
            </a:r>
            <a:endParaRPr lang="en-US" dirty="0"/>
          </a:p>
        </p:txBody>
      </p:sp>
      <p:pic>
        <p:nvPicPr>
          <p:cNvPr id="8198" name="Picture 6" descr="Image result for clip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9295">
            <a:off x="7421683" y="851491"/>
            <a:ext cx="1556773" cy="218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457200"/>
            <a:ext cx="2319546" cy="707886"/>
          </a:xfrm>
          <a:prstGeom prst="rect">
            <a:avLst/>
          </a:prstGeom>
        </p:spPr>
        <p:txBody>
          <a:bodyPr wrap="none">
            <a:spAutoFit/>
          </a:bodyPr>
          <a:lstStyle/>
          <a:p>
            <a:r>
              <a:rPr lang="en-US" sz="4000" dirty="0" smtClean="0"/>
              <a:t>Key Points</a:t>
            </a:r>
            <a:endParaRPr lang="en-US" sz="4000" dirty="0"/>
          </a:p>
        </p:txBody>
      </p:sp>
      <p:sp>
        <p:nvSpPr>
          <p:cNvPr id="5" name="Rectangle 4"/>
          <p:cNvSpPr/>
          <p:nvPr/>
        </p:nvSpPr>
        <p:spPr>
          <a:xfrm>
            <a:off x="2362200" y="1696134"/>
            <a:ext cx="6781800" cy="769441"/>
          </a:xfrm>
          <a:prstGeom prst="rect">
            <a:avLst/>
          </a:prstGeom>
        </p:spPr>
        <p:txBody>
          <a:bodyPr wrap="square">
            <a:spAutoFit/>
          </a:bodyPr>
          <a:lstStyle/>
          <a:p>
            <a:r>
              <a:rPr lang="en-US" sz="2200" dirty="0" smtClean="0"/>
              <a:t>Hypnotics may be considered for acute insomnia but are rarely an effective sole treatment for chronic insomnia</a:t>
            </a:r>
            <a:endParaRPr lang="en-US" sz="2200" dirty="0"/>
          </a:p>
        </p:txBody>
      </p:sp>
      <p:pic>
        <p:nvPicPr>
          <p:cNvPr id="1030" name="Picture 6" descr="C:\Users\avalanju\AppData\Local\Microsoft\Windows\Temporary Internet Files\Content.IE5\PYM78DWV\Crypto_key.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24" y="1696134"/>
            <a:ext cx="188989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valanju\AppData\Local\Microsoft\Windows\Temporary Internet Files\Content.IE5\XRMO5IK5\16160-illustration-of-a-silver-key-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75" y="3120479"/>
            <a:ext cx="177893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94857" y="3269159"/>
            <a:ext cx="6781800" cy="769441"/>
          </a:xfrm>
          <a:prstGeom prst="rect">
            <a:avLst/>
          </a:prstGeom>
        </p:spPr>
        <p:txBody>
          <a:bodyPr wrap="square">
            <a:spAutoFit/>
          </a:bodyPr>
          <a:lstStyle/>
          <a:p>
            <a:r>
              <a:rPr lang="en-US" sz="2200" dirty="0" smtClean="0"/>
              <a:t>Cognitive-behavioral therapy for insomnia offers better long-term success for patients with chronic insomnia</a:t>
            </a:r>
            <a:endParaRPr lang="en-US" sz="2200" dirty="0"/>
          </a:p>
        </p:txBody>
      </p:sp>
      <p:pic>
        <p:nvPicPr>
          <p:cNvPr id="4" name="Picture 5" descr="C:\Users\avalanju\AppData\Local\Microsoft\Windows\Temporary Internet Files\Content.IE5\GPYE2KMX\large-key-166.6-1645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43577" y="4386927"/>
            <a:ext cx="769434" cy="17491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351314" y="4876799"/>
            <a:ext cx="6781800" cy="769441"/>
          </a:xfrm>
          <a:prstGeom prst="rect">
            <a:avLst/>
          </a:prstGeom>
        </p:spPr>
        <p:txBody>
          <a:bodyPr wrap="square">
            <a:spAutoFit/>
          </a:bodyPr>
          <a:lstStyle/>
          <a:p>
            <a:r>
              <a:rPr lang="en-US" sz="2200" dirty="0" smtClean="0"/>
              <a:t>Mobile applications may be a useful adjunct for treatment of chronic insomnia in carefully selected patients</a:t>
            </a:r>
            <a:endParaRPr lang="en-US" sz="2200" dirty="0"/>
          </a:p>
        </p:txBody>
      </p:sp>
    </p:spTree>
    <p:extLst>
      <p:ext uri="{BB962C8B-B14F-4D97-AF65-F5344CB8AC3E}">
        <p14:creationId xmlns:p14="http://schemas.microsoft.com/office/powerpoint/2010/main" val="69012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Case </a:t>
            </a:r>
            <a:r>
              <a:rPr lang="en-US" dirty="0" smtClean="0"/>
              <a:t>discussion #1</a:t>
            </a:r>
            <a:endParaRPr lang="en-US" dirty="0"/>
          </a:p>
        </p:txBody>
      </p:sp>
      <p:sp>
        <p:nvSpPr>
          <p:cNvPr id="3" name="Content Placeholder 2"/>
          <p:cNvSpPr>
            <a:spLocks noGrp="1"/>
          </p:cNvSpPr>
          <p:nvPr>
            <p:ph idx="1"/>
          </p:nvPr>
        </p:nvSpPr>
        <p:spPr>
          <a:xfrm>
            <a:off x="152400" y="1600200"/>
            <a:ext cx="8839200" cy="4876800"/>
          </a:xfrm>
        </p:spPr>
        <p:txBody>
          <a:bodyPr>
            <a:normAutofit fontScale="92500" lnSpcReduction="10000"/>
          </a:bodyPr>
          <a:lstStyle/>
          <a:p>
            <a:pPr>
              <a:spcAft>
                <a:spcPts val="1000"/>
              </a:spcAft>
            </a:pPr>
            <a:r>
              <a:rPr lang="en-US" dirty="0"/>
              <a:t>73 year old woman </a:t>
            </a:r>
            <a:r>
              <a:rPr lang="en-US" dirty="0" smtClean="0"/>
              <a:t>referred </a:t>
            </a:r>
            <a:r>
              <a:rPr lang="en-US" dirty="0"/>
              <a:t>by her primary care physician </a:t>
            </a:r>
            <a:r>
              <a:rPr lang="en-US" dirty="0" smtClean="0"/>
              <a:t>for evaluation of  insomnia</a:t>
            </a:r>
          </a:p>
          <a:p>
            <a:pPr>
              <a:spcAft>
                <a:spcPts val="1000"/>
              </a:spcAft>
            </a:pPr>
            <a:r>
              <a:rPr lang="en-US" dirty="0" smtClean="0"/>
              <a:t>Neck, upper back and head pain (</a:t>
            </a:r>
            <a:r>
              <a:rPr lang="en-US" dirty="0" err="1" smtClean="0"/>
              <a:t>acetominophen</a:t>
            </a:r>
            <a:r>
              <a:rPr lang="en-US" dirty="0" smtClean="0"/>
              <a:t>)</a:t>
            </a:r>
          </a:p>
          <a:p>
            <a:pPr>
              <a:spcAft>
                <a:spcPts val="1000"/>
              </a:spcAft>
            </a:pPr>
            <a:r>
              <a:rPr lang="en-US" dirty="0" smtClean="0"/>
              <a:t>Using zolpidem 2.5 mg for a few years </a:t>
            </a:r>
          </a:p>
          <a:p>
            <a:pPr>
              <a:spcAft>
                <a:spcPts val="1000"/>
              </a:spcAft>
            </a:pPr>
            <a:r>
              <a:rPr lang="en-US" dirty="0" smtClean="0"/>
              <a:t>Trazodone caused nightmares</a:t>
            </a:r>
          </a:p>
          <a:p>
            <a:pPr>
              <a:spcAft>
                <a:spcPts val="1000"/>
              </a:spcAft>
            </a:pPr>
            <a:r>
              <a:rPr lang="en-US" dirty="0" smtClean="0"/>
              <a:t>Drinks </a:t>
            </a:r>
            <a:r>
              <a:rPr lang="en-US" dirty="0"/>
              <a:t>wine at night </a:t>
            </a:r>
            <a:endParaRPr lang="en-US" dirty="0" smtClean="0"/>
          </a:p>
          <a:p>
            <a:pPr>
              <a:spcAft>
                <a:spcPts val="1000"/>
              </a:spcAft>
            </a:pPr>
            <a:r>
              <a:rPr lang="en-US" dirty="0" smtClean="0"/>
              <a:t>Uses </a:t>
            </a:r>
            <a:r>
              <a:rPr lang="en-US" dirty="0"/>
              <a:t>melatonin </a:t>
            </a:r>
            <a:r>
              <a:rPr lang="en-US" dirty="0" smtClean="0"/>
              <a:t>sometimes</a:t>
            </a:r>
          </a:p>
          <a:p>
            <a:r>
              <a:rPr lang="en-US" dirty="0" smtClean="0"/>
              <a:t>Regular exercise and massage therapy</a:t>
            </a:r>
            <a:endParaRPr lang="en-US" dirty="0"/>
          </a:p>
          <a:p>
            <a:endParaRPr lang="en-US" dirty="0"/>
          </a:p>
        </p:txBody>
      </p:sp>
      <p:sp>
        <p:nvSpPr>
          <p:cNvPr id="4" name="TextBox 3"/>
          <p:cNvSpPr txBox="1"/>
          <p:nvPr/>
        </p:nvSpPr>
        <p:spPr>
          <a:xfrm rot="20529790">
            <a:off x="5047825" y="4604962"/>
            <a:ext cx="4117794" cy="369332"/>
          </a:xfrm>
          <a:prstGeom prst="rect">
            <a:avLst/>
          </a:prstGeom>
          <a:noFill/>
        </p:spPr>
        <p:txBody>
          <a:bodyPr wrap="none" rtlCol="0">
            <a:spAutoFit/>
          </a:bodyPr>
          <a:lstStyle/>
          <a:p>
            <a:r>
              <a:rPr lang="en-US" dirty="0" smtClean="0">
                <a:solidFill>
                  <a:srgbClr val="002060"/>
                </a:solidFill>
              </a:rPr>
              <a:t>Which are the insomnia treatments tried?</a:t>
            </a:r>
            <a:endParaRPr lang="en-US" dirty="0">
              <a:solidFill>
                <a:srgbClr val="002060"/>
              </a:solidFill>
            </a:endParaRPr>
          </a:p>
        </p:txBody>
      </p:sp>
    </p:spTree>
    <p:extLst>
      <p:ext uri="{BB962C8B-B14F-4D97-AF65-F5344CB8AC3E}">
        <p14:creationId xmlns:p14="http://schemas.microsoft.com/office/powerpoint/2010/main" val="24495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funny thank you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2048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84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fontScale="90000"/>
          </a:bodyPr>
          <a:lstStyle/>
          <a:p>
            <a:r>
              <a:rPr lang="en-US" dirty="0" smtClean="0"/>
              <a:t>What categories of medications have you prescribed for insomnia?</a:t>
            </a:r>
            <a:endParaRPr lang="en-US" dirty="0"/>
          </a:p>
        </p:txBody>
      </p:sp>
    </p:spTree>
    <p:extLst>
      <p:ext uri="{BB962C8B-B14F-4D97-AF65-F5344CB8AC3E}">
        <p14:creationId xmlns:p14="http://schemas.microsoft.com/office/powerpoint/2010/main" val="2374446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79877" y="1117076"/>
            <a:ext cx="3276599" cy="2234153"/>
            <a:chOff x="4869656" y="2825731"/>
            <a:chExt cx="1226343" cy="1226343"/>
          </a:xfrm>
        </p:grpSpPr>
        <p:sp>
          <p:nvSpPr>
            <p:cNvPr id="3" name="Oval 2"/>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Benzodiazepines</a:t>
              </a:r>
              <a:endParaRPr lang="en-US" sz="2400" b="1" kern="1200" dirty="0">
                <a:solidFill>
                  <a:schemeClr val="tx1"/>
                </a:solidFill>
              </a:endParaRPr>
            </a:p>
          </p:txBody>
        </p:sp>
      </p:grpSp>
      <p:grpSp>
        <p:nvGrpSpPr>
          <p:cNvPr id="5" name="Group 4"/>
          <p:cNvGrpSpPr/>
          <p:nvPr/>
        </p:nvGrpSpPr>
        <p:grpSpPr>
          <a:xfrm>
            <a:off x="83126" y="4587558"/>
            <a:ext cx="3276599" cy="2234153"/>
            <a:chOff x="4869656" y="2825731"/>
            <a:chExt cx="1226343" cy="1226343"/>
          </a:xfrm>
        </p:grpSpPr>
        <p:sp>
          <p:nvSpPr>
            <p:cNvPr id="6" name="Oval 5"/>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Antihistamines</a:t>
              </a:r>
              <a:endParaRPr lang="en-US" sz="2400" b="1" kern="1200" dirty="0">
                <a:solidFill>
                  <a:schemeClr val="tx1"/>
                </a:solidFill>
              </a:endParaRPr>
            </a:p>
          </p:txBody>
        </p:sp>
      </p:grpSp>
      <p:grpSp>
        <p:nvGrpSpPr>
          <p:cNvPr id="8" name="Group 7"/>
          <p:cNvGrpSpPr/>
          <p:nvPr/>
        </p:nvGrpSpPr>
        <p:grpSpPr>
          <a:xfrm>
            <a:off x="62342" y="2255878"/>
            <a:ext cx="3276599" cy="2234153"/>
            <a:chOff x="4869656" y="2825731"/>
            <a:chExt cx="1226343" cy="1226343"/>
          </a:xfrm>
        </p:grpSpPr>
        <p:sp>
          <p:nvSpPr>
            <p:cNvPr id="9" name="Oval 8"/>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Opioids or other analgesics</a:t>
              </a:r>
              <a:endParaRPr lang="en-US" sz="2400" b="1" kern="1200" dirty="0">
                <a:solidFill>
                  <a:schemeClr val="tx1"/>
                </a:solidFill>
              </a:endParaRPr>
            </a:p>
          </p:txBody>
        </p:sp>
      </p:grpSp>
      <p:grpSp>
        <p:nvGrpSpPr>
          <p:cNvPr id="11" name="Group 10"/>
          <p:cNvGrpSpPr/>
          <p:nvPr/>
        </p:nvGrpSpPr>
        <p:grpSpPr>
          <a:xfrm>
            <a:off x="5902037" y="4643293"/>
            <a:ext cx="3276599" cy="2234153"/>
            <a:chOff x="4869656" y="2825731"/>
            <a:chExt cx="1226343" cy="1226343"/>
          </a:xfrm>
        </p:grpSpPr>
        <p:sp>
          <p:nvSpPr>
            <p:cNvPr id="12" name="Oval 11"/>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Z Drugs</a:t>
              </a:r>
            </a:p>
            <a:p>
              <a:pPr lvl="0" algn="ctr" defTabSz="400050">
                <a:lnSpc>
                  <a:spcPct val="90000"/>
                </a:lnSpc>
                <a:spcBef>
                  <a:spcPct val="0"/>
                </a:spcBef>
                <a:spcAft>
                  <a:spcPct val="35000"/>
                </a:spcAft>
              </a:pPr>
              <a:r>
                <a:rPr lang="en-US" sz="2400" b="1" dirty="0" smtClean="0">
                  <a:solidFill>
                    <a:schemeClr val="tx1"/>
                  </a:solidFill>
                </a:rPr>
                <a:t>(</a:t>
              </a:r>
              <a:r>
                <a:rPr lang="en-US" sz="2400" b="1" dirty="0" err="1" smtClean="0">
                  <a:solidFill>
                    <a:schemeClr val="tx1"/>
                  </a:solidFill>
                </a:rPr>
                <a:t>BzRAs</a:t>
              </a:r>
              <a:r>
                <a:rPr lang="en-US" sz="2400" b="1" dirty="0" smtClean="0">
                  <a:solidFill>
                    <a:schemeClr val="tx1"/>
                  </a:solidFill>
                </a:rPr>
                <a:t>)</a:t>
              </a:r>
              <a:endParaRPr lang="en-US" sz="2400" b="1" kern="1200" dirty="0">
                <a:solidFill>
                  <a:schemeClr val="tx1"/>
                </a:solidFill>
              </a:endParaRPr>
            </a:p>
          </p:txBody>
        </p:sp>
      </p:grpSp>
      <p:grpSp>
        <p:nvGrpSpPr>
          <p:cNvPr id="14" name="Group 13"/>
          <p:cNvGrpSpPr/>
          <p:nvPr/>
        </p:nvGrpSpPr>
        <p:grpSpPr>
          <a:xfrm>
            <a:off x="83126" y="0"/>
            <a:ext cx="3276599" cy="2234153"/>
            <a:chOff x="4869656" y="2825731"/>
            <a:chExt cx="1226343" cy="1226343"/>
          </a:xfrm>
        </p:grpSpPr>
        <p:sp>
          <p:nvSpPr>
            <p:cNvPr id="15" name="Oval 14"/>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Antidepressants</a:t>
              </a:r>
              <a:endParaRPr lang="en-US" sz="2400" b="1" kern="1200" dirty="0">
                <a:solidFill>
                  <a:schemeClr val="tx1"/>
                </a:solidFill>
              </a:endParaRPr>
            </a:p>
          </p:txBody>
        </p:sp>
      </p:grpSp>
      <p:grpSp>
        <p:nvGrpSpPr>
          <p:cNvPr id="17" name="Group 16"/>
          <p:cNvGrpSpPr/>
          <p:nvPr/>
        </p:nvGrpSpPr>
        <p:grpSpPr>
          <a:xfrm>
            <a:off x="5856738" y="2293870"/>
            <a:ext cx="3276599" cy="2234153"/>
            <a:chOff x="4869656" y="2825731"/>
            <a:chExt cx="1226343" cy="1226343"/>
          </a:xfrm>
        </p:grpSpPr>
        <p:sp>
          <p:nvSpPr>
            <p:cNvPr id="18" name="Oval 17"/>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Muscle relaxants</a:t>
              </a:r>
              <a:endParaRPr lang="en-US" sz="2400" b="1" kern="1200" dirty="0">
                <a:solidFill>
                  <a:schemeClr val="tx1"/>
                </a:solidFill>
              </a:endParaRPr>
            </a:p>
          </p:txBody>
        </p:sp>
      </p:grpSp>
      <p:grpSp>
        <p:nvGrpSpPr>
          <p:cNvPr id="20" name="Group 19"/>
          <p:cNvGrpSpPr/>
          <p:nvPr/>
        </p:nvGrpSpPr>
        <p:grpSpPr>
          <a:xfrm>
            <a:off x="5835956" y="35580"/>
            <a:ext cx="3276599" cy="2234153"/>
            <a:chOff x="4869656" y="2825731"/>
            <a:chExt cx="1226343" cy="1226343"/>
          </a:xfrm>
        </p:grpSpPr>
        <p:sp>
          <p:nvSpPr>
            <p:cNvPr id="21" name="Oval 20"/>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Supplements</a:t>
              </a:r>
              <a:endParaRPr lang="en-US" sz="2400" b="1" kern="1200" dirty="0">
                <a:solidFill>
                  <a:schemeClr val="tx1"/>
                </a:solidFill>
              </a:endParaRPr>
            </a:p>
          </p:txBody>
        </p:sp>
      </p:grpSp>
      <p:grpSp>
        <p:nvGrpSpPr>
          <p:cNvPr id="23" name="Group 22"/>
          <p:cNvGrpSpPr/>
          <p:nvPr/>
        </p:nvGrpSpPr>
        <p:grpSpPr>
          <a:xfrm>
            <a:off x="3039204" y="3504491"/>
            <a:ext cx="3276599" cy="2234153"/>
            <a:chOff x="4869656" y="2825731"/>
            <a:chExt cx="1226343" cy="1226343"/>
          </a:xfrm>
        </p:grpSpPr>
        <p:sp>
          <p:nvSpPr>
            <p:cNvPr id="24" name="Oval 23"/>
            <p:cNvSpPr/>
            <p:nvPr/>
          </p:nvSpPr>
          <p:spPr>
            <a:xfrm>
              <a:off x="4869656" y="2825731"/>
              <a:ext cx="1226343" cy="1226343"/>
            </a:xfrm>
            <a:prstGeom prst="ellipse">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049250" y="3017250"/>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2400" b="1" kern="1200" dirty="0" smtClean="0">
                  <a:solidFill>
                    <a:schemeClr val="tx1"/>
                  </a:solidFill>
                </a:rPr>
                <a:t>Antiepileptic drugs</a:t>
              </a:r>
              <a:endParaRPr lang="en-US" sz="2400" b="1" kern="1200" dirty="0">
                <a:solidFill>
                  <a:schemeClr val="tx1"/>
                </a:solidFill>
              </a:endParaRPr>
            </a:p>
          </p:txBody>
        </p:sp>
      </p:grpSp>
    </p:spTree>
    <p:extLst>
      <p:ext uri="{BB962C8B-B14F-4D97-AF65-F5344CB8AC3E}">
        <p14:creationId xmlns:p14="http://schemas.microsoft.com/office/powerpoint/2010/main" val="97975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search for the perfect hypnotic…</a:t>
            </a:r>
            <a:endParaRPr lang="en-US" dirty="0"/>
          </a:p>
        </p:txBody>
      </p:sp>
      <p:pic>
        <p:nvPicPr>
          <p:cNvPr id="8194" name="Picture 2" descr="Image result for insomnia carto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1905000"/>
            <a:ext cx="3810000" cy="4181475"/>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4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fontScale="90000"/>
          </a:bodyPr>
          <a:lstStyle/>
          <a:p>
            <a:r>
              <a:rPr lang="en-US" dirty="0" smtClean="0"/>
              <a:t>Do you proceed with medications have for insomnia in a certain sequence?</a:t>
            </a:r>
            <a:endParaRPr lang="en-US" dirty="0"/>
          </a:p>
        </p:txBody>
      </p:sp>
    </p:spTree>
    <p:extLst>
      <p:ext uri="{BB962C8B-B14F-4D97-AF65-F5344CB8AC3E}">
        <p14:creationId xmlns:p14="http://schemas.microsoft.com/office/powerpoint/2010/main" val="227952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3592</Words>
  <Application>Microsoft Office PowerPoint</Application>
  <PresentationFormat>On-screen Show (4:3)</PresentationFormat>
  <Paragraphs>593</Paragraphs>
  <Slides>50</Slides>
  <Notes>24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54" baseType="lpstr">
      <vt:lpstr>Office Theme</vt:lpstr>
      <vt:lpstr>Blank</vt:lpstr>
      <vt:lpstr>Microsoft Excel Chart</vt:lpstr>
      <vt:lpstr>Chart</vt:lpstr>
      <vt:lpstr>“I Can’t Sleep!” Insomnia Case Discussions</vt:lpstr>
      <vt:lpstr>Objectives</vt:lpstr>
      <vt:lpstr>PowerPoint Presentation</vt:lpstr>
      <vt:lpstr>Diagnostic criteria for insomnia</vt:lpstr>
      <vt:lpstr> Case discussion #1</vt:lpstr>
      <vt:lpstr>What categories of medications have you prescribed for insomnia?</vt:lpstr>
      <vt:lpstr>PowerPoint Presentation</vt:lpstr>
      <vt:lpstr>The search for the perfect hypnotic…</vt:lpstr>
      <vt:lpstr>Do you proceed with medications have for insomnia in a certain sequence?</vt:lpstr>
      <vt:lpstr>Recommended general sequence of medication trials</vt:lpstr>
      <vt:lpstr>Recommended general sequence of medication trials (cont.)</vt:lpstr>
      <vt:lpstr>What categories of medications are not recommended for treatment of insomnia?</vt:lpstr>
      <vt:lpstr>Medications not recommended</vt:lpstr>
      <vt:lpstr>Guidelines: medications for chronic insomnia</vt:lpstr>
      <vt:lpstr>Guidelines: medications for chronic insomnia</vt:lpstr>
      <vt:lpstr> Back to case discussion #1</vt:lpstr>
      <vt:lpstr>Physical exam</vt:lpstr>
      <vt:lpstr>How would you proceed?</vt:lpstr>
      <vt:lpstr>PowerPoint Presentation</vt:lpstr>
      <vt:lpstr>PowerPoint Presentation</vt:lpstr>
      <vt:lpstr> Case discussion #1: Take home points</vt:lpstr>
      <vt:lpstr> Case discussion #2</vt:lpstr>
      <vt:lpstr> Case discussion #2 (cont.)</vt:lpstr>
      <vt:lpstr>PowerPoint Presentation</vt:lpstr>
      <vt:lpstr>PowerPoint Presentation</vt:lpstr>
      <vt:lpstr>PowerPoint Presentation</vt:lpstr>
      <vt:lpstr>PowerPoint Presentation</vt:lpstr>
      <vt:lpstr> Case discussion #2: Take home points</vt:lpstr>
      <vt:lpstr>Her comorbid sleep disorder is already treated.    What other insomnia treatment option is there to facilitate medication taper or discontinuation?</vt:lpstr>
      <vt:lpstr>When is cognitive-behavioral therapy for insomnia (CBT-I) indicated?</vt:lpstr>
      <vt:lpstr>When should CBT-I NOT be the  first line treatment?</vt:lpstr>
      <vt:lpstr>CBT-I vs. pharmacotherapy: Direct comparison</vt:lpstr>
      <vt:lpstr>What is the conceptual framework underlying CBT-I?</vt:lpstr>
      <vt:lpstr>PowerPoint Presentation</vt:lpstr>
      <vt:lpstr>PowerPoint Presentation</vt:lpstr>
      <vt:lpstr>Cognitive-behavioral therapy for insomnia (CBT-I): Treatment components</vt:lpstr>
      <vt:lpstr>PowerPoint Presentation</vt:lpstr>
      <vt:lpstr>CBT-I</vt:lpstr>
      <vt:lpstr>my patient is interested but can’t do CBT-I…</vt:lpstr>
      <vt:lpstr> Case discussion #3</vt:lpstr>
      <vt:lpstr> Behavioral sleep medicine evaluation</vt:lpstr>
      <vt:lpstr>PowerPoint Presentation</vt:lpstr>
      <vt:lpstr>PowerPoint Presentation</vt:lpstr>
      <vt:lpstr>PowerPoint Presentation</vt:lpstr>
      <vt:lpstr>PowerPoint Presentation</vt:lpstr>
      <vt:lpstr> Case discussion #3: clinical follow-up</vt:lpstr>
      <vt:lpstr>Online CBT-I</vt:lpstr>
      <vt:lpstr> Case discussion #3: Take home points</vt:lpstr>
      <vt:lpstr>PowerPoint Presentation</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Shelgikar, Anita</dc:creator>
  <cp:lastModifiedBy>Shelgikar, Anita</cp:lastModifiedBy>
  <cp:revision>139</cp:revision>
  <dcterms:created xsi:type="dcterms:W3CDTF">2016-08-16T14:36:21Z</dcterms:created>
  <dcterms:modified xsi:type="dcterms:W3CDTF">2016-09-01T21:12:21Z</dcterms:modified>
</cp:coreProperties>
</file>