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308" r:id="rId6"/>
    <p:sldId id="310" r:id="rId7"/>
    <p:sldId id="309" r:id="rId8"/>
    <p:sldId id="265" r:id="rId9"/>
    <p:sldId id="266" r:id="rId10"/>
    <p:sldId id="273" r:id="rId11"/>
    <p:sldId id="283" r:id="rId12"/>
    <p:sldId id="285" r:id="rId13"/>
    <p:sldId id="289" r:id="rId14"/>
    <p:sldId id="287" r:id="rId15"/>
    <p:sldId id="297" r:id="rId16"/>
    <p:sldId id="298" r:id="rId17"/>
    <p:sldId id="299" r:id="rId18"/>
    <p:sldId id="300" r:id="rId19"/>
    <p:sldId id="302" r:id="rId20"/>
    <p:sldId id="301" r:id="rId21"/>
    <p:sldId id="303" r:id="rId22"/>
    <p:sldId id="306" r:id="rId23"/>
    <p:sldId id="304" r:id="rId24"/>
    <p:sldId id="305" r:id="rId25"/>
    <p:sldId id="263" r:id="rId26"/>
    <p:sldId id="307" r:id="rId27"/>
    <p:sldId id="311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47" autoAdjust="0"/>
    <p:restoredTop sz="94618" autoAdjust="0"/>
  </p:normalViewPr>
  <p:slideViewPr>
    <p:cSldViewPr>
      <p:cViewPr varScale="1">
        <p:scale>
          <a:sx n="87" d="100"/>
          <a:sy n="87" d="100"/>
        </p:scale>
        <p:origin x="-145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A6123-79E6-4DE8-A603-9C7E2A37E0C4}" type="datetimeFigureOut">
              <a:rPr lang="en-US" smtClean="0"/>
              <a:t>5/1/2016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B7BD-300E-481D-BEBA-AFA583737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645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A6123-79E6-4DE8-A603-9C7E2A37E0C4}" type="datetimeFigureOut">
              <a:rPr lang="en-US" smtClean="0"/>
              <a:t>5/1/2016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B7BD-300E-481D-BEBA-AFA583737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457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A6123-79E6-4DE8-A603-9C7E2A37E0C4}" type="datetimeFigureOut">
              <a:rPr lang="en-US" smtClean="0"/>
              <a:t>5/1/2016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B7BD-300E-481D-BEBA-AFA583737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377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A6123-79E6-4DE8-A603-9C7E2A37E0C4}" type="datetimeFigureOut">
              <a:rPr lang="en-US" smtClean="0"/>
              <a:t>5/1/2016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B7BD-300E-481D-BEBA-AFA583737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5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A6123-79E6-4DE8-A603-9C7E2A37E0C4}" type="datetimeFigureOut">
              <a:rPr lang="en-US" smtClean="0"/>
              <a:t>5/1/2016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B7BD-300E-481D-BEBA-AFA583737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162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A6123-79E6-4DE8-A603-9C7E2A37E0C4}" type="datetimeFigureOut">
              <a:rPr lang="en-US" smtClean="0"/>
              <a:t>5/1/2016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B7BD-300E-481D-BEBA-AFA583737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067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A6123-79E6-4DE8-A603-9C7E2A37E0C4}" type="datetimeFigureOut">
              <a:rPr lang="en-US" smtClean="0"/>
              <a:t>5/1/2016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B7BD-300E-481D-BEBA-AFA583737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688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A6123-79E6-4DE8-A603-9C7E2A37E0C4}" type="datetimeFigureOut">
              <a:rPr lang="en-US" smtClean="0"/>
              <a:t>5/1/2016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B7BD-300E-481D-BEBA-AFA583737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806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A6123-79E6-4DE8-A603-9C7E2A37E0C4}" type="datetimeFigureOut">
              <a:rPr lang="en-US" smtClean="0"/>
              <a:t>5/1/2016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B7BD-300E-481D-BEBA-AFA583737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487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A6123-79E6-4DE8-A603-9C7E2A37E0C4}" type="datetimeFigureOut">
              <a:rPr lang="en-US" smtClean="0"/>
              <a:t>5/1/2016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B7BD-300E-481D-BEBA-AFA583737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816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A6123-79E6-4DE8-A603-9C7E2A37E0C4}" type="datetimeFigureOut">
              <a:rPr lang="en-US" smtClean="0"/>
              <a:t>5/1/2016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B7BD-300E-481D-BEBA-AFA583737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914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8A6123-79E6-4DE8-A603-9C7E2A37E0C4}" type="datetimeFigureOut">
              <a:rPr lang="en-US" smtClean="0"/>
              <a:t>5/1/2016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89B7BD-300E-481D-BEBA-AFA583737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2275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Seniors with Memory Loss:</a:t>
            </a:r>
            <a:br>
              <a:rPr lang="en-US" dirty="0" smtClean="0">
                <a:solidFill>
                  <a:srgbClr val="FFC000"/>
                </a:solidFill>
              </a:rPr>
            </a:br>
            <a:r>
              <a:rPr lang="en-US" dirty="0" smtClean="0">
                <a:solidFill>
                  <a:srgbClr val="FFC000"/>
                </a:solidFill>
              </a:rPr>
              <a:t>A Primer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dirty="0"/>
              <a:t>Praveen Dayalu, MD</a:t>
            </a:r>
          </a:p>
          <a:p>
            <a:pPr>
              <a:defRPr/>
            </a:pPr>
            <a:r>
              <a:rPr lang="en-US" dirty="0"/>
              <a:t>Clinical </a:t>
            </a:r>
            <a:r>
              <a:rPr lang="en-US" dirty="0" smtClean="0"/>
              <a:t>Associate </a:t>
            </a:r>
            <a:r>
              <a:rPr lang="en-US" dirty="0" smtClean="0"/>
              <a:t>Professor </a:t>
            </a:r>
            <a:endParaRPr lang="en-US" dirty="0"/>
          </a:p>
          <a:p>
            <a:pPr>
              <a:defRPr/>
            </a:pPr>
            <a:r>
              <a:rPr lang="en-US" dirty="0"/>
              <a:t>Department of Neurology</a:t>
            </a:r>
          </a:p>
          <a:p>
            <a:pPr>
              <a:defRPr/>
            </a:pPr>
            <a:r>
              <a:rPr lang="en-US" dirty="0"/>
              <a:t>University of Michigan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888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4" descr="pptmildsi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2" y="4445524"/>
            <a:ext cx="3128963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5" name="Picture 5" descr="pptmildsli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95400"/>
            <a:ext cx="3824288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6" name="Picture 6" descr="pptseveresid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495800"/>
            <a:ext cx="2995612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7" name="Picture 7" descr="pptsevereslic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106" y="1295400"/>
            <a:ext cx="3733800" cy="306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8" name="Rectangle 8"/>
          <p:cNvSpPr>
            <a:spLocks noGrp="1" noChangeArrowheads="1"/>
          </p:cNvSpPr>
          <p:nvPr>
            <p:ph type="title"/>
          </p:nvPr>
        </p:nvSpPr>
        <p:spPr>
          <a:xfrm>
            <a:off x="242888" y="152400"/>
            <a:ext cx="8077200" cy="6858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4000" dirty="0" smtClean="0">
                <a:ea typeface="ＭＳ Ｐゴシック" pitchFamily="34" charset="-128"/>
              </a:rPr>
              <a:t/>
            </a:r>
            <a:br>
              <a:rPr lang="en-US" sz="4000" dirty="0" smtClean="0">
                <a:ea typeface="ＭＳ Ｐゴシック" pitchFamily="34" charset="-128"/>
              </a:rPr>
            </a:br>
            <a:r>
              <a:rPr lang="en-US" sz="4000" dirty="0" smtClean="0">
                <a:ea typeface="ＭＳ Ｐゴシック" pitchFamily="34" charset="-128"/>
              </a:rPr>
              <a:t>Mild-moderate AD              Severe AD</a:t>
            </a:r>
          </a:p>
        </p:txBody>
      </p:sp>
      <p:sp>
        <p:nvSpPr>
          <p:cNvPr id="4915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1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1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1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1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452B05B6-59D6-44E0-8B6A-99D512AE27E4}" type="slidenum">
              <a:rPr lang="en-US" sz="1400" smtClean="0">
                <a:solidFill>
                  <a:schemeClr val="accent1"/>
                </a:solidFill>
                <a:latin typeface="Arial" charset="0"/>
              </a:rPr>
              <a:pPr/>
              <a:t>10</a:t>
            </a:fld>
            <a:endParaRPr lang="en-US" sz="1400" smtClean="0">
              <a:solidFill>
                <a:schemeClr val="accent1"/>
              </a:solidFill>
              <a:latin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57824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09600"/>
            <a:ext cx="77724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solidFill>
                  <a:srgbClr val="FFC000"/>
                </a:solidFill>
                <a:ea typeface="ＭＳ Ｐゴシック" pitchFamily="-112" charset="-128"/>
              </a:rPr>
              <a:t>AD Clinical Features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057400"/>
            <a:ext cx="8153400" cy="4114800"/>
          </a:xfrm>
        </p:spPr>
        <p:txBody>
          <a:bodyPr/>
          <a:lstStyle/>
          <a:p>
            <a:pPr>
              <a:spcBef>
                <a:spcPts val="600"/>
              </a:spcBef>
              <a:defRPr/>
            </a:pPr>
            <a:r>
              <a:rPr lang="en-US" dirty="0" smtClean="0"/>
              <a:t>Earliest cognitive symptoms are usually poor short term memory; loss of orientation</a:t>
            </a:r>
          </a:p>
          <a:p>
            <a:pPr>
              <a:spcBef>
                <a:spcPts val="600"/>
              </a:spcBef>
              <a:defRPr/>
            </a:pPr>
            <a:r>
              <a:rPr lang="en-US" dirty="0" smtClean="0"/>
              <a:t>Smooth, usually slow decline without dramatic short-term fluctuations </a:t>
            </a:r>
          </a:p>
          <a:p>
            <a:pPr>
              <a:spcBef>
                <a:spcPts val="600"/>
              </a:spcBef>
              <a:defRPr/>
            </a:pPr>
            <a:r>
              <a:rPr lang="en-US" dirty="0" smtClean="0"/>
              <a:t>Other domains involved with time</a:t>
            </a:r>
          </a:p>
          <a:p>
            <a:pPr>
              <a:spcBef>
                <a:spcPts val="600"/>
              </a:spcBef>
              <a:defRPr/>
            </a:pPr>
            <a:r>
              <a:rPr lang="en-US" dirty="0" smtClean="0"/>
              <a:t>So common that many variations are seen</a:t>
            </a: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1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1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1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1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27866797-68C5-46C3-BD93-5EF16C0AA63B}" type="slidenum">
              <a:rPr lang="en-US" sz="1400" smtClean="0">
                <a:solidFill>
                  <a:schemeClr val="accent1"/>
                </a:solidFill>
                <a:latin typeface="Arial" charset="0"/>
              </a:rPr>
              <a:pPr/>
              <a:t>11</a:t>
            </a:fld>
            <a:endParaRPr lang="en-US" sz="1400" smtClean="0">
              <a:solidFill>
                <a:schemeClr val="accent1"/>
              </a:solidFill>
              <a:latin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03236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609600"/>
            <a:ext cx="77724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solidFill>
                  <a:srgbClr val="FFC000"/>
                </a:solidFill>
                <a:ea typeface="ＭＳ Ｐゴシック" pitchFamily="-112" charset="-128"/>
              </a:rPr>
              <a:t>AD: Behavioral &amp; Psych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057400"/>
            <a:ext cx="7772400" cy="4114800"/>
          </a:xfrm>
        </p:spPr>
        <p:txBody>
          <a:bodyPr/>
          <a:lstStyle/>
          <a:p>
            <a:pPr>
              <a:spcBef>
                <a:spcPts val="600"/>
              </a:spcBef>
              <a:defRPr/>
            </a:pPr>
            <a:r>
              <a:rPr lang="en-US" dirty="0" smtClean="0"/>
              <a:t>Depression, anxiety</a:t>
            </a:r>
          </a:p>
          <a:p>
            <a:pPr>
              <a:spcBef>
                <a:spcPts val="600"/>
              </a:spcBef>
              <a:defRPr/>
            </a:pPr>
            <a:r>
              <a:rPr lang="en-US" dirty="0" smtClean="0"/>
              <a:t>Irritability, hostility, apathy</a:t>
            </a:r>
          </a:p>
          <a:p>
            <a:pPr>
              <a:spcBef>
                <a:spcPts val="600"/>
              </a:spcBef>
              <a:defRPr/>
            </a:pPr>
            <a:r>
              <a:rPr lang="en-US" dirty="0" smtClean="0"/>
              <a:t>Delusions, hallucinations</a:t>
            </a:r>
          </a:p>
          <a:p>
            <a:pPr>
              <a:spcBef>
                <a:spcPts val="600"/>
              </a:spcBef>
              <a:defRPr/>
            </a:pPr>
            <a:r>
              <a:rPr lang="en-US" dirty="0" smtClean="0"/>
              <a:t>Sleep-wake changes</a:t>
            </a:r>
          </a:p>
          <a:p>
            <a:pPr>
              <a:spcBef>
                <a:spcPts val="600"/>
              </a:spcBef>
              <a:defRPr/>
            </a:pPr>
            <a:r>
              <a:rPr lang="en-US" dirty="0" smtClean="0"/>
              <a:t>Sundowning</a:t>
            </a:r>
          </a:p>
          <a:p>
            <a:pPr>
              <a:spcBef>
                <a:spcPts val="600"/>
              </a:spcBef>
              <a:defRPr/>
            </a:pPr>
            <a:r>
              <a:rPr lang="en-US" dirty="0" smtClean="0"/>
              <a:t>Agitation</a:t>
            </a: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1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1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1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1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4D4A9FA1-BF47-4CB4-B41C-4730D80A8D64}" type="slidenum">
              <a:rPr lang="en-US" sz="1400" smtClean="0">
                <a:solidFill>
                  <a:schemeClr val="accent1"/>
                </a:solidFill>
                <a:latin typeface="Arial" charset="0"/>
              </a:rPr>
              <a:pPr/>
              <a:t>12</a:t>
            </a:fld>
            <a:endParaRPr lang="en-US" sz="1400" smtClean="0">
              <a:solidFill>
                <a:schemeClr val="accent1"/>
              </a:solidFill>
              <a:latin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7365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848600" cy="990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solidFill>
                  <a:srgbClr val="FFC000"/>
                </a:solidFill>
                <a:ea typeface="ＭＳ Ｐゴシック" pitchFamily="-112" charset="-128"/>
              </a:rPr>
              <a:t>Dementia with </a:t>
            </a:r>
            <a:r>
              <a:rPr lang="en-US" dirty="0" err="1">
                <a:solidFill>
                  <a:srgbClr val="FFC000"/>
                </a:solidFill>
                <a:ea typeface="ＭＳ Ｐゴシック" pitchFamily="-112" charset="-128"/>
              </a:rPr>
              <a:t>Lewy</a:t>
            </a:r>
            <a:r>
              <a:rPr lang="en-US" dirty="0">
                <a:solidFill>
                  <a:srgbClr val="FFC000"/>
                </a:solidFill>
                <a:ea typeface="ＭＳ Ｐゴシック" pitchFamily="-112" charset="-128"/>
              </a:rPr>
              <a:t> </a:t>
            </a:r>
            <a:r>
              <a:rPr lang="en-US" dirty="0" smtClean="0">
                <a:solidFill>
                  <a:srgbClr val="FFC000"/>
                </a:solidFill>
                <a:ea typeface="ＭＳ Ｐゴシック" pitchFamily="-112" charset="-128"/>
              </a:rPr>
              <a:t>Bodies (DLB)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371600"/>
            <a:ext cx="8153400" cy="41148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000" dirty="0" smtClean="0"/>
              <a:t>Relatively earlier occipital and basal ganglia degeneration</a:t>
            </a:r>
          </a:p>
          <a:p>
            <a:pPr>
              <a:defRPr/>
            </a:pPr>
            <a:r>
              <a:rPr lang="en-US" sz="3000" dirty="0" smtClean="0"/>
              <a:t>Similar to </a:t>
            </a:r>
            <a:r>
              <a:rPr lang="en-US" sz="3000" dirty="0"/>
              <a:t>P</a:t>
            </a:r>
            <a:r>
              <a:rPr lang="en-US" sz="3000" dirty="0" smtClean="0"/>
              <a:t>arkinson disease dementia</a:t>
            </a:r>
          </a:p>
          <a:p>
            <a:pPr>
              <a:defRPr/>
            </a:pPr>
            <a:r>
              <a:rPr lang="el-GR" sz="3000" dirty="0" smtClean="0"/>
              <a:t>α</a:t>
            </a:r>
            <a:r>
              <a:rPr lang="en-US" sz="3000" dirty="0" smtClean="0"/>
              <a:t>-</a:t>
            </a:r>
            <a:r>
              <a:rPr lang="en-US" sz="3000" dirty="0" err="1" smtClean="0"/>
              <a:t>synuclein</a:t>
            </a:r>
            <a:r>
              <a:rPr lang="en-US" sz="3000" dirty="0" smtClean="0"/>
              <a:t> aggregates into </a:t>
            </a:r>
            <a:r>
              <a:rPr lang="en-US" sz="3000" dirty="0" err="1" smtClean="0"/>
              <a:t>Lewy</a:t>
            </a:r>
            <a:r>
              <a:rPr lang="en-US" sz="3000" dirty="0" smtClean="0"/>
              <a:t> bodies</a:t>
            </a:r>
          </a:p>
          <a:p>
            <a:pPr>
              <a:defRPr/>
            </a:pPr>
            <a:r>
              <a:rPr lang="en-US" sz="3000" dirty="0" smtClean="0"/>
              <a:t>Concurrent AD pathology is common</a:t>
            </a:r>
          </a:p>
          <a:p>
            <a:pPr>
              <a:defRPr/>
            </a:pPr>
            <a:endParaRPr lang="en-US" sz="3000" dirty="0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1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1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1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1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C225278A-0555-4959-8E75-E4974A651FC0}" type="slidenum">
              <a:rPr lang="en-US" sz="1400" smtClean="0">
                <a:solidFill>
                  <a:schemeClr val="accent1"/>
                </a:solidFill>
                <a:latin typeface="Arial" charset="0"/>
              </a:rPr>
              <a:pPr/>
              <a:t>13</a:t>
            </a:fld>
            <a:endParaRPr lang="en-US" sz="1400" smtClean="0">
              <a:solidFill>
                <a:schemeClr val="accent1"/>
              </a:solidFill>
              <a:latin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1353" y="4343400"/>
            <a:ext cx="3276600" cy="240792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76336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0772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solidFill>
                  <a:srgbClr val="FFC000"/>
                </a:solidFill>
                <a:ea typeface="ＭＳ Ｐゴシック" pitchFamily="-112" charset="-128"/>
              </a:rPr>
              <a:t>DLB</a:t>
            </a:r>
            <a:r>
              <a:rPr lang="en-US" dirty="0">
                <a:solidFill>
                  <a:srgbClr val="FFC000"/>
                </a:solidFill>
                <a:ea typeface="ＭＳ Ｐゴシック" pitchFamily="-112" charset="-128"/>
              </a:rPr>
              <a:t> </a:t>
            </a:r>
            <a:r>
              <a:rPr lang="en-US" dirty="0" smtClean="0">
                <a:solidFill>
                  <a:srgbClr val="FFC000"/>
                </a:solidFill>
                <a:ea typeface="ＭＳ Ｐゴシック" pitchFamily="-112" charset="-128"/>
              </a:rPr>
              <a:t>Clinical Features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57400"/>
            <a:ext cx="8077200" cy="4114800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  <a:defRPr/>
            </a:pPr>
            <a:r>
              <a:rPr lang="en-US" dirty="0" smtClean="0"/>
              <a:t>Dementia (early on, </a:t>
            </a:r>
            <a:r>
              <a:rPr lang="en-US" dirty="0" err="1" smtClean="0"/>
              <a:t>visuospatial</a:t>
            </a:r>
            <a:r>
              <a:rPr lang="en-US" dirty="0" smtClean="0"/>
              <a:t> and executive) PLUS</a:t>
            </a:r>
          </a:p>
          <a:p>
            <a:pPr lvl="1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dirty="0" smtClean="0"/>
              <a:t>Core features</a:t>
            </a:r>
          </a:p>
          <a:p>
            <a:pPr lvl="2">
              <a:spcBef>
                <a:spcPts val="600"/>
              </a:spcBef>
              <a:buFont typeface="Monotype Sorts" pitchFamily="-112" charset="2"/>
              <a:buChar char="F"/>
              <a:defRPr/>
            </a:pPr>
            <a:r>
              <a:rPr lang="en-US" dirty="0" smtClean="0"/>
              <a:t>Parkinsonism</a:t>
            </a:r>
          </a:p>
          <a:p>
            <a:pPr lvl="2">
              <a:spcBef>
                <a:spcPts val="600"/>
              </a:spcBef>
              <a:buFont typeface="Monotype Sorts" pitchFamily="-112" charset="2"/>
              <a:buChar char="F"/>
              <a:defRPr/>
            </a:pPr>
            <a:r>
              <a:rPr lang="en-US" dirty="0" smtClean="0"/>
              <a:t>Recurrent early visual hallucinations</a:t>
            </a:r>
          </a:p>
          <a:p>
            <a:pPr lvl="2">
              <a:spcBef>
                <a:spcPts val="600"/>
              </a:spcBef>
              <a:buFont typeface="Monotype Sorts" pitchFamily="-112" charset="2"/>
              <a:buChar char="F"/>
              <a:defRPr/>
            </a:pPr>
            <a:r>
              <a:rPr lang="en-US" dirty="0" smtClean="0"/>
              <a:t>Fluctuations (clue: recurrent delirium evaluations)</a:t>
            </a:r>
            <a:endParaRPr lang="en-US" dirty="0" smtClean="0"/>
          </a:p>
          <a:p>
            <a:pPr lvl="1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dirty="0" smtClean="0"/>
              <a:t> Suggestive features include REM sleep disorder (dream enactment) &amp; neuroleptic sensitivity</a:t>
            </a:r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1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1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1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1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ED6CDB17-14F1-41B3-BF4B-496AA8B4CCBE}" type="slidenum">
              <a:rPr lang="en-US" sz="1400" smtClean="0">
                <a:solidFill>
                  <a:schemeClr val="accent1"/>
                </a:solidFill>
                <a:latin typeface="Arial" charset="0"/>
              </a:rPr>
              <a:pPr/>
              <a:t>14</a:t>
            </a:fld>
            <a:endParaRPr lang="en-US" sz="1400" smtClean="0">
              <a:solidFill>
                <a:schemeClr val="accent1"/>
              </a:solidFill>
              <a:latin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82502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1534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err="1" smtClean="0">
                <a:solidFill>
                  <a:srgbClr val="FFC000"/>
                </a:solidFill>
                <a:ea typeface="ＭＳ Ｐゴシック" pitchFamily="-112" charset="-128"/>
              </a:rPr>
              <a:t>Frontotemporal</a:t>
            </a:r>
            <a:r>
              <a:rPr lang="en-US" dirty="0" smtClean="0">
                <a:solidFill>
                  <a:srgbClr val="FFC000"/>
                </a:solidFill>
                <a:ea typeface="ＭＳ Ｐゴシック" pitchFamily="-112" charset="-128"/>
              </a:rPr>
              <a:t> Dementia (FTD)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7772400" cy="4114800"/>
          </a:xfrm>
        </p:spPr>
        <p:txBody>
          <a:bodyPr>
            <a:normAutofit/>
          </a:bodyPr>
          <a:lstStyle/>
          <a:p>
            <a:pPr lvl="1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dirty="0"/>
              <a:t> </a:t>
            </a:r>
            <a:r>
              <a:rPr lang="en-US" dirty="0" smtClean="0"/>
              <a:t>Average age of onset 58, rather </a:t>
            </a:r>
            <a:r>
              <a:rPr lang="en-US" dirty="0"/>
              <a:t>than very old</a:t>
            </a:r>
          </a:p>
          <a:p>
            <a:pPr lvl="1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dirty="0"/>
              <a:t> Often </a:t>
            </a:r>
            <a:r>
              <a:rPr lang="en-US" dirty="0" smtClean="0"/>
              <a:t>familial (30-50%)</a:t>
            </a:r>
            <a:endParaRPr lang="en-US" dirty="0"/>
          </a:p>
          <a:p>
            <a:pPr lvl="1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dirty="0"/>
              <a:t> Overlap with progressive </a:t>
            </a:r>
            <a:r>
              <a:rPr lang="en-US" dirty="0" err="1"/>
              <a:t>supranuclear</a:t>
            </a:r>
            <a:r>
              <a:rPr lang="en-US" dirty="0"/>
              <a:t> palsy, ALS, and </a:t>
            </a:r>
            <a:r>
              <a:rPr lang="en-US" dirty="0" err="1"/>
              <a:t>corticobasal</a:t>
            </a:r>
            <a:r>
              <a:rPr lang="en-US" dirty="0"/>
              <a:t> </a:t>
            </a:r>
            <a:r>
              <a:rPr lang="en-US" dirty="0" smtClean="0"/>
              <a:t>degeneration</a:t>
            </a:r>
          </a:p>
          <a:p>
            <a:pPr lvl="1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dirty="0" smtClean="0"/>
              <a:t>Pathologic aggregates of tau or TDP-43</a:t>
            </a:r>
            <a:endParaRPr lang="en-US" dirty="0"/>
          </a:p>
          <a:p>
            <a:pPr marL="457200" lvl="1" indent="0">
              <a:spcBef>
                <a:spcPts val="600"/>
              </a:spcBef>
              <a:buNone/>
              <a:defRPr/>
            </a:pPr>
            <a:endParaRPr lang="en-US" dirty="0" smtClean="0"/>
          </a:p>
          <a:p>
            <a:pPr lvl="1">
              <a:spcBef>
                <a:spcPts val="600"/>
              </a:spcBef>
              <a:buFont typeface="Monotype Sorts" pitchFamily="-112" charset="2"/>
              <a:buChar char="u"/>
              <a:defRPr/>
            </a:pPr>
            <a:endParaRPr lang="en-US" dirty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1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1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1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1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B04B5D96-A377-4D7B-A188-B9CA8C039F2D}" type="slidenum">
              <a:rPr lang="en-US" sz="1400" smtClean="0">
                <a:solidFill>
                  <a:schemeClr val="accent1"/>
                </a:solidFill>
                <a:latin typeface="Arial" charset="0"/>
              </a:rPr>
              <a:pPr/>
              <a:t>15</a:t>
            </a:fld>
            <a:endParaRPr lang="en-US" sz="1400" smtClean="0">
              <a:solidFill>
                <a:schemeClr val="accent1"/>
              </a:solidFill>
              <a:latin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4038600"/>
            <a:ext cx="3679568" cy="252418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61215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solidFill>
                  <a:srgbClr val="FFC000"/>
                </a:solidFill>
                <a:ea typeface="ＭＳ Ｐゴシック" pitchFamily="-112" charset="-128"/>
              </a:rPr>
              <a:t>FTD </a:t>
            </a:r>
            <a:r>
              <a:rPr lang="en-US" dirty="0">
                <a:solidFill>
                  <a:srgbClr val="FFC000"/>
                </a:solidFill>
                <a:ea typeface="ＭＳ Ｐゴシック" pitchFamily="-112" charset="-128"/>
              </a:rPr>
              <a:t>c</a:t>
            </a:r>
            <a:r>
              <a:rPr lang="en-US" dirty="0" smtClean="0">
                <a:solidFill>
                  <a:srgbClr val="FFC000"/>
                </a:solidFill>
                <a:ea typeface="ＭＳ Ｐゴシック" pitchFamily="-112" charset="-128"/>
              </a:rPr>
              <a:t>linical features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57400"/>
            <a:ext cx="8229600" cy="4114800"/>
          </a:xfrm>
        </p:spPr>
        <p:txBody>
          <a:bodyPr>
            <a:normAutofit/>
          </a:bodyPr>
          <a:lstStyle/>
          <a:p>
            <a:pPr lvl="1">
              <a:spcBef>
                <a:spcPts val="600"/>
              </a:spcBef>
              <a:buFont typeface="Monotype Sorts" pitchFamily="-112" charset="2"/>
              <a:buChar char="u"/>
              <a:defRPr/>
            </a:pPr>
            <a:endParaRPr lang="en-US" dirty="0" smtClean="0"/>
          </a:p>
          <a:p>
            <a:pPr lvl="1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dirty="0" smtClean="0"/>
              <a:t> Behavior </a:t>
            </a:r>
            <a:r>
              <a:rPr lang="en-US" dirty="0"/>
              <a:t>and personality </a:t>
            </a:r>
            <a:r>
              <a:rPr lang="en-US" dirty="0" smtClean="0"/>
              <a:t>change (may be initially misdiagnosed as a psychiatric disorder)</a:t>
            </a:r>
            <a:endParaRPr lang="en-US" dirty="0"/>
          </a:p>
          <a:p>
            <a:pPr lvl="1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dirty="0"/>
              <a:t> Executive dysfunction</a:t>
            </a:r>
          </a:p>
          <a:p>
            <a:pPr lvl="1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dirty="0"/>
              <a:t> Progressive </a:t>
            </a:r>
            <a:r>
              <a:rPr lang="en-US" dirty="0" smtClean="0"/>
              <a:t>non-fluent </a:t>
            </a:r>
            <a:r>
              <a:rPr lang="en-US" dirty="0" smtClean="0"/>
              <a:t>aphasia</a:t>
            </a:r>
          </a:p>
          <a:p>
            <a:pPr lvl="1">
              <a:spcBef>
                <a:spcPts val="600"/>
              </a:spcBef>
              <a:buFont typeface="Arial" pitchFamily="34" charset="0"/>
              <a:buChar char="•"/>
              <a:defRPr/>
            </a:pPr>
            <a:endParaRPr lang="en-US" dirty="0"/>
          </a:p>
          <a:p>
            <a:pPr lvl="1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dirty="0"/>
              <a:t> </a:t>
            </a:r>
            <a:r>
              <a:rPr lang="en-US" dirty="0" smtClean="0"/>
              <a:t>May see parkinsonism or muscle weakness</a:t>
            </a:r>
            <a:endParaRPr lang="en-US" dirty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1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1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1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1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66720783-8405-490C-864B-B5657C8779D7}" type="slidenum">
              <a:rPr lang="en-US" sz="1400" smtClean="0">
                <a:solidFill>
                  <a:schemeClr val="accent1"/>
                </a:solidFill>
                <a:latin typeface="Arial" charset="0"/>
              </a:rPr>
              <a:pPr/>
              <a:t>16</a:t>
            </a:fld>
            <a:endParaRPr lang="en-US" sz="1400" smtClean="0">
              <a:solidFill>
                <a:schemeClr val="accent1"/>
              </a:solidFill>
              <a:latin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56901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solidFill>
                  <a:srgbClr val="FFC000"/>
                </a:solidFill>
                <a:ea typeface="ＭＳ Ｐゴシック" pitchFamily="-112" charset="-128"/>
              </a:rPr>
              <a:t>Vascular Dementia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905000"/>
            <a:ext cx="8077200" cy="411480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 smtClean="0"/>
              <a:t>Suspect when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en-US" dirty="0" smtClean="0"/>
              <a:t>Abrupt onset and/or stepwise decline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en-US" dirty="0" smtClean="0"/>
              <a:t>Fluctuating course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en-US" dirty="0" smtClean="0"/>
              <a:t>H/o stroke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en-US" dirty="0" smtClean="0"/>
              <a:t>Focal neurologic symptoms or signs</a:t>
            </a:r>
          </a:p>
          <a:p>
            <a:pPr>
              <a:defRPr/>
            </a:pPr>
            <a:r>
              <a:rPr lang="en-US" dirty="0" smtClean="0"/>
              <a:t>Usually see bilateral infarcts </a:t>
            </a:r>
          </a:p>
          <a:p>
            <a:pPr>
              <a:defRPr/>
            </a:pPr>
            <a:r>
              <a:rPr lang="en-US" dirty="0" smtClean="0"/>
              <a:t>Often associated with executive dysfunction, gait disorder, apathy, incontinence</a:t>
            </a:r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1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1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1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1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F9689750-7871-4123-9B2D-08EA92362DD3}" type="slidenum">
              <a:rPr lang="en-US" sz="1400" smtClean="0">
                <a:solidFill>
                  <a:schemeClr val="accent1"/>
                </a:solidFill>
                <a:latin typeface="Arial" charset="0"/>
              </a:rPr>
              <a:pPr/>
              <a:t>17</a:t>
            </a:fld>
            <a:endParaRPr lang="en-US" sz="1400" smtClean="0">
              <a:solidFill>
                <a:schemeClr val="accent1"/>
              </a:solidFill>
              <a:latin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8682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“...evidence of  chronic small vessel ischemic disease involving subcortical white matter”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91" t="11064" r="11184" b="6540"/>
          <a:stretch/>
        </p:blipFill>
        <p:spPr>
          <a:xfrm>
            <a:off x="609600" y="1981200"/>
            <a:ext cx="3205899" cy="3772275"/>
          </a:xfrm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This is </a:t>
            </a:r>
            <a:r>
              <a:rPr lang="en-US" dirty="0" err="1" smtClean="0"/>
              <a:t>nondiagnostic</a:t>
            </a:r>
            <a:r>
              <a:rPr lang="en-US" dirty="0" smtClean="0"/>
              <a:t> and very common with age</a:t>
            </a:r>
          </a:p>
          <a:p>
            <a:endParaRPr lang="en-US" dirty="0"/>
          </a:p>
          <a:p>
            <a:r>
              <a:rPr lang="en-US" dirty="0" smtClean="0"/>
              <a:t>Changes may or may not be symptomatic</a:t>
            </a:r>
          </a:p>
          <a:p>
            <a:endParaRPr lang="en-US" dirty="0" smtClean="0"/>
          </a:p>
          <a:p>
            <a:r>
              <a:rPr lang="en-US" dirty="0" smtClean="0"/>
              <a:t>≠ “</a:t>
            </a:r>
            <a:r>
              <a:rPr lang="en-US" dirty="0"/>
              <a:t>V</a:t>
            </a:r>
            <a:r>
              <a:rPr lang="en-US" dirty="0" smtClean="0"/>
              <a:t>ascular dementia”</a:t>
            </a:r>
          </a:p>
          <a:p>
            <a:endParaRPr lang="en-US" dirty="0"/>
          </a:p>
          <a:p>
            <a:r>
              <a:rPr lang="en-US" dirty="0" smtClean="0"/>
              <a:t>Don’t tell patients</a:t>
            </a:r>
          </a:p>
          <a:p>
            <a:pPr marL="0" indent="0">
              <a:buNone/>
            </a:pPr>
            <a:r>
              <a:rPr lang="en-US" dirty="0" smtClean="0"/>
              <a:t>“Your scan showed strokes.”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518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ChangeArrowheads="1"/>
          </p:cNvSpPr>
          <p:nvPr/>
        </p:nvSpPr>
        <p:spPr bwMode="auto">
          <a:xfrm>
            <a:off x="2514600" y="1676400"/>
            <a:ext cx="4114800" cy="609600"/>
          </a:xfrm>
          <a:prstGeom prst="rect">
            <a:avLst/>
          </a:prstGeom>
          <a:gradFill rotWithShape="1">
            <a:gsLst>
              <a:gs pos="0">
                <a:srgbClr val="CC9900"/>
              </a:gs>
              <a:gs pos="100000">
                <a:srgbClr val="CC99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800" dirty="0" smtClean="0">
                <a:solidFill>
                  <a:schemeClr val="bg1"/>
                </a:solidFill>
                <a:cs typeface="Arial" charset="0"/>
              </a:rPr>
              <a:t>     </a:t>
            </a:r>
            <a:r>
              <a:rPr lang="en-US" sz="2800" dirty="0" smtClean="0">
                <a:cs typeface="Arial" charset="0"/>
              </a:rPr>
              <a:t>Cognitive  decline</a:t>
            </a:r>
            <a:endParaRPr lang="en-US" sz="2800" dirty="0">
              <a:cs typeface="Arial" charset="0"/>
            </a:endParaRPr>
          </a:p>
        </p:txBody>
      </p:sp>
      <p:sp>
        <p:nvSpPr>
          <p:cNvPr id="168963" name="Line 3"/>
          <p:cNvSpPr>
            <a:spLocks noChangeShapeType="1"/>
          </p:cNvSpPr>
          <p:nvPr/>
        </p:nvSpPr>
        <p:spPr bwMode="auto">
          <a:xfrm flipH="1">
            <a:off x="1676400" y="2362200"/>
            <a:ext cx="1600200" cy="10668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8964" name="Line 4"/>
          <p:cNvSpPr>
            <a:spLocks noChangeShapeType="1"/>
          </p:cNvSpPr>
          <p:nvPr/>
        </p:nvSpPr>
        <p:spPr bwMode="auto">
          <a:xfrm flipH="1">
            <a:off x="3429000" y="2362200"/>
            <a:ext cx="685800" cy="11430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8965" name="Line 5"/>
          <p:cNvSpPr>
            <a:spLocks noChangeShapeType="1"/>
          </p:cNvSpPr>
          <p:nvPr/>
        </p:nvSpPr>
        <p:spPr bwMode="auto">
          <a:xfrm>
            <a:off x="4876800" y="2362200"/>
            <a:ext cx="609600" cy="11430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8966" name="Line 6"/>
          <p:cNvSpPr>
            <a:spLocks noChangeShapeType="1"/>
          </p:cNvSpPr>
          <p:nvPr/>
        </p:nvSpPr>
        <p:spPr bwMode="auto">
          <a:xfrm>
            <a:off x="5715000" y="2362200"/>
            <a:ext cx="1828800" cy="11430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8967" name="Rectangle 7"/>
          <p:cNvSpPr>
            <a:spLocks noChangeArrowheads="1"/>
          </p:cNvSpPr>
          <p:nvPr/>
        </p:nvSpPr>
        <p:spPr bwMode="auto">
          <a:xfrm>
            <a:off x="457200" y="3508898"/>
            <a:ext cx="1524000" cy="758301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dirty="0" smtClean="0">
                <a:cs typeface="Arial" charset="0"/>
              </a:rPr>
              <a:t>Depression</a:t>
            </a:r>
          </a:p>
          <a:p>
            <a:r>
              <a:rPr lang="en-US" dirty="0" smtClean="0">
                <a:cs typeface="Arial" charset="0"/>
              </a:rPr>
              <a:t>Other psych</a:t>
            </a:r>
            <a:endParaRPr lang="en-US" dirty="0">
              <a:cs typeface="Arial" charset="0"/>
            </a:endParaRPr>
          </a:p>
        </p:txBody>
      </p:sp>
      <p:sp>
        <p:nvSpPr>
          <p:cNvPr id="168968" name="Rectangle 8"/>
          <p:cNvSpPr>
            <a:spLocks noChangeArrowheads="1"/>
          </p:cNvSpPr>
          <p:nvPr/>
        </p:nvSpPr>
        <p:spPr bwMode="auto">
          <a:xfrm>
            <a:off x="2667000" y="3581400"/>
            <a:ext cx="1524000" cy="53340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dirty="0">
                <a:cs typeface="Arial" charset="0"/>
              </a:rPr>
              <a:t>Delirium</a:t>
            </a:r>
          </a:p>
        </p:txBody>
      </p:sp>
      <p:sp>
        <p:nvSpPr>
          <p:cNvPr id="168969" name="Rectangle 9"/>
          <p:cNvSpPr>
            <a:spLocks noChangeArrowheads="1"/>
          </p:cNvSpPr>
          <p:nvPr/>
        </p:nvSpPr>
        <p:spPr bwMode="auto">
          <a:xfrm>
            <a:off x="4648200" y="3581400"/>
            <a:ext cx="1524000" cy="53340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dirty="0">
                <a:cs typeface="Arial" charset="0"/>
              </a:rPr>
              <a:t>Drug induced</a:t>
            </a:r>
          </a:p>
        </p:txBody>
      </p:sp>
      <p:sp>
        <p:nvSpPr>
          <p:cNvPr id="168970" name="Rectangle 10"/>
          <p:cNvSpPr>
            <a:spLocks noChangeArrowheads="1"/>
          </p:cNvSpPr>
          <p:nvPr/>
        </p:nvSpPr>
        <p:spPr bwMode="auto">
          <a:xfrm>
            <a:off x="6819900" y="3545148"/>
            <a:ext cx="1714500" cy="68580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dirty="0" smtClean="0">
                <a:cs typeface="Arial" charset="0"/>
              </a:rPr>
              <a:t>Dementias </a:t>
            </a:r>
          </a:p>
          <a:p>
            <a:r>
              <a:rPr lang="en-US" dirty="0" smtClean="0">
                <a:cs typeface="Arial" charset="0"/>
              </a:rPr>
              <a:t>(“big four”)</a:t>
            </a:r>
            <a:endParaRPr lang="en-US" dirty="0">
              <a:cs typeface="Arial" charset="0"/>
            </a:endParaRPr>
          </a:p>
        </p:txBody>
      </p:sp>
      <p:sp>
        <p:nvSpPr>
          <p:cNvPr id="168971" name="Rectangle 11"/>
          <p:cNvSpPr>
            <a:spLocks noChangeArrowheads="1"/>
          </p:cNvSpPr>
          <p:nvPr/>
        </p:nvSpPr>
        <p:spPr bwMode="auto">
          <a:xfrm>
            <a:off x="6705600" y="4724400"/>
            <a:ext cx="1752600" cy="1905000"/>
          </a:xfrm>
          <a:prstGeom prst="rect">
            <a:avLst/>
          </a:prstGeom>
          <a:solidFill>
            <a:srgbClr val="9900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dirty="0" smtClean="0">
                <a:cs typeface="Arial" charset="0"/>
              </a:rPr>
              <a:t>Alzheimer</a:t>
            </a:r>
            <a:endParaRPr lang="en-US" dirty="0">
              <a:cs typeface="Arial" charset="0"/>
            </a:endParaRPr>
          </a:p>
          <a:p>
            <a:r>
              <a:rPr lang="en-US" dirty="0">
                <a:cs typeface="Arial" charset="0"/>
              </a:rPr>
              <a:t>Vascular </a:t>
            </a:r>
            <a:endParaRPr lang="en-US" dirty="0" smtClean="0">
              <a:cs typeface="Arial" charset="0"/>
            </a:endParaRPr>
          </a:p>
          <a:p>
            <a:r>
              <a:rPr lang="en-US" dirty="0" err="1" smtClean="0">
                <a:cs typeface="Arial" charset="0"/>
              </a:rPr>
              <a:t>Lewy</a:t>
            </a:r>
            <a:r>
              <a:rPr lang="en-US" dirty="0" smtClean="0">
                <a:cs typeface="Arial" charset="0"/>
              </a:rPr>
              <a:t> </a:t>
            </a:r>
            <a:r>
              <a:rPr lang="en-US" dirty="0">
                <a:cs typeface="Arial" charset="0"/>
              </a:rPr>
              <a:t>body </a:t>
            </a:r>
            <a:r>
              <a:rPr lang="en-US" dirty="0" smtClean="0">
                <a:cs typeface="Arial" charset="0"/>
              </a:rPr>
              <a:t>/ PD</a:t>
            </a:r>
            <a:endParaRPr lang="en-US" dirty="0">
              <a:cs typeface="Arial" charset="0"/>
            </a:endParaRPr>
          </a:p>
          <a:p>
            <a:r>
              <a:rPr lang="en-US" dirty="0" err="1" smtClean="0">
                <a:cs typeface="Arial" charset="0"/>
              </a:rPr>
              <a:t>Frontotemporal</a:t>
            </a:r>
            <a:endParaRPr lang="en-US" dirty="0">
              <a:cs typeface="Arial" charset="0"/>
            </a:endParaRPr>
          </a:p>
        </p:txBody>
      </p:sp>
      <p:sp>
        <p:nvSpPr>
          <p:cNvPr id="168972" name="Rectangle 12"/>
          <p:cNvSpPr>
            <a:spLocks noChangeArrowheads="1"/>
          </p:cNvSpPr>
          <p:nvPr/>
        </p:nvSpPr>
        <p:spPr bwMode="auto">
          <a:xfrm>
            <a:off x="4648200" y="4724400"/>
            <a:ext cx="1600200" cy="1219200"/>
          </a:xfrm>
          <a:prstGeom prst="rect">
            <a:avLst/>
          </a:prstGeom>
          <a:solidFill>
            <a:srgbClr val="9900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dirty="0">
                <a:cs typeface="Arial" charset="0"/>
              </a:rPr>
              <a:t>Alcohol</a:t>
            </a:r>
          </a:p>
          <a:p>
            <a:r>
              <a:rPr lang="en-US" dirty="0">
                <a:cs typeface="Arial" charset="0"/>
              </a:rPr>
              <a:t>Recreational</a:t>
            </a:r>
          </a:p>
          <a:p>
            <a:r>
              <a:rPr lang="en-US" b="1" i="1" dirty="0" smtClean="0">
                <a:cs typeface="Arial" charset="0"/>
              </a:rPr>
              <a:t>Prescriptions !</a:t>
            </a:r>
            <a:endParaRPr lang="en-US" b="1" i="1" dirty="0">
              <a:cs typeface="Arial" charset="0"/>
            </a:endParaRPr>
          </a:p>
        </p:txBody>
      </p:sp>
      <p:sp>
        <p:nvSpPr>
          <p:cNvPr id="168973" name="Rectangle 13"/>
          <p:cNvSpPr>
            <a:spLocks noChangeArrowheads="1"/>
          </p:cNvSpPr>
          <p:nvPr/>
        </p:nvSpPr>
        <p:spPr bwMode="auto">
          <a:xfrm>
            <a:off x="2628900" y="4871991"/>
            <a:ext cx="1600200" cy="914400"/>
          </a:xfrm>
          <a:prstGeom prst="rect">
            <a:avLst/>
          </a:prstGeom>
          <a:solidFill>
            <a:srgbClr val="9900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dirty="0" smtClean="0">
                <a:cs typeface="Arial" charset="0"/>
              </a:rPr>
              <a:t>Many</a:t>
            </a:r>
            <a:r>
              <a:rPr lang="en-US" dirty="0">
                <a:cs typeface="Arial" charset="0"/>
              </a:rPr>
              <a:t> </a:t>
            </a:r>
            <a:r>
              <a:rPr lang="en-US" dirty="0" smtClean="0">
                <a:cs typeface="Arial" charset="0"/>
              </a:rPr>
              <a:t>causes!</a:t>
            </a:r>
            <a:endParaRPr lang="en-US" dirty="0">
              <a:cs typeface="Arial" charset="0"/>
            </a:endParaRPr>
          </a:p>
        </p:txBody>
      </p:sp>
      <p:sp>
        <p:nvSpPr>
          <p:cNvPr id="168974" name="Rectangle 14"/>
          <p:cNvSpPr>
            <a:spLocks noChangeArrowheads="1"/>
          </p:cNvSpPr>
          <p:nvPr/>
        </p:nvSpPr>
        <p:spPr bwMode="auto">
          <a:xfrm>
            <a:off x="457200" y="4876800"/>
            <a:ext cx="1752600" cy="990600"/>
          </a:xfrm>
          <a:prstGeom prst="rect">
            <a:avLst/>
          </a:prstGeom>
          <a:solidFill>
            <a:srgbClr val="9900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 smtClean="0">
              <a:solidFill>
                <a:schemeClr val="bg1"/>
              </a:solidFill>
              <a:cs typeface="Arial" charset="0"/>
            </a:endParaRPr>
          </a:p>
          <a:p>
            <a:r>
              <a:rPr lang="en-US" dirty="0" smtClean="0">
                <a:cs typeface="Arial" charset="0"/>
              </a:rPr>
              <a:t>Alone, or</a:t>
            </a:r>
          </a:p>
          <a:p>
            <a:r>
              <a:rPr lang="en-US" dirty="0" smtClean="0">
                <a:cs typeface="Arial" charset="0"/>
              </a:rPr>
              <a:t>With dementia</a:t>
            </a:r>
          </a:p>
          <a:p>
            <a:endParaRPr lang="en-US" dirty="0" smtClean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68975" name="Line 15"/>
          <p:cNvSpPr>
            <a:spLocks noChangeShapeType="1"/>
          </p:cNvSpPr>
          <p:nvPr/>
        </p:nvSpPr>
        <p:spPr bwMode="auto">
          <a:xfrm>
            <a:off x="1299328" y="4371680"/>
            <a:ext cx="0" cy="381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8976" name="Line 16"/>
          <p:cNvSpPr>
            <a:spLocks noChangeShapeType="1"/>
          </p:cNvSpPr>
          <p:nvPr/>
        </p:nvSpPr>
        <p:spPr bwMode="auto">
          <a:xfrm>
            <a:off x="3429000" y="4267200"/>
            <a:ext cx="0" cy="381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8977" name="Line 17"/>
          <p:cNvSpPr>
            <a:spLocks noChangeShapeType="1"/>
          </p:cNvSpPr>
          <p:nvPr/>
        </p:nvSpPr>
        <p:spPr bwMode="auto">
          <a:xfrm>
            <a:off x="5410200" y="4267200"/>
            <a:ext cx="0" cy="381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8978" name="Line 18"/>
          <p:cNvSpPr>
            <a:spLocks noChangeShapeType="1"/>
          </p:cNvSpPr>
          <p:nvPr/>
        </p:nvSpPr>
        <p:spPr bwMode="auto">
          <a:xfrm>
            <a:off x="7523825" y="4257582"/>
            <a:ext cx="0" cy="381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599" y="1296491"/>
            <a:ext cx="1600199" cy="700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8" y="1296842"/>
            <a:ext cx="162242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Line 3"/>
          <p:cNvSpPr>
            <a:spLocks noChangeShapeType="1"/>
          </p:cNvSpPr>
          <p:nvPr/>
        </p:nvSpPr>
        <p:spPr bwMode="auto">
          <a:xfrm flipH="1" flipV="1">
            <a:off x="1866900" y="1646983"/>
            <a:ext cx="533400" cy="199134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32648" y="1477962"/>
            <a:ext cx="859609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ectangle 14"/>
          <p:cNvSpPr>
            <a:spLocks noChangeArrowheads="1"/>
          </p:cNvSpPr>
          <p:nvPr/>
        </p:nvSpPr>
        <p:spPr bwMode="auto">
          <a:xfrm>
            <a:off x="5506745" y="33121"/>
            <a:ext cx="1752600" cy="1263721"/>
          </a:xfrm>
          <a:prstGeom prst="rect">
            <a:avLst/>
          </a:prstGeom>
          <a:solidFill>
            <a:srgbClr val="9900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 smtClean="0">
              <a:solidFill>
                <a:schemeClr val="bg1"/>
              </a:solidFill>
              <a:cs typeface="Arial" charset="0"/>
            </a:endParaRPr>
          </a:p>
          <a:p>
            <a:r>
              <a:rPr lang="en-US" dirty="0" smtClean="0">
                <a:cs typeface="Arial" charset="0"/>
              </a:rPr>
              <a:t>Trauma, tumor,</a:t>
            </a:r>
          </a:p>
          <a:p>
            <a:r>
              <a:rPr lang="en-US" dirty="0" smtClean="0">
                <a:cs typeface="Arial" charset="0"/>
              </a:rPr>
              <a:t>MS, HIV, syphilis,</a:t>
            </a:r>
          </a:p>
          <a:p>
            <a:r>
              <a:rPr lang="en-US" dirty="0" smtClean="0">
                <a:cs typeface="Arial" charset="0"/>
              </a:rPr>
              <a:t>NPH,  </a:t>
            </a:r>
            <a:r>
              <a:rPr lang="en-US" dirty="0" err="1" smtClean="0">
                <a:cs typeface="Arial" charset="0"/>
              </a:rPr>
              <a:t>subdurals</a:t>
            </a:r>
            <a:r>
              <a:rPr lang="en-US" dirty="0" smtClean="0">
                <a:cs typeface="Arial" charset="0"/>
              </a:rPr>
              <a:t>,</a:t>
            </a:r>
          </a:p>
          <a:p>
            <a:r>
              <a:rPr lang="en-US" dirty="0" err="1" smtClean="0">
                <a:cs typeface="Arial" charset="0"/>
              </a:rPr>
              <a:t>vasculitis</a:t>
            </a:r>
            <a:r>
              <a:rPr lang="en-US" dirty="0" smtClean="0">
                <a:cs typeface="Arial" charset="0"/>
              </a:rPr>
              <a:t>, CJD</a:t>
            </a:r>
          </a:p>
          <a:p>
            <a:endParaRPr lang="en-US" dirty="0" smtClean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25" name="Rectangle 14"/>
          <p:cNvSpPr>
            <a:spLocks noChangeArrowheads="1"/>
          </p:cNvSpPr>
          <p:nvPr/>
        </p:nvSpPr>
        <p:spPr bwMode="auto">
          <a:xfrm>
            <a:off x="2047413" y="75849"/>
            <a:ext cx="1752600" cy="1220994"/>
          </a:xfrm>
          <a:prstGeom prst="rect">
            <a:avLst/>
          </a:prstGeom>
          <a:solidFill>
            <a:srgbClr val="9900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 smtClean="0">
              <a:solidFill>
                <a:schemeClr val="bg1"/>
              </a:solidFill>
              <a:cs typeface="Arial" charset="0"/>
            </a:endParaRPr>
          </a:p>
          <a:p>
            <a:r>
              <a:rPr lang="en-US" dirty="0" smtClean="0">
                <a:cs typeface="Arial" charset="0"/>
              </a:rPr>
              <a:t>Hepatic, renal, or</a:t>
            </a:r>
          </a:p>
          <a:p>
            <a:r>
              <a:rPr lang="en-US" dirty="0">
                <a:cs typeface="Arial" charset="0"/>
              </a:rPr>
              <a:t>t</a:t>
            </a:r>
            <a:r>
              <a:rPr lang="en-US" dirty="0" smtClean="0">
                <a:cs typeface="Arial" charset="0"/>
              </a:rPr>
              <a:t>hyroid disease</a:t>
            </a:r>
          </a:p>
          <a:p>
            <a:r>
              <a:rPr lang="en-US" dirty="0" smtClean="0">
                <a:cs typeface="Arial" charset="0"/>
              </a:rPr>
              <a:t>Deficiency (B12)</a:t>
            </a:r>
          </a:p>
          <a:p>
            <a:r>
              <a:rPr lang="en-US" dirty="0" smtClean="0">
                <a:cs typeface="Arial" charset="0"/>
              </a:rPr>
              <a:t>Toxins,  OSA</a:t>
            </a:r>
          </a:p>
          <a:p>
            <a:endParaRPr lang="en-US" dirty="0" smtClean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26" name="Line 17"/>
          <p:cNvSpPr>
            <a:spLocks noChangeShapeType="1"/>
          </p:cNvSpPr>
          <p:nvPr/>
        </p:nvSpPr>
        <p:spPr bwMode="auto">
          <a:xfrm flipH="1" flipV="1">
            <a:off x="7307802" y="965033"/>
            <a:ext cx="284455" cy="249419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Line 17"/>
          <p:cNvSpPr>
            <a:spLocks noChangeShapeType="1"/>
          </p:cNvSpPr>
          <p:nvPr/>
        </p:nvSpPr>
        <p:spPr bwMode="auto">
          <a:xfrm flipV="1">
            <a:off x="1656425" y="1026996"/>
            <a:ext cx="324775" cy="1825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699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Cognitive domains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Executive function (frontal</a:t>
            </a:r>
            <a:r>
              <a:rPr lang="en-US" smtClean="0"/>
              <a:t>, hemispheric </a:t>
            </a:r>
            <a:r>
              <a:rPr lang="en-US" dirty="0" smtClean="0"/>
              <a:t>white matter)</a:t>
            </a:r>
          </a:p>
          <a:p>
            <a:r>
              <a:rPr lang="en-US" dirty="0" smtClean="0"/>
              <a:t>Memory (medial temporal lobes/ hippocampus)</a:t>
            </a:r>
          </a:p>
          <a:p>
            <a:r>
              <a:rPr lang="en-US" dirty="0" smtClean="0"/>
              <a:t>Language (left hemisphere, usually)</a:t>
            </a:r>
          </a:p>
          <a:p>
            <a:r>
              <a:rPr lang="en-US" dirty="0" err="1" smtClean="0"/>
              <a:t>Visuospatial</a:t>
            </a:r>
            <a:r>
              <a:rPr lang="en-US" dirty="0" smtClean="0"/>
              <a:t> (occipital, parietal)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872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The HPI is critical !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382000" cy="51816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Ask a close informant</a:t>
            </a:r>
          </a:p>
          <a:p>
            <a:r>
              <a:rPr lang="en-US" dirty="0" smtClean="0"/>
              <a:t>Duration, rate, smoothness?</a:t>
            </a:r>
          </a:p>
          <a:p>
            <a:r>
              <a:rPr lang="en-US" dirty="0" smtClean="0"/>
              <a:t>Associated symptoms (headache, trouble with vision, speech, strength, coordination, gait)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What domains are affected?</a:t>
            </a:r>
          </a:p>
          <a:p>
            <a:pPr marL="0" indent="0">
              <a:buNone/>
            </a:pPr>
            <a:r>
              <a:rPr lang="en-US" sz="2800" dirty="0" smtClean="0"/>
              <a:t>Repeats self?  Forgets recent things?  Appointments?  Month &amp; year?</a:t>
            </a:r>
          </a:p>
          <a:p>
            <a:pPr marL="0" indent="0">
              <a:buNone/>
            </a:pPr>
            <a:r>
              <a:rPr lang="en-US" sz="2800" dirty="0" smtClean="0"/>
              <a:t>Trouble with appliances?  Trouble planning?</a:t>
            </a:r>
          </a:p>
          <a:p>
            <a:pPr marL="0" indent="0">
              <a:buNone/>
            </a:pPr>
            <a:r>
              <a:rPr lang="en-US" sz="2800" dirty="0" smtClean="0"/>
              <a:t>Change in personality, judgment, behavior?</a:t>
            </a:r>
          </a:p>
          <a:p>
            <a:pPr marL="0" indent="0">
              <a:buNone/>
            </a:pPr>
            <a:r>
              <a:rPr lang="en-US" sz="2800" dirty="0" smtClean="0"/>
              <a:t>Navigation problems? Hallucinations?</a:t>
            </a:r>
          </a:p>
          <a:p>
            <a:pPr marL="0" indent="0">
              <a:buNone/>
            </a:pPr>
            <a:r>
              <a:rPr lang="en-US" sz="2800" dirty="0" smtClean="0"/>
              <a:t>Word finding problems? 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 smtClean="0"/>
              <a:t>How is function affected?</a:t>
            </a: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Finances, chores, hobbies, driving, occupation, social</a:t>
            </a:r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4897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Fill out the picture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Medical problems and risk factors?</a:t>
            </a:r>
          </a:p>
          <a:p>
            <a:r>
              <a:rPr lang="en-US" dirty="0" smtClean="0"/>
              <a:t>Neurologic history (stroke, trauma, infection)?</a:t>
            </a:r>
          </a:p>
          <a:p>
            <a:r>
              <a:rPr lang="en-US" dirty="0" smtClean="0"/>
              <a:t>Educational background?</a:t>
            </a:r>
          </a:p>
          <a:p>
            <a:r>
              <a:rPr lang="en-US" dirty="0" smtClean="0"/>
              <a:t>Family history?</a:t>
            </a:r>
          </a:p>
          <a:p>
            <a:r>
              <a:rPr lang="en-US" dirty="0" smtClean="0"/>
              <a:t>Alcohol and drugs?</a:t>
            </a:r>
          </a:p>
          <a:p>
            <a:r>
              <a:rPr lang="en-US" dirty="0" smtClean="0"/>
              <a:t>Medications?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i="1" dirty="0" smtClean="0"/>
              <a:t>Remember, your first goal is to exclude readily treatable causes…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129653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9144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FFC000"/>
                </a:solidFill>
              </a:rPr>
              <a:t>Differential diagnosis </a:t>
            </a:r>
            <a:r>
              <a:rPr lang="en-US" sz="3600" dirty="0" smtClean="0">
                <a:solidFill>
                  <a:srgbClr val="FFC000"/>
                </a:solidFill>
              </a:rPr>
              <a:t>in dementia: </a:t>
            </a:r>
            <a:br>
              <a:rPr lang="en-US" sz="3600" dirty="0" smtClean="0">
                <a:solidFill>
                  <a:srgbClr val="FFC000"/>
                </a:solidFill>
              </a:rPr>
            </a:br>
            <a:r>
              <a:rPr lang="en-US" sz="3600" dirty="0" smtClean="0">
                <a:solidFill>
                  <a:srgbClr val="FFC000"/>
                </a:solidFill>
              </a:rPr>
              <a:t>Commoner treatable causes</a:t>
            </a:r>
            <a:endParaRPr lang="en-US" sz="3600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Structural brain lesion (subdural bleed)</a:t>
            </a:r>
          </a:p>
          <a:p>
            <a:r>
              <a:rPr lang="en-US" dirty="0" smtClean="0"/>
              <a:t>Thyroid disease</a:t>
            </a:r>
          </a:p>
          <a:p>
            <a:r>
              <a:rPr lang="en-US" dirty="0" smtClean="0"/>
              <a:t>B12 deficiency</a:t>
            </a:r>
          </a:p>
          <a:p>
            <a:r>
              <a:rPr lang="en-US" dirty="0" smtClean="0"/>
              <a:t>Untreated sleep apnea</a:t>
            </a:r>
          </a:p>
          <a:p>
            <a:r>
              <a:rPr lang="en-US" dirty="0" smtClean="0"/>
              <a:t>Depression or anxiety</a:t>
            </a:r>
          </a:p>
          <a:p>
            <a:r>
              <a:rPr lang="en-US" dirty="0" smtClean="0"/>
              <a:t>Alcoholism</a:t>
            </a:r>
          </a:p>
          <a:p>
            <a:r>
              <a:rPr lang="en-US" dirty="0" smtClean="0"/>
              <a:t>Meds: </a:t>
            </a:r>
            <a:r>
              <a:rPr lang="en-US" dirty="0" err="1"/>
              <a:t>Benzos</a:t>
            </a:r>
            <a:r>
              <a:rPr lang="en-US" dirty="0"/>
              <a:t>, opioids, </a:t>
            </a:r>
            <a:r>
              <a:rPr lang="en-US" dirty="0" err="1" smtClean="0"/>
              <a:t>anticholinergics</a:t>
            </a:r>
            <a:r>
              <a:rPr lang="en-US" dirty="0" smtClean="0"/>
              <a:t> (diphenhydramine, bladder drugs, </a:t>
            </a:r>
            <a:r>
              <a:rPr lang="en-US" dirty="0" err="1" smtClean="0"/>
              <a:t>tricyclics</a:t>
            </a:r>
            <a:r>
              <a:rPr lang="en-US" dirty="0" smtClean="0"/>
              <a:t>), neuroleptics, </a:t>
            </a:r>
            <a:r>
              <a:rPr lang="en-US" dirty="0" err="1" smtClean="0"/>
              <a:t>dopaminergics</a:t>
            </a:r>
            <a:r>
              <a:rPr lang="en-US" dirty="0" smtClean="0"/>
              <a:t>, other sedatives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540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Examination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General neurologic exam</a:t>
            </a:r>
          </a:p>
          <a:p>
            <a:pPr marL="0" indent="0">
              <a:buNone/>
            </a:pPr>
            <a:r>
              <a:rPr lang="en-US" dirty="0" smtClean="0"/>
              <a:t>Any </a:t>
            </a:r>
            <a:r>
              <a:rPr lang="en-US" dirty="0" err="1" smtClean="0"/>
              <a:t>focalities</a:t>
            </a:r>
            <a:r>
              <a:rPr lang="en-US" dirty="0" smtClean="0"/>
              <a:t> that suggest stroke?  </a:t>
            </a:r>
          </a:p>
          <a:p>
            <a:pPr marL="0" indent="0">
              <a:buNone/>
            </a:pPr>
            <a:r>
              <a:rPr lang="en-US" dirty="0" smtClean="0"/>
              <a:t>Signs of parkinsonism or a gait disorder?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Cognitive screen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Mini-mental (MMSE)</a:t>
            </a:r>
          </a:p>
          <a:p>
            <a:pPr marL="0" indent="0">
              <a:buNone/>
            </a:pPr>
            <a:r>
              <a:rPr lang="en-US" dirty="0" smtClean="0"/>
              <a:t>Mini-cog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Montreal Cognitive Assessment (</a:t>
            </a:r>
            <a:r>
              <a:rPr lang="en-US" dirty="0" err="1" smtClean="0"/>
              <a:t>MoCA</a:t>
            </a:r>
            <a:r>
              <a:rPr lang="en-US" dirty="0" smtClean="0"/>
              <a:t>)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14129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Cover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78" b="11314"/>
          <a:stretch/>
        </p:blipFill>
        <p:spPr bwMode="auto">
          <a:xfrm>
            <a:off x="1828800" y="0"/>
            <a:ext cx="7180199" cy="6367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74649" y="6384303"/>
            <a:ext cx="5006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Helvetica" charset="0"/>
              </a:rPr>
              <a:t>Holsinger</a:t>
            </a:r>
            <a:r>
              <a:rPr lang="en-US" dirty="0" smtClean="0">
                <a:latin typeface="Helvetica" charset="0"/>
              </a:rPr>
              <a:t> et al JAMA</a:t>
            </a:r>
            <a:r>
              <a:rPr lang="en-US" dirty="0">
                <a:latin typeface="Helvetica" charset="0"/>
              </a:rPr>
              <a:t>. 2007;297(21):2391-2404</a:t>
            </a:r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>
            <a:off x="152400" y="1421012"/>
            <a:ext cx="1600200" cy="45719"/>
          </a:xfrm>
          <a:prstGeom prst="rightArrow">
            <a:avLst/>
          </a:prstGeom>
          <a:solidFill>
            <a:srgbClr val="FFFF00"/>
          </a:solidFill>
          <a:ln w="158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152400" y="5410200"/>
            <a:ext cx="1600200" cy="45719"/>
          </a:xfrm>
          <a:prstGeom prst="rightArrow">
            <a:avLst/>
          </a:prstGeom>
          <a:solidFill>
            <a:srgbClr val="FFC000"/>
          </a:solidFill>
          <a:ln w="158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152400" y="4418029"/>
            <a:ext cx="1600200" cy="45719"/>
          </a:xfrm>
          <a:prstGeom prst="rightArrow">
            <a:avLst/>
          </a:prstGeom>
          <a:solidFill>
            <a:srgbClr val="FFC000"/>
          </a:solidFill>
          <a:ln w="158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664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762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solidFill>
                  <a:srgbClr val="FFC000"/>
                </a:solidFill>
                <a:ea typeface="ＭＳ Ｐゴシック" pitchFamily="-112" charset="-128"/>
              </a:rPr>
              <a:t>Diagnostic testing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305800" cy="4495800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ts val="600"/>
              </a:spcBef>
              <a:defRPr/>
            </a:pPr>
            <a:r>
              <a:rPr lang="en-US" dirty="0" smtClean="0"/>
              <a:t>There is no “dementia test panel”</a:t>
            </a:r>
          </a:p>
          <a:p>
            <a:pPr>
              <a:spcBef>
                <a:spcPts val="600"/>
              </a:spcBef>
              <a:defRPr/>
            </a:pPr>
            <a:r>
              <a:rPr lang="en-US" dirty="0" smtClean="0"/>
              <a:t>For slowly progressive “typical” dementia in adults &gt;65, most essential tests: </a:t>
            </a:r>
            <a:r>
              <a:rPr lang="en-US" b="1" dirty="0" smtClean="0"/>
              <a:t>B</a:t>
            </a:r>
            <a:r>
              <a:rPr lang="en-US" b="1" baseline="-25000" dirty="0" smtClean="0"/>
              <a:t>12</a:t>
            </a:r>
            <a:r>
              <a:rPr lang="en-US" b="1" dirty="0" smtClean="0"/>
              <a:t>, TSH,  brain image (CT is ok)</a:t>
            </a:r>
          </a:p>
          <a:p>
            <a:pPr>
              <a:spcBef>
                <a:spcPts val="600"/>
              </a:spcBef>
              <a:defRPr/>
            </a:pPr>
            <a:r>
              <a:rPr lang="en-US" dirty="0" smtClean="0"/>
              <a:t>Neuropsychology testing can help but not mandatory</a:t>
            </a:r>
          </a:p>
          <a:p>
            <a:pPr>
              <a:spcBef>
                <a:spcPts val="600"/>
              </a:spcBef>
              <a:defRPr/>
            </a:pPr>
            <a:endParaRPr lang="en-US" dirty="0" smtClean="0"/>
          </a:p>
          <a:p>
            <a:pPr>
              <a:spcBef>
                <a:spcPts val="600"/>
              </a:spcBef>
              <a:defRPr/>
            </a:pPr>
            <a:r>
              <a:rPr lang="en-US" dirty="0" smtClean="0"/>
              <a:t>FDG- PET approved to differentiate AD from FTD</a:t>
            </a:r>
          </a:p>
          <a:p>
            <a:pPr>
              <a:spcBef>
                <a:spcPts val="600"/>
              </a:spcBef>
              <a:defRPr/>
            </a:pPr>
            <a:r>
              <a:rPr lang="en-US" dirty="0" smtClean="0"/>
              <a:t>Amyloid-PET has just been approved </a:t>
            </a:r>
          </a:p>
          <a:p>
            <a:pPr>
              <a:spcBef>
                <a:spcPts val="600"/>
              </a:spcBef>
              <a:defRPr/>
            </a:pPr>
            <a:r>
              <a:rPr lang="en-US" dirty="0" smtClean="0"/>
              <a:t>PET studies have little value in most cases and are expensive</a:t>
            </a:r>
          </a:p>
          <a:p>
            <a:pPr>
              <a:spcBef>
                <a:spcPts val="600"/>
              </a:spcBef>
              <a:defRPr/>
            </a:pPr>
            <a:endParaRPr lang="en-US" dirty="0" smtClean="0"/>
          </a:p>
          <a:p>
            <a:pPr>
              <a:spcBef>
                <a:spcPts val="600"/>
              </a:spcBef>
              <a:defRPr/>
            </a:pPr>
            <a:r>
              <a:rPr lang="en-US" dirty="0" smtClean="0"/>
              <a:t>For younger patients, or rapid or atypical course, workup may be “tiered” to target range of diagnoses, emphasizing treatable causes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1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1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1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1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62FB071F-8354-46E2-A496-215F06176BB3}" type="slidenum">
              <a:rPr lang="en-US" sz="1400" smtClean="0">
                <a:solidFill>
                  <a:schemeClr val="accent1"/>
                </a:solidFill>
                <a:latin typeface="Arial" charset="0"/>
              </a:rPr>
              <a:pPr/>
              <a:t>25</a:t>
            </a:fld>
            <a:endParaRPr lang="en-US" sz="1400" smtClean="0">
              <a:solidFill>
                <a:schemeClr val="accent1"/>
              </a:solidFill>
              <a:latin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6184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Why properly diagnose?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There may be a readily treatable cause</a:t>
            </a:r>
          </a:p>
          <a:p>
            <a:r>
              <a:rPr lang="en-US" dirty="0" smtClean="0"/>
              <a:t>Some degenerative dementias do have symptomatic pharmacotherapies</a:t>
            </a:r>
          </a:p>
          <a:p>
            <a:r>
              <a:rPr lang="en-US" dirty="0" smtClean="0"/>
              <a:t>Patients and families want to know and understand what they are dealing with</a:t>
            </a:r>
          </a:p>
          <a:p>
            <a:r>
              <a:rPr lang="en-US" dirty="0" smtClean="0"/>
              <a:t>Helps long-term planning</a:t>
            </a:r>
          </a:p>
          <a:p>
            <a:r>
              <a:rPr lang="en-US" dirty="0" smtClean="0"/>
              <a:t>Facilitates research efforts</a:t>
            </a:r>
          </a:p>
          <a:p>
            <a:r>
              <a:rPr lang="en-US" dirty="0" smtClean="0"/>
              <a:t>Facilitates advocacy/ support group participation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528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D</a:t>
            </a:r>
            <a:r>
              <a:rPr lang="en-US" dirty="0" smtClean="0">
                <a:solidFill>
                  <a:srgbClr val="FFC000"/>
                </a:solidFill>
              </a:rPr>
              <a:t>rug treatment?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No current treatment slows down neuronal loss in the brain</a:t>
            </a:r>
          </a:p>
          <a:p>
            <a:endParaRPr lang="en-US" sz="2800" dirty="0" smtClean="0"/>
          </a:p>
          <a:p>
            <a:r>
              <a:rPr lang="en-US" sz="2800" dirty="0" smtClean="0"/>
              <a:t>Cholinesterase inhibitors (donepezil, </a:t>
            </a:r>
            <a:r>
              <a:rPr lang="en-US" sz="2800" dirty="0" err="1" smtClean="0"/>
              <a:t>rivastigmine</a:t>
            </a:r>
            <a:r>
              <a:rPr lang="en-US" sz="2800" dirty="0" smtClean="0"/>
              <a:t>, </a:t>
            </a:r>
            <a:r>
              <a:rPr lang="en-US" sz="2800" dirty="0" err="1" smtClean="0"/>
              <a:t>galantamine</a:t>
            </a:r>
            <a:r>
              <a:rPr lang="en-US" sz="2800" dirty="0" smtClean="0"/>
              <a:t>)?</a:t>
            </a:r>
          </a:p>
          <a:p>
            <a:pPr marL="0" indent="0">
              <a:buNone/>
            </a:pPr>
            <a:r>
              <a:rPr lang="en-US" sz="2800" dirty="0" smtClean="0"/>
              <a:t>         - Modest symptom improvement in AD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    - Sometimes marked improvements in PDD/ DLB</a:t>
            </a:r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err="1" smtClean="0"/>
              <a:t>Memantine</a:t>
            </a:r>
            <a:r>
              <a:rPr lang="en-US" sz="2800" dirty="0" smtClean="0"/>
              <a:t>?    Modest benefit in AD</a:t>
            </a:r>
            <a:endParaRPr lang="en-US" sz="28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89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Cerebral hemisphere and lobes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524000"/>
            <a:ext cx="4364182" cy="5053263"/>
          </a:xfrm>
        </p:spPr>
      </p:pic>
    </p:spTree>
    <p:extLst>
      <p:ext uri="{BB962C8B-B14F-4D97-AF65-F5344CB8AC3E}">
        <p14:creationId xmlns:p14="http://schemas.microsoft.com/office/powerpoint/2010/main" val="4262432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77724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solidFill>
                  <a:srgbClr val="FFC000"/>
                </a:solidFill>
                <a:ea typeface="ＭＳ Ｐゴシック" pitchFamily="-112" charset="-128"/>
              </a:rPr>
              <a:t>What Is Dementia?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057400"/>
            <a:ext cx="8153400" cy="4114800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defRPr/>
            </a:pPr>
            <a:r>
              <a:rPr lang="en-US" dirty="0" smtClean="0"/>
              <a:t>Impairment in intellectual function affecting </a:t>
            </a:r>
            <a:r>
              <a:rPr lang="en-US" dirty="0" smtClean="0"/>
              <a:t>more than one </a:t>
            </a:r>
            <a:r>
              <a:rPr lang="en-US" dirty="0" smtClean="0"/>
              <a:t>cognitive domains</a:t>
            </a:r>
          </a:p>
          <a:p>
            <a:pPr>
              <a:spcBef>
                <a:spcPts val="600"/>
              </a:spcBef>
              <a:defRPr/>
            </a:pPr>
            <a:r>
              <a:rPr lang="en-US" dirty="0" smtClean="0"/>
              <a:t>Interferes with social or occupational function </a:t>
            </a:r>
          </a:p>
          <a:p>
            <a:pPr>
              <a:spcBef>
                <a:spcPts val="600"/>
              </a:spcBef>
              <a:defRPr/>
            </a:pPr>
            <a:r>
              <a:rPr lang="en-US" dirty="0" smtClean="0"/>
              <a:t>Decline from a previous level </a:t>
            </a:r>
          </a:p>
          <a:p>
            <a:pPr>
              <a:spcBef>
                <a:spcPts val="600"/>
              </a:spcBef>
              <a:defRPr/>
            </a:pPr>
            <a:r>
              <a:rPr lang="en-US" dirty="0" smtClean="0"/>
              <a:t>Not explained by delirium or major psychiatric disease</a:t>
            </a: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1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1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1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1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F65B3CE7-37D1-4373-993B-17A28D64CAEA}" type="slidenum">
              <a:rPr lang="en-US" sz="1400" smtClean="0">
                <a:solidFill>
                  <a:schemeClr val="accent1"/>
                </a:solidFill>
                <a:latin typeface="Arial" charset="0"/>
              </a:rPr>
              <a:pPr/>
              <a:t>4</a:t>
            </a:fld>
            <a:endParaRPr lang="en-US" sz="1400" smtClean="0">
              <a:solidFill>
                <a:schemeClr val="accent1"/>
              </a:solidFill>
              <a:latin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82807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C000"/>
                </a:solidFill>
                <a:ea typeface="ＭＳ Ｐゴシック" pitchFamily="-112" charset="-128"/>
              </a:rPr>
              <a:t>Mild Cognitive Impairment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057400"/>
            <a:ext cx="8686800" cy="411480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 smtClean="0"/>
              <a:t>Cognitive decline abnormal for age and education but does not interfere with function and activities</a:t>
            </a:r>
          </a:p>
          <a:p>
            <a:pPr>
              <a:defRPr/>
            </a:pPr>
            <a:r>
              <a:rPr lang="en-US" dirty="0" smtClean="0"/>
              <a:t>“At risk” state to develop a degenerative dementia</a:t>
            </a:r>
          </a:p>
          <a:p>
            <a:pPr>
              <a:defRPr/>
            </a:pPr>
            <a:r>
              <a:rPr lang="en-US" dirty="0" smtClean="0"/>
              <a:t>When memory loss predominates, termed </a:t>
            </a:r>
            <a:r>
              <a:rPr lang="en-US" dirty="0"/>
              <a:t>A</a:t>
            </a:r>
            <a:r>
              <a:rPr lang="en-US" dirty="0" smtClean="0"/>
              <a:t>mnestic MCI. This has ~15% per year of conversion to AD.</a:t>
            </a: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1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1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1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1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9D7EC7FC-86EE-4388-B738-4C57CC6FC661}" type="slidenum">
              <a:rPr lang="en-US" sz="1400" smtClean="0">
                <a:solidFill>
                  <a:schemeClr val="accent1"/>
                </a:solidFill>
                <a:latin typeface="Arial" pitchFamily="34" charset="0"/>
              </a:rPr>
              <a:pPr/>
              <a:t>5</a:t>
            </a:fld>
            <a:endParaRPr lang="en-US" sz="1400" dirty="0" smtClean="0">
              <a:solidFill>
                <a:schemeClr val="accent1"/>
              </a:solidFill>
              <a:latin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40603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6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ChangeArrowheads="1"/>
          </p:cNvSpPr>
          <p:nvPr/>
        </p:nvSpPr>
        <p:spPr bwMode="auto">
          <a:xfrm>
            <a:off x="2514600" y="1676400"/>
            <a:ext cx="4114800" cy="609600"/>
          </a:xfrm>
          <a:prstGeom prst="rect">
            <a:avLst/>
          </a:prstGeom>
          <a:gradFill rotWithShape="1">
            <a:gsLst>
              <a:gs pos="0">
                <a:srgbClr val="CC9900"/>
              </a:gs>
              <a:gs pos="100000">
                <a:srgbClr val="CC99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800" dirty="0" smtClean="0">
                <a:solidFill>
                  <a:schemeClr val="bg1"/>
                </a:solidFill>
                <a:cs typeface="Arial" charset="0"/>
              </a:rPr>
              <a:t>     </a:t>
            </a:r>
            <a:r>
              <a:rPr lang="en-US" sz="2800" dirty="0" smtClean="0">
                <a:cs typeface="Arial" charset="0"/>
              </a:rPr>
              <a:t>Cognitive  decline</a:t>
            </a:r>
            <a:endParaRPr lang="en-US" sz="2800" dirty="0">
              <a:cs typeface="Arial" charset="0"/>
            </a:endParaRPr>
          </a:p>
        </p:txBody>
      </p:sp>
      <p:sp>
        <p:nvSpPr>
          <p:cNvPr id="168963" name="Line 3"/>
          <p:cNvSpPr>
            <a:spLocks noChangeShapeType="1"/>
          </p:cNvSpPr>
          <p:nvPr/>
        </p:nvSpPr>
        <p:spPr bwMode="auto">
          <a:xfrm flipH="1">
            <a:off x="1676400" y="2362200"/>
            <a:ext cx="1600200" cy="10668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8964" name="Line 4"/>
          <p:cNvSpPr>
            <a:spLocks noChangeShapeType="1"/>
          </p:cNvSpPr>
          <p:nvPr/>
        </p:nvSpPr>
        <p:spPr bwMode="auto">
          <a:xfrm flipH="1">
            <a:off x="3429000" y="2362200"/>
            <a:ext cx="685800" cy="11430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8965" name="Line 5"/>
          <p:cNvSpPr>
            <a:spLocks noChangeShapeType="1"/>
          </p:cNvSpPr>
          <p:nvPr/>
        </p:nvSpPr>
        <p:spPr bwMode="auto">
          <a:xfrm>
            <a:off x="4876800" y="2362200"/>
            <a:ext cx="609600" cy="11430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8966" name="Line 6"/>
          <p:cNvSpPr>
            <a:spLocks noChangeShapeType="1"/>
          </p:cNvSpPr>
          <p:nvPr/>
        </p:nvSpPr>
        <p:spPr bwMode="auto">
          <a:xfrm>
            <a:off x="5715000" y="2362200"/>
            <a:ext cx="1828800" cy="11430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8967" name="Rectangle 7"/>
          <p:cNvSpPr>
            <a:spLocks noChangeArrowheads="1"/>
          </p:cNvSpPr>
          <p:nvPr/>
        </p:nvSpPr>
        <p:spPr bwMode="auto">
          <a:xfrm>
            <a:off x="457200" y="3508898"/>
            <a:ext cx="1524000" cy="758301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dirty="0" smtClean="0">
                <a:cs typeface="Arial" charset="0"/>
              </a:rPr>
              <a:t>Depression</a:t>
            </a:r>
          </a:p>
          <a:p>
            <a:r>
              <a:rPr lang="en-US" dirty="0" smtClean="0">
                <a:cs typeface="Arial" charset="0"/>
              </a:rPr>
              <a:t>Other psych</a:t>
            </a:r>
            <a:endParaRPr lang="en-US" dirty="0">
              <a:cs typeface="Arial" charset="0"/>
            </a:endParaRPr>
          </a:p>
        </p:txBody>
      </p:sp>
      <p:sp>
        <p:nvSpPr>
          <p:cNvPr id="168968" name="Rectangle 8"/>
          <p:cNvSpPr>
            <a:spLocks noChangeArrowheads="1"/>
          </p:cNvSpPr>
          <p:nvPr/>
        </p:nvSpPr>
        <p:spPr bwMode="auto">
          <a:xfrm>
            <a:off x="2667000" y="3581400"/>
            <a:ext cx="1524000" cy="53340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dirty="0">
                <a:cs typeface="Arial" charset="0"/>
              </a:rPr>
              <a:t>Delirium</a:t>
            </a:r>
          </a:p>
        </p:txBody>
      </p:sp>
      <p:sp>
        <p:nvSpPr>
          <p:cNvPr id="168969" name="Rectangle 9"/>
          <p:cNvSpPr>
            <a:spLocks noChangeArrowheads="1"/>
          </p:cNvSpPr>
          <p:nvPr/>
        </p:nvSpPr>
        <p:spPr bwMode="auto">
          <a:xfrm>
            <a:off x="4648200" y="3581400"/>
            <a:ext cx="1524000" cy="53340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dirty="0">
                <a:cs typeface="Arial" charset="0"/>
              </a:rPr>
              <a:t>Drug induced</a:t>
            </a:r>
          </a:p>
        </p:txBody>
      </p:sp>
      <p:sp>
        <p:nvSpPr>
          <p:cNvPr id="168970" name="Rectangle 10"/>
          <p:cNvSpPr>
            <a:spLocks noChangeArrowheads="1"/>
          </p:cNvSpPr>
          <p:nvPr/>
        </p:nvSpPr>
        <p:spPr bwMode="auto">
          <a:xfrm>
            <a:off x="6819900" y="3545148"/>
            <a:ext cx="1714500" cy="68580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dirty="0" smtClean="0">
                <a:cs typeface="Arial" charset="0"/>
              </a:rPr>
              <a:t>Dementias </a:t>
            </a:r>
          </a:p>
          <a:p>
            <a:r>
              <a:rPr lang="en-US" dirty="0" smtClean="0">
                <a:cs typeface="Arial" charset="0"/>
              </a:rPr>
              <a:t>(“big four”)</a:t>
            </a:r>
            <a:endParaRPr lang="en-US" dirty="0">
              <a:cs typeface="Arial" charset="0"/>
            </a:endParaRPr>
          </a:p>
        </p:txBody>
      </p:sp>
      <p:sp>
        <p:nvSpPr>
          <p:cNvPr id="168971" name="Rectangle 11"/>
          <p:cNvSpPr>
            <a:spLocks noChangeArrowheads="1"/>
          </p:cNvSpPr>
          <p:nvPr/>
        </p:nvSpPr>
        <p:spPr bwMode="auto">
          <a:xfrm>
            <a:off x="6705600" y="4724400"/>
            <a:ext cx="1752600" cy="1905000"/>
          </a:xfrm>
          <a:prstGeom prst="rect">
            <a:avLst/>
          </a:prstGeom>
          <a:solidFill>
            <a:srgbClr val="9900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dirty="0" smtClean="0">
                <a:cs typeface="Arial" charset="0"/>
              </a:rPr>
              <a:t>Alzheimer</a:t>
            </a:r>
            <a:endParaRPr lang="en-US" dirty="0">
              <a:cs typeface="Arial" charset="0"/>
            </a:endParaRPr>
          </a:p>
          <a:p>
            <a:r>
              <a:rPr lang="en-US" dirty="0">
                <a:cs typeface="Arial" charset="0"/>
              </a:rPr>
              <a:t>Vascular </a:t>
            </a:r>
            <a:endParaRPr lang="en-US" dirty="0" smtClean="0">
              <a:cs typeface="Arial" charset="0"/>
            </a:endParaRPr>
          </a:p>
          <a:p>
            <a:r>
              <a:rPr lang="en-US" dirty="0" err="1" smtClean="0">
                <a:cs typeface="Arial" charset="0"/>
              </a:rPr>
              <a:t>Lewy</a:t>
            </a:r>
            <a:r>
              <a:rPr lang="en-US" dirty="0" smtClean="0">
                <a:cs typeface="Arial" charset="0"/>
              </a:rPr>
              <a:t> </a:t>
            </a:r>
            <a:r>
              <a:rPr lang="en-US" dirty="0">
                <a:cs typeface="Arial" charset="0"/>
              </a:rPr>
              <a:t>body </a:t>
            </a:r>
            <a:r>
              <a:rPr lang="en-US" dirty="0" smtClean="0">
                <a:cs typeface="Arial" charset="0"/>
              </a:rPr>
              <a:t>/ PD</a:t>
            </a:r>
            <a:endParaRPr lang="en-US" dirty="0">
              <a:cs typeface="Arial" charset="0"/>
            </a:endParaRPr>
          </a:p>
          <a:p>
            <a:r>
              <a:rPr lang="en-US" dirty="0" err="1" smtClean="0">
                <a:cs typeface="Arial" charset="0"/>
              </a:rPr>
              <a:t>Frontotemporal</a:t>
            </a:r>
            <a:endParaRPr lang="en-US" dirty="0">
              <a:cs typeface="Arial" charset="0"/>
            </a:endParaRPr>
          </a:p>
        </p:txBody>
      </p:sp>
      <p:sp>
        <p:nvSpPr>
          <p:cNvPr id="168972" name="Rectangle 12"/>
          <p:cNvSpPr>
            <a:spLocks noChangeArrowheads="1"/>
          </p:cNvSpPr>
          <p:nvPr/>
        </p:nvSpPr>
        <p:spPr bwMode="auto">
          <a:xfrm>
            <a:off x="4648200" y="4724400"/>
            <a:ext cx="1600200" cy="1219200"/>
          </a:xfrm>
          <a:prstGeom prst="rect">
            <a:avLst/>
          </a:prstGeom>
          <a:solidFill>
            <a:srgbClr val="9900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dirty="0">
                <a:cs typeface="Arial" charset="0"/>
              </a:rPr>
              <a:t>Alcohol</a:t>
            </a:r>
          </a:p>
          <a:p>
            <a:r>
              <a:rPr lang="en-US" dirty="0">
                <a:cs typeface="Arial" charset="0"/>
              </a:rPr>
              <a:t>Recreational</a:t>
            </a:r>
          </a:p>
          <a:p>
            <a:r>
              <a:rPr lang="en-US" b="1" i="1" dirty="0" smtClean="0">
                <a:cs typeface="Arial" charset="0"/>
              </a:rPr>
              <a:t>Prescriptions !</a:t>
            </a:r>
            <a:endParaRPr lang="en-US" b="1" i="1" dirty="0">
              <a:cs typeface="Arial" charset="0"/>
            </a:endParaRPr>
          </a:p>
        </p:txBody>
      </p:sp>
      <p:sp>
        <p:nvSpPr>
          <p:cNvPr id="168973" name="Rectangle 13"/>
          <p:cNvSpPr>
            <a:spLocks noChangeArrowheads="1"/>
          </p:cNvSpPr>
          <p:nvPr/>
        </p:nvSpPr>
        <p:spPr bwMode="auto">
          <a:xfrm>
            <a:off x="2628900" y="4871991"/>
            <a:ext cx="1600200" cy="914400"/>
          </a:xfrm>
          <a:prstGeom prst="rect">
            <a:avLst/>
          </a:prstGeom>
          <a:solidFill>
            <a:srgbClr val="9900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dirty="0" smtClean="0">
                <a:cs typeface="Arial" charset="0"/>
              </a:rPr>
              <a:t>Many</a:t>
            </a:r>
            <a:r>
              <a:rPr lang="en-US" dirty="0">
                <a:cs typeface="Arial" charset="0"/>
              </a:rPr>
              <a:t> </a:t>
            </a:r>
            <a:r>
              <a:rPr lang="en-US" dirty="0" smtClean="0">
                <a:cs typeface="Arial" charset="0"/>
              </a:rPr>
              <a:t>causes!</a:t>
            </a:r>
            <a:endParaRPr lang="en-US" dirty="0">
              <a:cs typeface="Arial" charset="0"/>
            </a:endParaRPr>
          </a:p>
        </p:txBody>
      </p:sp>
      <p:sp>
        <p:nvSpPr>
          <p:cNvPr id="168974" name="Rectangle 14"/>
          <p:cNvSpPr>
            <a:spLocks noChangeArrowheads="1"/>
          </p:cNvSpPr>
          <p:nvPr/>
        </p:nvSpPr>
        <p:spPr bwMode="auto">
          <a:xfrm>
            <a:off x="457200" y="4876800"/>
            <a:ext cx="1752600" cy="990600"/>
          </a:xfrm>
          <a:prstGeom prst="rect">
            <a:avLst/>
          </a:prstGeom>
          <a:solidFill>
            <a:srgbClr val="9900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 smtClean="0">
              <a:solidFill>
                <a:schemeClr val="bg1"/>
              </a:solidFill>
              <a:cs typeface="Arial" charset="0"/>
            </a:endParaRPr>
          </a:p>
          <a:p>
            <a:r>
              <a:rPr lang="en-US" dirty="0" smtClean="0">
                <a:cs typeface="Arial" charset="0"/>
              </a:rPr>
              <a:t>Alone, or</a:t>
            </a:r>
          </a:p>
          <a:p>
            <a:r>
              <a:rPr lang="en-US" dirty="0" smtClean="0">
                <a:cs typeface="Arial" charset="0"/>
              </a:rPr>
              <a:t>With dementia</a:t>
            </a:r>
          </a:p>
          <a:p>
            <a:endParaRPr lang="en-US" dirty="0" smtClean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68975" name="Line 15"/>
          <p:cNvSpPr>
            <a:spLocks noChangeShapeType="1"/>
          </p:cNvSpPr>
          <p:nvPr/>
        </p:nvSpPr>
        <p:spPr bwMode="auto">
          <a:xfrm>
            <a:off x="1299328" y="4371680"/>
            <a:ext cx="0" cy="381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8976" name="Line 16"/>
          <p:cNvSpPr>
            <a:spLocks noChangeShapeType="1"/>
          </p:cNvSpPr>
          <p:nvPr/>
        </p:nvSpPr>
        <p:spPr bwMode="auto">
          <a:xfrm>
            <a:off x="3429000" y="4267200"/>
            <a:ext cx="0" cy="381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8977" name="Line 17"/>
          <p:cNvSpPr>
            <a:spLocks noChangeShapeType="1"/>
          </p:cNvSpPr>
          <p:nvPr/>
        </p:nvSpPr>
        <p:spPr bwMode="auto">
          <a:xfrm>
            <a:off x="5410200" y="4267200"/>
            <a:ext cx="0" cy="381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8978" name="Line 18"/>
          <p:cNvSpPr>
            <a:spLocks noChangeShapeType="1"/>
          </p:cNvSpPr>
          <p:nvPr/>
        </p:nvSpPr>
        <p:spPr bwMode="auto">
          <a:xfrm>
            <a:off x="7523825" y="4257582"/>
            <a:ext cx="0" cy="381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599" y="1296491"/>
            <a:ext cx="1600199" cy="700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8" y="1296842"/>
            <a:ext cx="162242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Line 3"/>
          <p:cNvSpPr>
            <a:spLocks noChangeShapeType="1"/>
          </p:cNvSpPr>
          <p:nvPr/>
        </p:nvSpPr>
        <p:spPr bwMode="auto">
          <a:xfrm flipH="1" flipV="1">
            <a:off x="1866900" y="1646983"/>
            <a:ext cx="533400" cy="199134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32648" y="1477962"/>
            <a:ext cx="859609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ectangle 14"/>
          <p:cNvSpPr>
            <a:spLocks noChangeArrowheads="1"/>
          </p:cNvSpPr>
          <p:nvPr/>
        </p:nvSpPr>
        <p:spPr bwMode="auto">
          <a:xfrm>
            <a:off x="5506745" y="33121"/>
            <a:ext cx="1752600" cy="1263721"/>
          </a:xfrm>
          <a:prstGeom prst="rect">
            <a:avLst/>
          </a:prstGeom>
          <a:solidFill>
            <a:srgbClr val="9900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 smtClean="0">
              <a:solidFill>
                <a:schemeClr val="bg1"/>
              </a:solidFill>
              <a:cs typeface="Arial" charset="0"/>
            </a:endParaRPr>
          </a:p>
          <a:p>
            <a:r>
              <a:rPr lang="en-US" dirty="0" smtClean="0">
                <a:cs typeface="Arial" charset="0"/>
              </a:rPr>
              <a:t>Trauma, tumor,</a:t>
            </a:r>
          </a:p>
          <a:p>
            <a:r>
              <a:rPr lang="en-US" dirty="0" smtClean="0">
                <a:cs typeface="Arial" charset="0"/>
              </a:rPr>
              <a:t>MS, HIV, syphilis,</a:t>
            </a:r>
          </a:p>
          <a:p>
            <a:r>
              <a:rPr lang="en-US" dirty="0" smtClean="0">
                <a:cs typeface="Arial" charset="0"/>
              </a:rPr>
              <a:t>NPH,  </a:t>
            </a:r>
            <a:r>
              <a:rPr lang="en-US" dirty="0" err="1" smtClean="0">
                <a:cs typeface="Arial" charset="0"/>
              </a:rPr>
              <a:t>subdurals</a:t>
            </a:r>
            <a:r>
              <a:rPr lang="en-US" dirty="0" smtClean="0">
                <a:cs typeface="Arial" charset="0"/>
              </a:rPr>
              <a:t>,</a:t>
            </a:r>
          </a:p>
          <a:p>
            <a:r>
              <a:rPr lang="en-US" dirty="0" err="1" smtClean="0">
                <a:cs typeface="Arial" charset="0"/>
              </a:rPr>
              <a:t>vasculitis</a:t>
            </a:r>
            <a:r>
              <a:rPr lang="en-US" dirty="0" smtClean="0">
                <a:cs typeface="Arial" charset="0"/>
              </a:rPr>
              <a:t>, CJD</a:t>
            </a:r>
          </a:p>
          <a:p>
            <a:endParaRPr lang="en-US" dirty="0" smtClean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25" name="Rectangle 14"/>
          <p:cNvSpPr>
            <a:spLocks noChangeArrowheads="1"/>
          </p:cNvSpPr>
          <p:nvPr/>
        </p:nvSpPr>
        <p:spPr bwMode="auto">
          <a:xfrm>
            <a:off x="2047413" y="75849"/>
            <a:ext cx="1752600" cy="1220994"/>
          </a:xfrm>
          <a:prstGeom prst="rect">
            <a:avLst/>
          </a:prstGeom>
          <a:solidFill>
            <a:srgbClr val="9900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 smtClean="0">
              <a:solidFill>
                <a:schemeClr val="bg1"/>
              </a:solidFill>
              <a:cs typeface="Arial" charset="0"/>
            </a:endParaRPr>
          </a:p>
          <a:p>
            <a:r>
              <a:rPr lang="en-US" dirty="0" smtClean="0">
                <a:cs typeface="Arial" charset="0"/>
              </a:rPr>
              <a:t>Hepatic, renal, or</a:t>
            </a:r>
          </a:p>
          <a:p>
            <a:r>
              <a:rPr lang="en-US" dirty="0">
                <a:cs typeface="Arial" charset="0"/>
              </a:rPr>
              <a:t>t</a:t>
            </a:r>
            <a:r>
              <a:rPr lang="en-US" dirty="0" smtClean="0">
                <a:cs typeface="Arial" charset="0"/>
              </a:rPr>
              <a:t>hyroid disease</a:t>
            </a:r>
          </a:p>
          <a:p>
            <a:r>
              <a:rPr lang="en-US" dirty="0" smtClean="0">
                <a:cs typeface="Arial" charset="0"/>
              </a:rPr>
              <a:t>Deficiency (B12)</a:t>
            </a:r>
          </a:p>
          <a:p>
            <a:r>
              <a:rPr lang="en-US" dirty="0" smtClean="0">
                <a:cs typeface="Arial" charset="0"/>
              </a:rPr>
              <a:t>Toxins,  OSA</a:t>
            </a:r>
          </a:p>
          <a:p>
            <a:endParaRPr lang="en-US" dirty="0" smtClean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26" name="Line 17"/>
          <p:cNvSpPr>
            <a:spLocks noChangeShapeType="1"/>
          </p:cNvSpPr>
          <p:nvPr/>
        </p:nvSpPr>
        <p:spPr bwMode="auto">
          <a:xfrm flipH="1" flipV="1">
            <a:off x="7307802" y="965033"/>
            <a:ext cx="284455" cy="249419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Line 17"/>
          <p:cNvSpPr>
            <a:spLocks noChangeShapeType="1"/>
          </p:cNvSpPr>
          <p:nvPr/>
        </p:nvSpPr>
        <p:spPr bwMode="auto">
          <a:xfrm flipV="1">
            <a:off x="1656425" y="1026996"/>
            <a:ext cx="324775" cy="1825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560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“Primary” dementias: the big </a:t>
            </a:r>
            <a:r>
              <a:rPr lang="en-US" dirty="0" smtClean="0">
                <a:solidFill>
                  <a:srgbClr val="FFC000"/>
                </a:solidFill>
              </a:rPr>
              <a:t>ones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AD= Alzheimer’s</a:t>
            </a:r>
          </a:p>
          <a:p>
            <a:r>
              <a:rPr lang="en-US" dirty="0" smtClean="0"/>
              <a:t>LBD= Lewy Body dementia</a:t>
            </a:r>
          </a:p>
          <a:p>
            <a:r>
              <a:rPr lang="en-US" dirty="0" smtClean="0"/>
              <a:t>PD= Parkinson disease dementia</a:t>
            </a:r>
          </a:p>
          <a:p>
            <a:r>
              <a:rPr lang="en-US" dirty="0" smtClean="0"/>
              <a:t>FTD= Frontotemporal dementia</a:t>
            </a:r>
          </a:p>
          <a:p>
            <a:r>
              <a:rPr lang="en-US" dirty="0" smtClean="0"/>
              <a:t>Vascular</a:t>
            </a:r>
            <a:endParaRPr lang="en-US" dirty="0"/>
          </a:p>
        </p:txBody>
      </p:sp>
      <p:pic>
        <p:nvPicPr>
          <p:cNvPr id="4" name="Picture 6" descr="Prevale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1752600"/>
            <a:ext cx="4292600" cy="422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7857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0772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solidFill>
                  <a:srgbClr val="FFC000"/>
                </a:solidFill>
                <a:ea typeface="ＭＳ Ｐゴシック" pitchFamily="-112" charset="-128"/>
              </a:rPr>
              <a:t>Alzheimer Disease (AD)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7696200" cy="2209800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600"/>
              </a:spcBef>
              <a:defRPr/>
            </a:pPr>
            <a:r>
              <a:rPr lang="en-US" dirty="0" smtClean="0"/>
              <a:t> Commonest neurodegenerative and dementing disease</a:t>
            </a:r>
          </a:p>
          <a:p>
            <a:pPr marL="0" indent="0">
              <a:spcBef>
                <a:spcPts val="600"/>
              </a:spcBef>
              <a:buNone/>
              <a:defRPr/>
            </a:pPr>
            <a:endParaRPr lang="en-US" dirty="0" smtClean="0"/>
          </a:p>
          <a:p>
            <a:pPr>
              <a:spcBef>
                <a:spcPts val="600"/>
              </a:spcBef>
              <a:defRPr/>
            </a:pPr>
            <a:r>
              <a:rPr lang="en-US" dirty="0" smtClean="0"/>
              <a:t> Prevalence doubles every 5 years after 65; ~50% of those older than 85</a:t>
            </a:r>
          </a:p>
          <a:p>
            <a:pPr>
              <a:spcBef>
                <a:spcPts val="600"/>
              </a:spcBef>
              <a:buFont typeface="Monotype Sorts" pitchFamily="-112" charset="2"/>
              <a:buChar char="n"/>
              <a:defRPr/>
            </a:pPr>
            <a:endParaRPr lang="en-US" dirty="0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1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1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1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1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3182BD7C-448A-4BF2-B572-D22EDB8E2AE9}" type="slidenum">
              <a:rPr lang="en-US" sz="1400" smtClean="0">
                <a:solidFill>
                  <a:schemeClr val="accent1"/>
                </a:solidFill>
                <a:latin typeface="Arial" charset="0"/>
              </a:rPr>
              <a:pPr/>
              <a:t>8</a:t>
            </a:fld>
            <a:endParaRPr lang="en-US" sz="1400" smtClean="0">
              <a:solidFill>
                <a:schemeClr val="accent1"/>
              </a:solidFill>
              <a:latin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775" y="3663885"/>
            <a:ext cx="3200400" cy="2545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8" y="3733800"/>
            <a:ext cx="3827285" cy="2545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2840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772400" cy="990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solidFill>
                  <a:srgbClr val="FFC000"/>
                </a:solidFill>
                <a:ea typeface="ＭＳ Ｐゴシック" pitchFamily="-112" charset="-128"/>
              </a:rPr>
              <a:t>AD Risk Factors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752600"/>
            <a:ext cx="7772400" cy="4419600"/>
          </a:xfrm>
        </p:spPr>
        <p:txBody>
          <a:bodyPr>
            <a:normAutofit lnSpcReduction="10000"/>
          </a:bodyPr>
          <a:lstStyle/>
          <a:p>
            <a:pPr>
              <a:spcBef>
                <a:spcPts val="600"/>
              </a:spcBef>
              <a:defRPr/>
            </a:pPr>
            <a:r>
              <a:rPr lang="en-US" dirty="0" smtClean="0"/>
              <a:t>Age!!</a:t>
            </a:r>
          </a:p>
          <a:p>
            <a:pPr>
              <a:spcBef>
                <a:spcPts val="600"/>
              </a:spcBef>
              <a:defRPr/>
            </a:pPr>
            <a:r>
              <a:rPr lang="en-US" dirty="0" smtClean="0"/>
              <a:t>Mild cognitive impairment (MCI)</a:t>
            </a:r>
          </a:p>
          <a:p>
            <a:pPr>
              <a:spcBef>
                <a:spcPts val="600"/>
              </a:spcBef>
              <a:defRPr/>
            </a:pPr>
            <a:r>
              <a:rPr lang="en-US" dirty="0" smtClean="0"/>
              <a:t>ApoE-e4 positivity </a:t>
            </a:r>
          </a:p>
          <a:p>
            <a:pPr>
              <a:spcBef>
                <a:spcPts val="600"/>
              </a:spcBef>
              <a:defRPr/>
            </a:pPr>
            <a:r>
              <a:rPr lang="en-US" dirty="0" smtClean="0"/>
              <a:t>Family hx in first degree relative (especially if younger onset)</a:t>
            </a:r>
          </a:p>
          <a:p>
            <a:pPr>
              <a:spcBef>
                <a:spcPts val="600"/>
              </a:spcBef>
              <a:defRPr/>
            </a:pPr>
            <a:r>
              <a:rPr lang="en-US" dirty="0" smtClean="0"/>
              <a:t>Vascular risk (diabetes, heart disease, etc.)</a:t>
            </a:r>
          </a:p>
          <a:p>
            <a:pPr>
              <a:spcBef>
                <a:spcPts val="600"/>
              </a:spcBef>
              <a:defRPr/>
            </a:pPr>
            <a:r>
              <a:rPr lang="en-US" dirty="0" smtClean="0"/>
              <a:t>Low education and physical/social activity</a:t>
            </a:r>
          </a:p>
          <a:p>
            <a:pPr>
              <a:spcBef>
                <a:spcPts val="600"/>
              </a:spcBef>
              <a:defRPr/>
            </a:pPr>
            <a:r>
              <a:rPr lang="en-US" dirty="0"/>
              <a:t>Female sex</a:t>
            </a:r>
          </a:p>
          <a:p>
            <a:pPr marL="0" indent="0">
              <a:spcBef>
                <a:spcPts val="600"/>
              </a:spcBef>
              <a:buNone/>
              <a:defRPr/>
            </a:pPr>
            <a:endParaRPr lang="en-US" dirty="0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1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1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1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1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1B064A4C-6CE4-4FF0-9565-FCB5F5732F5C}" type="slidenum">
              <a:rPr lang="en-US" sz="1400" smtClean="0">
                <a:solidFill>
                  <a:schemeClr val="accent1"/>
                </a:solidFill>
                <a:latin typeface="Arial" charset="0"/>
              </a:rPr>
              <a:pPr/>
              <a:t>9</a:t>
            </a:fld>
            <a:endParaRPr lang="en-US" sz="1400" smtClean="0">
              <a:solidFill>
                <a:schemeClr val="accent1"/>
              </a:solidFill>
              <a:latin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0916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1046</Words>
  <Application>Microsoft Office PowerPoint</Application>
  <PresentationFormat>On-screen Show (4:3)</PresentationFormat>
  <Paragraphs>227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Seniors with Memory Loss: A Primer</vt:lpstr>
      <vt:lpstr>Cognitive domains</vt:lpstr>
      <vt:lpstr>Cerebral hemisphere and lobes</vt:lpstr>
      <vt:lpstr>What Is Dementia?</vt:lpstr>
      <vt:lpstr>Mild Cognitive Impairment</vt:lpstr>
      <vt:lpstr>PowerPoint Presentation</vt:lpstr>
      <vt:lpstr>“Primary” dementias: the big ones</vt:lpstr>
      <vt:lpstr>Alzheimer Disease (AD)</vt:lpstr>
      <vt:lpstr>AD Risk Factors</vt:lpstr>
      <vt:lpstr> Mild-moderate AD              Severe AD</vt:lpstr>
      <vt:lpstr>AD Clinical Features</vt:lpstr>
      <vt:lpstr>AD: Behavioral &amp; Psych</vt:lpstr>
      <vt:lpstr>Dementia with Lewy Bodies (DLB)</vt:lpstr>
      <vt:lpstr>DLB Clinical Features</vt:lpstr>
      <vt:lpstr>Frontotemporal Dementia (FTD)</vt:lpstr>
      <vt:lpstr>FTD clinical features</vt:lpstr>
      <vt:lpstr>Vascular Dementia</vt:lpstr>
      <vt:lpstr>“...evidence of  chronic small vessel ischemic disease involving subcortical white matter”</vt:lpstr>
      <vt:lpstr>PowerPoint Presentation</vt:lpstr>
      <vt:lpstr>The HPI is critical !</vt:lpstr>
      <vt:lpstr>Fill out the picture</vt:lpstr>
      <vt:lpstr>Differential diagnosis in dementia:  Commoner treatable causes</vt:lpstr>
      <vt:lpstr>Examination</vt:lpstr>
      <vt:lpstr>PowerPoint Presentation</vt:lpstr>
      <vt:lpstr>Diagnostic testing</vt:lpstr>
      <vt:lpstr>Why properly diagnose?</vt:lpstr>
      <vt:lpstr>Drug treatment?</vt:lpstr>
    </vt:vector>
  </TitlesOfParts>
  <Company>University of Michigan Hospital and Health Systems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Dayalu, Praveen</dc:creator>
  <cp:lastModifiedBy>Dayalu, Praveen</cp:lastModifiedBy>
  <cp:revision>31</cp:revision>
  <dcterms:created xsi:type="dcterms:W3CDTF">2012-09-19T15:00:35Z</dcterms:created>
  <dcterms:modified xsi:type="dcterms:W3CDTF">2016-05-01T22:41:23Z</dcterms:modified>
</cp:coreProperties>
</file>