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5" r:id="rId2"/>
    <p:sldId id="339" r:id="rId3"/>
    <p:sldId id="358" r:id="rId4"/>
    <p:sldId id="335" r:id="rId5"/>
    <p:sldId id="344" r:id="rId6"/>
    <p:sldId id="332" r:id="rId7"/>
    <p:sldId id="362" r:id="rId8"/>
    <p:sldId id="340" r:id="rId9"/>
    <p:sldId id="331" r:id="rId10"/>
    <p:sldId id="3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a:srgbClr val="FFD85B"/>
    <a:srgbClr val="FFC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98129" autoAdjust="0"/>
  </p:normalViewPr>
  <p:slideViewPr>
    <p:cSldViewPr>
      <p:cViewPr varScale="1">
        <p:scale>
          <a:sx n="127" d="100"/>
          <a:sy n="127" d="100"/>
        </p:scale>
        <p:origin x="786" y="12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4AD3F-5ED7-4273-9372-7980DFC89F68}" type="datetimeFigureOut">
              <a:rPr lang="en-US" smtClean="0"/>
              <a:pPr/>
              <a:t>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8C606-2A88-48D4-A39F-31CB49C23055}" type="slidenum">
              <a:rPr lang="en-US" smtClean="0"/>
              <a:pPr/>
              <a:t>‹#›</a:t>
            </a:fld>
            <a:endParaRPr lang="en-US" dirty="0"/>
          </a:p>
        </p:txBody>
      </p:sp>
    </p:spTree>
    <p:extLst>
      <p:ext uri="{BB962C8B-B14F-4D97-AF65-F5344CB8AC3E}">
        <p14:creationId xmlns:p14="http://schemas.microsoft.com/office/powerpoint/2010/main" val="261209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E3A5D6-E736-4ABD-8B7E-A7DE4F8CAB1F}" type="datetimeFigureOut">
              <a:rPr lang="en-US" smtClean="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0875F-57FD-4404-92E3-E8969B7BD16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3A5D6-E736-4ABD-8B7E-A7DE4F8CAB1F}" type="datetimeFigureOut">
              <a:rPr lang="en-US" smtClean="0"/>
              <a:pPr/>
              <a:t>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0875F-57FD-4404-92E3-E8969B7BD16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3200400" y="1676400"/>
            <a:ext cx="5410200" cy="4154984"/>
          </a:xfrm>
          <a:prstGeom prst="rect">
            <a:avLst/>
          </a:prstGeom>
          <a:noFill/>
        </p:spPr>
        <p:txBody>
          <a:bodyPr wrap="square" rtlCol="0">
            <a:spAutoFit/>
          </a:bodyPr>
          <a:lstStyle/>
          <a:p>
            <a:r>
              <a:rPr lang="en-US" sz="2200" b="1" dirty="0">
                <a:solidFill>
                  <a:srgbClr val="FFC000"/>
                </a:solidFill>
              </a:rPr>
              <a:t>Vikram Shakkottai’s </a:t>
            </a:r>
            <a:r>
              <a:rPr lang="en-US" sz="2200" dirty="0">
                <a:solidFill>
                  <a:srgbClr val="FFC000"/>
                </a:solidFill>
              </a:rPr>
              <a:t>lab is exploring functional changes in cerebellar neurons as a therapeutic target for ataxia. Using mouse models of inherited ataxia, the lab seeks to find alterations in firing properties of cerebellar neurons that predict their vulnerability to neurodegeneration. </a:t>
            </a:r>
          </a:p>
          <a:p>
            <a:endParaRPr lang="en-US" sz="2200" dirty="0">
              <a:solidFill>
                <a:srgbClr val="FFC000"/>
              </a:solidFill>
            </a:endParaRPr>
          </a:p>
          <a:p>
            <a:r>
              <a:rPr lang="en-US" sz="2200" dirty="0">
                <a:solidFill>
                  <a:srgbClr val="FFC000"/>
                </a:solidFill>
              </a:rPr>
              <a:t>His lab is also working  </a:t>
            </a:r>
            <a:r>
              <a:rPr lang="en-US" sz="2200" dirty="0" smtClean="0">
                <a:solidFill>
                  <a:srgbClr val="FFC000"/>
                </a:solidFill>
              </a:rPr>
              <a:t>on determining whether currently approved drugs, and novel ion channel modulators can improve symptoms in patients with ataxia. </a:t>
            </a:r>
            <a:endParaRPr lang="en-US" sz="2200" dirty="0">
              <a:solidFill>
                <a:srgbClr val="FFC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68479"/>
            <a:ext cx="37338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Ataxia</a:t>
            </a:r>
          </a:p>
        </p:txBody>
      </p:sp>
      <p:sp>
        <p:nvSpPr>
          <p:cNvPr id="2" name="TextBox 1"/>
          <p:cNvSpPr txBox="1"/>
          <p:nvPr/>
        </p:nvSpPr>
        <p:spPr>
          <a:xfrm>
            <a:off x="152400" y="5867400"/>
            <a:ext cx="4724400" cy="646331"/>
          </a:xfrm>
          <a:prstGeom prst="rect">
            <a:avLst/>
          </a:prstGeom>
          <a:noFill/>
        </p:spPr>
        <p:txBody>
          <a:bodyPr wrap="square" rtlCol="0">
            <a:spAutoFit/>
          </a:bodyPr>
          <a:lstStyle/>
          <a:p>
            <a:r>
              <a:rPr lang="en-US" sz="1200" dirty="0">
                <a:solidFill>
                  <a:schemeClr val="tx2">
                    <a:lumMod val="40000"/>
                    <a:lumOff val="60000"/>
                  </a:schemeClr>
                </a:solidFill>
              </a:rPr>
              <a:t>MD:	Christian Medical College, India</a:t>
            </a:r>
          </a:p>
          <a:p>
            <a:r>
              <a:rPr lang="en-US" sz="1200" dirty="0">
                <a:solidFill>
                  <a:schemeClr val="tx2">
                    <a:lumMod val="40000"/>
                    <a:lumOff val="60000"/>
                  </a:schemeClr>
                </a:solidFill>
              </a:rPr>
              <a:t>PhD:	University of California-Irvine</a:t>
            </a:r>
          </a:p>
          <a:p>
            <a:r>
              <a:rPr lang="en-US" sz="1200" dirty="0">
                <a:solidFill>
                  <a:schemeClr val="tx2">
                    <a:lumMod val="40000"/>
                    <a:lumOff val="60000"/>
                  </a:schemeClr>
                </a:solidFill>
              </a:rPr>
              <a:t>Residency:	Barnes Jewish Hospital and Washington University</a:t>
            </a:r>
          </a:p>
        </p:txBody>
      </p:sp>
    </p:spTree>
    <p:extLst>
      <p:ext uri="{BB962C8B-B14F-4D97-AF65-F5344CB8AC3E}">
        <p14:creationId xmlns:p14="http://schemas.microsoft.com/office/powerpoint/2010/main" val="2361693560"/>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90600" y="1066800"/>
            <a:ext cx="7467599" cy="2462213"/>
          </a:xfrm>
          <a:prstGeom prst="rect">
            <a:avLst/>
          </a:prstGeom>
          <a:noFill/>
        </p:spPr>
        <p:txBody>
          <a:bodyPr wrap="square" rtlCol="0">
            <a:spAutoFit/>
          </a:bodyPr>
          <a:lstStyle/>
          <a:p>
            <a:r>
              <a:rPr lang="en-US" sz="2200" b="1" dirty="0">
                <a:solidFill>
                  <a:srgbClr val="FFC000"/>
                </a:solidFill>
              </a:rPr>
              <a:t>Dan </a:t>
            </a:r>
            <a:r>
              <a:rPr lang="en-US" sz="2200" b="1" dirty="0" err="1">
                <a:solidFill>
                  <a:srgbClr val="FFC000"/>
                </a:solidFill>
              </a:rPr>
              <a:t>Leventhal’s</a:t>
            </a:r>
            <a:r>
              <a:rPr lang="en-US" sz="2200" b="1" dirty="0">
                <a:solidFill>
                  <a:srgbClr val="FFC000"/>
                </a:solidFill>
              </a:rPr>
              <a:t> </a:t>
            </a:r>
            <a:r>
              <a:rPr lang="en-US" sz="2200" dirty="0">
                <a:solidFill>
                  <a:srgbClr val="FFC000"/>
                </a:solidFill>
              </a:rPr>
              <a:t>laboratory studies how the basal ganglia interact with each other and other brain structures. He uses high density electrophysiological recordings combined with </a:t>
            </a:r>
            <a:r>
              <a:rPr lang="en-US" sz="2200" dirty="0" err="1">
                <a:solidFill>
                  <a:srgbClr val="FFC000"/>
                </a:solidFill>
              </a:rPr>
              <a:t>optogenetic</a:t>
            </a:r>
            <a:r>
              <a:rPr lang="en-US" sz="2200" dirty="0">
                <a:solidFill>
                  <a:srgbClr val="FFC000"/>
                </a:solidFill>
              </a:rPr>
              <a:t> interventions in awake, behaving rodents. His specific areas of interest include Parkinson Disease and dystonia, including mechanisms of action of deep brain stimulation.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6074" y="3318301"/>
            <a:ext cx="1976398" cy="296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0600" y="168479"/>
            <a:ext cx="39624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sp>
        <p:nvSpPr>
          <p:cNvPr id="5" name="TextBox 4"/>
          <p:cNvSpPr txBox="1"/>
          <p:nvPr/>
        </p:nvSpPr>
        <p:spPr>
          <a:xfrm>
            <a:off x="152400" y="5867400"/>
            <a:ext cx="4724400" cy="830997"/>
          </a:xfrm>
          <a:prstGeom prst="rect">
            <a:avLst/>
          </a:prstGeom>
          <a:noFill/>
        </p:spPr>
        <p:txBody>
          <a:bodyPr wrap="square" rtlCol="0">
            <a:spAutoFit/>
          </a:bodyPr>
          <a:lstStyle/>
          <a:p>
            <a:r>
              <a:rPr lang="en-US" sz="1200" dirty="0">
                <a:solidFill>
                  <a:schemeClr val="tx2">
                    <a:lumMod val="40000"/>
                    <a:lumOff val="60000"/>
                  </a:schemeClr>
                </a:solidFill>
              </a:rPr>
              <a:t>MD:	Case Western Reserve University</a:t>
            </a:r>
          </a:p>
          <a:p>
            <a:r>
              <a:rPr lang="en-US" sz="1200" dirty="0">
                <a:solidFill>
                  <a:schemeClr val="tx2">
                    <a:lumMod val="40000"/>
                    <a:lumOff val="60000"/>
                  </a:schemeClr>
                </a:solidFill>
              </a:rPr>
              <a:t>PhD:	Case Western Reserve University</a:t>
            </a:r>
          </a:p>
          <a:p>
            <a:r>
              <a:rPr lang="en-US" sz="1200" dirty="0">
                <a:solidFill>
                  <a:schemeClr val="tx2">
                    <a:lumMod val="40000"/>
                    <a:lumOff val="60000"/>
                  </a:schemeClr>
                </a:solidFill>
              </a:rPr>
              <a:t>Residency:	University of Michigan</a:t>
            </a:r>
          </a:p>
          <a:p>
            <a:r>
              <a:rPr lang="en-US" sz="1200" dirty="0">
                <a:solidFill>
                  <a:schemeClr val="tx2">
                    <a:lumMod val="40000"/>
                    <a:lumOff val="60000"/>
                  </a:schemeClr>
                </a:solidFill>
              </a:rPr>
              <a:t>Fellowship:	University of Michigan</a:t>
            </a:r>
          </a:p>
        </p:txBody>
      </p:sp>
    </p:spTree>
    <p:extLst>
      <p:ext uri="{BB962C8B-B14F-4D97-AF65-F5344CB8AC3E}">
        <p14:creationId xmlns:p14="http://schemas.microsoft.com/office/powerpoint/2010/main" val="97282261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762000" y="725297"/>
            <a:ext cx="4572000" cy="3477875"/>
          </a:xfrm>
          <a:prstGeom prst="rect">
            <a:avLst/>
          </a:prstGeom>
          <a:noFill/>
        </p:spPr>
        <p:txBody>
          <a:bodyPr wrap="square" rtlCol="0">
            <a:spAutoFit/>
          </a:bodyPr>
          <a:lstStyle/>
          <a:p>
            <a:r>
              <a:rPr lang="en-US" sz="2200" b="1" dirty="0">
                <a:solidFill>
                  <a:srgbClr val="FFC000"/>
                </a:solidFill>
              </a:rPr>
              <a:t>John Fink’s </a:t>
            </a:r>
            <a:r>
              <a:rPr lang="en-US" sz="2200" dirty="0">
                <a:solidFill>
                  <a:srgbClr val="FFC000"/>
                </a:solidFill>
              </a:rPr>
              <a:t>research focuses on identifying the genetic causes of various neurologic disorders (particularly the spastic paraplegias), analyzing the molecular pathogenesis  of discovered genes, and creating animal and induced pluripotent stem cell models of these disorders to study molecular mechanisms and treatments.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2193774"/>
            <a:ext cx="2232025"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68479"/>
            <a:ext cx="37338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Neurogenetics</a:t>
            </a:r>
          </a:p>
        </p:txBody>
      </p:sp>
      <p:sp>
        <p:nvSpPr>
          <p:cNvPr id="5" name="TextBox 4"/>
          <p:cNvSpPr txBox="1"/>
          <p:nvPr/>
        </p:nvSpPr>
        <p:spPr>
          <a:xfrm>
            <a:off x="152400" y="5867400"/>
            <a:ext cx="4724400" cy="646331"/>
          </a:xfrm>
          <a:prstGeom prst="rect">
            <a:avLst/>
          </a:prstGeom>
          <a:noFill/>
        </p:spPr>
        <p:txBody>
          <a:bodyPr wrap="square" rtlCol="0">
            <a:spAutoFit/>
          </a:bodyPr>
          <a:lstStyle/>
          <a:p>
            <a:r>
              <a:rPr lang="en-US" sz="1200" dirty="0">
                <a:solidFill>
                  <a:schemeClr val="tx2">
                    <a:lumMod val="40000"/>
                    <a:lumOff val="60000"/>
                  </a:schemeClr>
                </a:solidFill>
              </a:rPr>
              <a:t>MD:	Medical College of Ohio</a:t>
            </a:r>
          </a:p>
          <a:p>
            <a:r>
              <a:rPr lang="en-US" sz="1200" dirty="0">
                <a:solidFill>
                  <a:schemeClr val="tx2">
                    <a:lumMod val="40000"/>
                    <a:lumOff val="60000"/>
                  </a:schemeClr>
                </a:solidFill>
              </a:rPr>
              <a:t>Residency:	University of Virginia</a:t>
            </a:r>
          </a:p>
          <a:p>
            <a:r>
              <a:rPr lang="en-US" sz="1200" dirty="0">
                <a:solidFill>
                  <a:schemeClr val="tx2">
                    <a:lumMod val="40000"/>
                    <a:lumOff val="60000"/>
                  </a:schemeClr>
                </a:solidFill>
              </a:rPr>
              <a:t>Fellowship:	National Institutes of Health</a:t>
            </a:r>
          </a:p>
        </p:txBody>
      </p:sp>
    </p:spTree>
    <p:extLst>
      <p:ext uri="{BB962C8B-B14F-4D97-AF65-F5344CB8AC3E}">
        <p14:creationId xmlns:p14="http://schemas.microsoft.com/office/powerpoint/2010/main" val="191845576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762000" y="1128574"/>
            <a:ext cx="4735286" cy="3139321"/>
          </a:xfrm>
          <a:prstGeom prst="rect">
            <a:avLst/>
          </a:prstGeom>
          <a:noFill/>
        </p:spPr>
        <p:txBody>
          <a:bodyPr wrap="square" rtlCol="0">
            <a:spAutoFit/>
          </a:bodyPr>
          <a:lstStyle/>
          <a:p>
            <a:r>
              <a:rPr lang="en-US" sz="2200" b="1" dirty="0">
                <a:solidFill>
                  <a:srgbClr val="FFC000"/>
                </a:solidFill>
              </a:rPr>
              <a:t>Hank Paulson </a:t>
            </a:r>
            <a:r>
              <a:rPr lang="en-US" sz="2200" dirty="0">
                <a:solidFill>
                  <a:srgbClr val="FFC000"/>
                </a:solidFill>
              </a:rPr>
              <a:t>explores molecular mechanisms underlying a variety of age-related neuro degenerative diseases, including AD, FTD, HD and the ataxias. The Paulson Lab is also committed to finding ways to treat these devastating and fatal disorders, using RNAi approaches and cell based drug screens.</a:t>
            </a:r>
          </a:p>
        </p:txBody>
      </p:sp>
      <p:sp>
        <p:nvSpPr>
          <p:cNvPr id="4" name="TextBox 3"/>
          <p:cNvSpPr txBox="1"/>
          <p:nvPr/>
        </p:nvSpPr>
        <p:spPr>
          <a:xfrm>
            <a:off x="5029200" y="168479"/>
            <a:ext cx="37338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Cognitive Disorders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649218"/>
            <a:ext cx="2330666" cy="349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5867400"/>
            <a:ext cx="4724400" cy="830997"/>
          </a:xfrm>
          <a:prstGeom prst="rect">
            <a:avLst/>
          </a:prstGeom>
          <a:noFill/>
        </p:spPr>
        <p:txBody>
          <a:bodyPr wrap="square" rtlCol="0">
            <a:spAutoFit/>
          </a:bodyPr>
          <a:lstStyle/>
          <a:p>
            <a:r>
              <a:rPr lang="en-US" sz="1200" dirty="0">
                <a:solidFill>
                  <a:schemeClr val="tx2">
                    <a:lumMod val="40000"/>
                    <a:lumOff val="60000"/>
                  </a:schemeClr>
                </a:solidFill>
              </a:rPr>
              <a:t>MD:	Yale University</a:t>
            </a:r>
          </a:p>
          <a:p>
            <a:r>
              <a:rPr lang="en-US" sz="1200" dirty="0">
                <a:solidFill>
                  <a:schemeClr val="tx2">
                    <a:lumMod val="40000"/>
                    <a:lumOff val="60000"/>
                  </a:schemeClr>
                </a:solidFill>
              </a:rPr>
              <a:t>PhD:	Yale University</a:t>
            </a:r>
          </a:p>
          <a:p>
            <a:r>
              <a:rPr lang="en-US" sz="1200" dirty="0">
                <a:solidFill>
                  <a:schemeClr val="tx2">
                    <a:lumMod val="40000"/>
                    <a:lumOff val="60000"/>
                  </a:schemeClr>
                </a:solidFill>
              </a:rPr>
              <a:t>Residency:	University of Pennsylvania</a:t>
            </a:r>
          </a:p>
          <a:p>
            <a:r>
              <a:rPr lang="en-US" sz="1200" dirty="0">
                <a:solidFill>
                  <a:schemeClr val="tx2">
                    <a:lumMod val="40000"/>
                    <a:lumOff val="60000"/>
                  </a:schemeClr>
                </a:solidFill>
              </a:rPr>
              <a:t>Fellowship:	University of Pennsylvania</a:t>
            </a:r>
          </a:p>
        </p:txBody>
      </p:sp>
    </p:spTree>
    <p:extLst>
      <p:ext uri="{BB962C8B-B14F-4D97-AF65-F5344CB8AC3E}">
        <p14:creationId xmlns:p14="http://schemas.microsoft.com/office/powerpoint/2010/main" val="211831000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3733800" y="1451783"/>
            <a:ext cx="5105400" cy="3477875"/>
          </a:xfrm>
          <a:prstGeom prst="rect">
            <a:avLst/>
          </a:prstGeom>
          <a:noFill/>
        </p:spPr>
        <p:txBody>
          <a:bodyPr wrap="square" rtlCol="0">
            <a:spAutoFit/>
          </a:bodyPr>
          <a:lstStyle/>
          <a:p>
            <a:r>
              <a:rPr lang="en-US" sz="2200" b="1" dirty="0">
                <a:solidFill>
                  <a:srgbClr val="FFC000"/>
                </a:solidFill>
              </a:rPr>
              <a:t>Kelvin Chou</a:t>
            </a:r>
            <a:r>
              <a:rPr lang="en-US" sz="2200" dirty="0">
                <a:solidFill>
                  <a:srgbClr val="FFC000"/>
                </a:solidFill>
              </a:rPr>
              <a:t> is focused on improving the ability to treat movement disorders patients through DBS by understanding the relationships between patient baseline characteristics, DBS targeting, and the clinical effects of stimulation.  He is  also interested in non-invasive methods for improving essential tremor, as well as gaining a better understanding of non-motor features of PD.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14" y="838200"/>
            <a:ext cx="2133600" cy="319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168479"/>
            <a:ext cx="44196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sp>
        <p:nvSpPr>
          <p:cNvPr id="5" name="TextBox 4"/>
          <p:cNvSpPr txBox="1"/>
          <p:nvPr/>
        </p:nvSpPr>
        <p:spPr>
          <a:xfrm>
            <a:off x="152400" y="5867400"/>
            <a:ext cx="4724400" cy="646331"/>
          </a:xfrm>
          <a:prstGeom prst="rect">
            <a:avLst/>
          </a:prstGeom>
          <a:noFill/>
        </p:spPr>
        <p:txBody>
          <a:bodyPr wrap="square" rtlCol="0">
            <a:spAutoFit/>
          </a:bodyPr>
          <a:lstStyle/>
          <a:p>
            <a:r>
              <a:rPr lang="en-US" sz="1200" dirty="0">
                <a:solidFill>
                  <a:schemeClr val="tx2">
                    <a:lumMod val="40000"/>
                    <a:lumOff val="60000"/>
                  </a:schemeClr>
                </a:solidFill>
              </a:rPr>
              <a:t>MD:	University of Michigan</a:t>
            </a:r>
          </a:p>
          <a:p>
            <a:r>
              <a:rPr lang="en-US" sz="1200" dirty="0">
                <a:solidFill>
                  <a:schemeClr val="tx2">
                    <a:lumMod val="40000"/>
                    <a:lumOff val="60000"/>
                  </a:schemeClr>
                </a:solidFill>
              </a:rPr>
              <a:t>Residency:	University of Pennsylvania</a:t>
            </a:r>
          </a:p>
          <a:p>
            <a:r>
              <a:rPr lang="en-US" sz="1200" dirty="0">
                <a:solidFill>
                  <a:schemeClr val="tx2">
                    <a:lumMod val="40000"/>
                    <a:lumOff val="60000"/>
                  </a:schemeClr>
                </a:solidFill>
              </a:rPr>
              <a:t>Fellowship:	Pennsylvania Hospital</a:t>
            </a:r>
          </a:p>
        </p:txBody>
      </p:sp>
    </p:spTree>
    <p:extLst>
      <p:ext uri="{BB962C8B-B14F-4D97-AF65-F5344CB8AC3E}">
        <p14:creationId xmlns:p14="http://schemas.microsoft.com/office/powerpoint/2010/main" val="342984955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457200" y="707502"/>
            <a:ext cx="4354286" cy="4493538"/>
          </a:xfrm>
          <a:prstGeom prst="rect">
            <a:avLst/>
          </a:prstGeom>
          <a:noFill/>
        </p:spPr>
        <p:txBody>
          <a:bodyPr wrap="square" rtlCol="0">
            <a:spAutoFit/>
          </a:bodyPr>
          <a:lstStyle/>
          <a:p>
            <a:r>
              <a:rPr lang="en-US" sz="2200" b="1" dirty="0">
                <a:solidFill>
                  <a:srgbClr val="FFC000"/>
                </a:solidFill>
              </a:rPr>
              <a:t>Roger Albin’s </a:t>
            </a:r>
            <a:r>
              <a:rPr lang="en-US" sz="2200" dirty="0">
                <a:solidFill>
                  <a:srgbClr val="FFC000"/>
                </a:solidFill>
              </a:rPr>
              <a:t>research is in basal ganglia diseases pathogenesis and pathophysiology. Areas of focus include</a:t>
            </a:r>
          </a:p>
          <a:p>
            <a:pPr marL="342900" indent="-342900">
              <a:buFont typeface="Arial" pitchFamily="34" charset="0"/>
              <a:buChar char="•"/>
            </a:pPr>
            <a:r>
              <a:rPr lang="en-US" sz="2200" dirty="0" smtClean="0">
                <a:solidFill>
                  <a:srgbClr val="FFC000"/>
                </a:solidFill>
              </a:rPr>
              <a:t>Investigation </a:t>
            </a:r>
            <a:r>
              <a:rPr lang="en-US" sz="2200" dirty="0">
                <a:solidFill>
                  <a:srgbClr val="FFC000"/>
                </a:solidFill>
              </a:rPr>
              <a:t>of brain changes underlying movement disorders with positron emission tomography and other imaging modalities</a:t>
            </a:r>
            <a:r>
              <a:rPr lang="en-US" sz="2200" dirty="0" smtClean="0">
                <a:solidFill>
                  <a:srgbClr val="FFC000"/>
                </a:solidFill>
              </a:rPr>
              <a:t>.</a:t>
            </a:r>
          </a:p>
          <a:p>
            <a:pPr marL="342900" indent="-342900">
              <a:buFont typeface="Arial" pitchFamily="34" charset="0"/>
              <a:buChar char="•"/>
            </a:pPr>
            <a:r>
              <a:rPr lang="en-US" sz="2200" dirty="0" smtClean="0">
                <a:solidFill>
                  <a:srgbClr val="FFC000"/>
                </a:solidFill>
              </a:rPr>
              <a:t>Treatment refractory features of Parkinson  disease.</a:t>
            </a:r>
            <a:endParaRPr lang="en-US" sz="2200" dirty="0">
              <a:solidFill>
                <a:srgbClr val="FFC000"/>
              </a:solidFill>
            </a:endParaRPr>
          </a:p>
          <a:p>
            <a:pPr marL="342900" indent="-342900">
              <a:buFont typeface="Arial" pitchFamily="34" charset="0"/>
              <a:buChar char="•"/>
            </a:pPr>
            <a:r>
              <a:rPr lang="en-US" sz="2200" dirty="0">
                <a:solidFill>
                  <a:srgbClr val="FFC000"/>
                </a:solidFill>
              </a:rPr>
              <a:t>The development of new imaging biomarkers for dementias.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047" y="2895599"/>
            <a:ext cx="3810000" cy="253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14800" y="168479"/>
            <a:ext cx="46482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sp>
        <p:nvSpPr>
          <p:cNvPr id="5" name="TextBox 4"/>
          <p:cNvSpPr txBox="1"/>
          <p:nvPr/>
        </p:nvSpPr>
        <p:spPr>
          <a:xfrm>
            <a:off x="152400" y="5867400"/>
            <a:ext cx="4724400" cy="646331"/>
          </a:xfrm>
          <a:prstGeom prst="rect">
            <a:avLst/>
          </a:prstGeom>
          <a:noFill/>
        </p:spPr>
        <p:txBody>
          <a:bodyPr wrap="square" rtlCol="0">
            <a:spAutoFit/>
          </a:bodyPr>
          <a:lstStyle/>
          <a:p>
            <a:r>
              <a:rPr lang="en-US" sz="1200" dirty="0">
                <a:solidFill>
                  <a:schemeClr val="tx2">
                    <a:lumMod val="40000"/>
                    <a:lumOff val="60000"/>
                  </a:schemeClr>
                </a:solidFill>
              </a:rPr>
              <a:t>MD:	University of Pittsburgh</a:t>
            </a:r>
          </a:p>
          <a:p>
            <a:r>
              <a:rPr lang="en-US" sz="1200" dirty="0">
                <a:solidFill>
                  <a:schemeClr val="tx2">
                    <a:lumMod val="40000"/>
                    <a:lumOff val="60000"/>
                  </a:schemeClr>
                </a:solidFill>
              </a:rPr>
              <a:t>Residency:	University of Michigan</a:t>
            </a:r>
          </a:p>
          <a:p>
            <a:r>
              <a:rPr lang="en-US" sz="1200" dirty="0">
                <a:solidFill>
                  <a:schemeClr val="tx2">
                    <a:lumMod val="40000"/>
                    <a:lumOff val="60000"/>
                  </a:schemeClr>
                </a:solidFill>
              </a:rPr>
              <a:t>Fellowship:	University of Michigan</a:t>
            </a:r>
          </a:p>
        </p:txBody>
      </p:sp>
    </p:spTree>
    <p:extLst>
      <p:ext uri="{BB962C8B-B14F-4D97-AF65-F5344CB8AC3E}">
        <p14:creationId xmlns:p14="http://schemas.microsoft.com/office/powerpoint/2010/main" val="507290050"/>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3886200" y="2244858"/>
            <a:ext cx="4724400" cy="3139321"/>
          </a:xfrm>
          <a:prstGeom prst="rect">
            <a:avLst/>
          </a:prstGeom>
          <a:noFill/>
        </p:spPr>
        <p:txBody>
          <a:bodyPr wrap="square" rtlCol="0">
            <a:spAutoFit/>
          </a:bodyPr>
          <a:lstStyle/>
          <a:p>
            <a:r>
              <a:rPr lang="en-US" sz="2200" b="1" dirty="0">
                <a:solidFill>
                  <a:srgbClr val="FFC000"/>
                </a:solidFill>
              </a:rPr>
              <a:t>Praveen Dayalu </a:t>
            </a:r>
            <a:r>
              <a:rPr lang="en-US" sz="2200" dirty="0">
                <a:solidFill>
                  <a:srgbClr val="FFC000"/>
                </a:solidFill>
              </a:rPr>
              <a:t>is using PET imaging of the brain and heart to study patterns of neurodegeneration in Multiple System Atrophy.  </a:t>
            </a:r>
          </a:p>
          <a:p>
            <a:endParaRPr lang="en-US" sz="2200" dirty="0">
              <a:solidFill>
                <a:srgbClr val="FFC000"/>
              </a:solidFill>
            </a:endParaRPr>
          </a:p>
          <a:p>
            <a:r>
              <a:rPr lang="en-US" sz="2200" dirty="0">
                <a:solidFill>
                  <a:srgbClr val="FFC000"/>
                </a:solidFill>
              </a:rPr>
              <a:t>He is also the site investigator in a trial of high-dose creatine in Huntington disease as a potential disease-modifying therapy.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057400" cy="308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68479"/>
            <a:ext cx="42672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sp>
        <p:nvSpPr>
          <p:cNvPr id="5" name="TextBox 4"/>
          <p:cNvSpPr txBox="1"/>
          <p:nvPr/>
        </p:nvSpPr>
        <p:spPr>
          <a:xfrm>
            <a:off x="152400" y="5867400"/>
            <a:ext cx="4724400" cy="646331"/>
          </a:xfrm>
          <a:prstGeom prst="rect">
            <a:avLst/>
          </a:prstGeom>
          <a:noFill/>
        </p:spPr>
        <p:txBody>
          <a:bodyPr wrap="square" rtlCol="0">
            <a:spAutoFit/>
          </a:bodyPr>
          <a:lstStyle/>
          <a:p>
            <a:r>
              <a:rPr lang="en-US" sz="1200" dirty="0">
                <a:solidFill>
                  <a:schemeClr val="tx2">
                    <a:lumMod val="40000"/>
                    <a:lumOff val="60000"/>
                  </a:schemeClr>
                </a:solidFill>
              </a:rPr>
              <a:t>MD:	Case Western Reserve University</a:t>
            </a:r>
          </a:p>
          <a:p>
            <a:r>
              <a:rPr lang="en-US" sz="1200" dirty="0">
                <a:solidFill>
                  <a:schemeClr val="tx2">
                    <a:lumMod val="40000"/>
                    <a:lumOff val="60000"/>
                  </a:schemeClr>
                </a:solidFill>
              </a:rPr>
              <a:t>Residency:	University of Michigan</a:t>
            </a:r>
          </a:p>
          <a:p>
            <a:r>
              <a:rPr lang="en-US" sz="1200" dirty="0">
                <a:solidFill>
                  <a:schemeClr val="tx2">
                    <a:lumMod val="40000"/>
                    <a:lumOff val="60000"/>
                  </a:schemeClr>
                </a:solidFill>
              </a:rPr>
              <a:t>Fellowship:	University of Michigan</a:t>
            </a:r>
          </a:p>
        </p:txBody>
      </p:sp>
    </p:spTree>
    <p:extLst>
      <p:ext uri="{BB962C8B-B14F-4D97-AF65-F5344CB8AC3E}">
        <p14:creationId xmlns:p14="http://schemas.microsoft.com/office/powerpoint/2010/main" val="58268862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2875643" y="1295400"/>
            <a:ext cx="6019800" cy="5170646"/>
          </a:xfrm>
          <a:prstGeom prst="rect">
            <a:avLst/>
          </a:prstGeom>
          <a:noFill/>
        </p:spPr>
        <p:txBody>
          <a:bodyPr wrap="square" rtlCol="0">
            <a:spAutoFit/>
          </a:bodyPr>
          <a:lstStyle/>
          <a:p>
            <a:r>
              <a:rPr lang="en-US" sz="2200" b="1" dirty="0">
                <a:solidFill>
                  <a:srgbClr val="FFC000"/>
                </a:solidFill>
              </a:rPr>
              <a:t>Peter </a:t>
            </a:r>
            <a:r>
              <a:rPr lang="en-US" sz="2200" b="1" dirty="0" smtClean="0">
                <a:solidFill>
                  <a:srgbClr val="FFC000"/>
                </a:solidFill>
              </a:rPr>
              <a:t>Todd </a:t>
            </a:r>
            <a:r>
              <a:rPr lang="en-US" sz="2200" dirty="0" smtClean="0">
                <a:solidFill>
                  <a:srgbClr val="FFC000"/>
                </a:solidFill>
              </a:rPr>
              <a:t>sees patients with Movement disorders and inherited neurological diseases. He directs the </a:t>
            </a:r>
            <a:r>
              <a:rPr lang="en-US" sz="2200" dirty="0" err="1" smtClean="0">
                <a:solidFill>
                  <a:srgbClr val="FFC000"/>
                </a:solidFill>
              </a:rPr>
              <a:t>Neurogenetics</a:t>
            </a:r>
            <a:r>
              <a:rPr lang="en-US" sz="2200" dirty="0" smtClean="0">
                <a:solidFill>
                  <a:srgbClr val="FFC000"/>
                </a:solidFill>
              </a:rPr>
              <a:t> Clinical research program and is co-director of the UM Fragile X clinical research consortium clinic and the UM multidisciplinary ataxia clinic.</a:t>
            </a:r>
          </a:p>
          <a:p>
            <a:endParaRPr lang="en-US" sz="2200" dirty="0">
              <a:solidFill>
                <a:srgbClr val="FFC000"/>
              </a:solidFill>
            </a:endParaRPr>
          </a:p>
          <a:p>
            <a:r>
              <a:rPr lang="en-US" sz="2200" dirty="0" smtClean="0">
                <a:solidFill>
                  <a:srgbClr val="FFC000"/>
                </a:solidFill>
              </a:rPr>
              <a:t>Dr. Todd’s research focuses on how nucleotide repeats cause neurological disease. He studies ataxias, with a specific emphasis on Fragile X-associated Tremor Ataxia Syndrome (FXTAS), as well as common causes of ALS and muscular dystrophy. </a:t>
            </a:r>
            <a:r>
              <a:rPr lang="en-US" sz="2200" dirty="0" smtClean="0">
                <a:solidFill>
                  <a:srgbClr val="FFC000"/>
                </a:solidFill>
              </a:rPr>
              <a:t>Current studies hope to develop novel therapeutics based on a better understanding of disease mechanisms. </a:t>
            </a:r>
            <a:endParaRPr lang="en-US" sz="2200" dirty="0">
              <a:solidFill>
                <a:srgbClr val="FFC000"/>
              </a:solidFill>
            </a:endParaRPr>
          </a:p>
        </p:txBody>
      </p:sp>
      <p:sp>
        <p:nvSpPr>
          <p:cNvPr id="4" name="TextBox 3"/>
          <p:cNvSpPr txBox="1"/>
          <p:nvPr/>
        </p:nvSpPr>
        <p:spPr>
          <a:xfrm>
            <a:off x="5029200" y="168479"/>
            <a:ext cx="37338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Neurogenetics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2780"/>
            <a:ext cx="2150640" cy="322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5867400"/>
            <a:ext cx="4724400" cy="830997"/>
          </a:xfrm>
          <a:prstGeom prst="rect">
            <a:avLst/>
          </a:prstGeom>
          <a:noFill/>
        </p:spPr>
        <p:txBody>
          <a:bodyPr wrap="square" rtlCol="0">
            <a:spAutoFit/>
          </a:bodyPr>
          <a:lstStyle/>
          <a:p>
            <a:r>
              <a:rPr lang="en-US" sz="1200" dirty="0">
                <a:solidFill>
                  <a:schemeClr val="tx2">
                    <a:lumMod val="40000"/>
                    <a:lumOff val="60000"/>
                  </a:schemeClr>
                </a:solidFill>
              </a:rPr>
              <a:t>MD:	University of Wisconsin</a:t>
            </a:r>
          </a:p>
          <a:p>
            <a:r>
              <a:rPr lang="en-US" sz="1200" dirty="0">
                <a:solidFill>
                  <a:schemeClr val="tx2">
                    <a:lumMod val="40000"/>
                    <a:lumOff val="60000"/>
                  </a:schemeClr>
                </a:solidFill>
              </a:rPr>
              <a:t>PhD:	University of Wisconsin</a:t>
            </a:r>
          </a:p>
          <a:p>
            <a:r>
              <a:rPr lang="en-US" sz="1200" dirty="0">
                <a:solidFill>
                  <a:schemeClr val="tx2">
                    <a:lumMod val="40000"/>
                    <a:lumOff val="60000"/>
                  </a:schemeClr>
                </a:solidFill>
              </a:rPr>
              <a:t>Residency:	University of Pennsylvania</a:t>
            </a:r>
          </a:p>
          <a:p>
            <a:r>
              <a:rPr lang="en-US" sz="1200" dirty="0">
                <a:solidFill>
                  <a:schemeClr val="tx2">
                    <a:lumMod val="40000"/>
                    <a:lumOff val="60000"/>
                  </a:schemeClr>
                </a:solidFill>
              </a:rPr>
              <a:t>Fellowship:	University of Michigan</a:t>
            </a:r>
          </a:p>
        </p:txBody>
      </p:sp>
    </p:spTree>
    <p:extLst>
      <p:ext uri="{BB962C8B-B14F-4D97-AF65-F5344CB8AC3E}">
        <p14:creationId xmlns:p14="http://schemas.microsoft.com/office/powerpoint/2010/main" val="401600521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645886" y="1752600"/>
            <a:ext cx="5334000" cy="2462213"/>
          </a:xfrm>
          <a:prstGeom prst="rect">
            <a:avLst/>
          </a:prstGeom>
          <a:noFill/>
        </p:spPr>
        <p:txBody>
          <a:bodyPr wrap="square" rtlCol="0">
            <a:spAutoFit/>
          </a:bodyPr>
          <a:lstStyle/>
          <a:p>
            <a:r>
              <a:rPr lang="en-US" sz="2200" b="1" dirty="0">
                <a:solidFill>
                  <a:srgbClr val="FFC000"/>
                </a:solidFill>
              </a:rPr>
              <a:t>Vikas Kotagal </a:t>
            </a:r>
            <a:r>
              <a:rPr lang="en-US" sz="2200" dirty="0">
                <a:solidFill>
                  <a:srgbClr val="FFC000"/>
                </a:solidFill>
              </a:rPr>
              <a:t>is interested in the overlap between normal aging and common neurodegenerative diseases. His research aims to discover novel treatment strategies for Parkinson disease by defining the causes of medically-refractory gait and balance disorders in these patients.</a:t>
            </a:r>
          </a:p>
        </p:txBody>
      </p:sp>
      <p:sp>
        <p:nvSpPr>
          <p:cNvPr id="4" name="TextBox 3"/>
          <p:cNvSpPr txBox="1"/>
          <p:nvPr/>
        </p:nvSpPr>
        <p:spPr>
          <a:xfrm>
            <a:off x="4191000" y="168479"/>
            <a:ext cx="45720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1351359"/>
            <a:ext cx="2176463"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5867400"/>
            <a:ext cx="4724400" cy="830997"/>
          </a:xfrm>
          <a:prstGeom prst="rect">
            <a:avLst/>
          </a:prstGeom>
          <a:noFill/>
        </p:spPr>
        <p:txBody>
          <a:bodyPr wrap="square" rtlCol="0">
            <a:spAutoFit/>
          </a:bodyPr>
          <a:lstStyle/>
          <a:p>
            <a:r>
              <a:rPr lang="en-US" sz="1200" dirty="0">
                <a:solidFill>
                  <a:schemeClr val="tx2">
                    <a:lumMod val="40000"/>
                    <a:lumOff val="60000"/>
                  </a:schemeClr>
                </a:solidFill>
              </a:rPr>
              <a:t>MD:	University of Minnesota</a:t>
            </a:r>
          </a:p>
          <a:p>
            <a:r>
              <a:rPr lang="en-US" sz="1200" dirty="0">
                <a:solidFill>
                  <a:schemeClr val="tx2">
                    <a:lumMod val="40000"/>
                    <a:lumOff val="60000"/>
                  </a:schemeClr>
                </a:solidFill>
              </a:rPr>
              <a:t>MS:	University of Michigan	</a:t>
            </a:r>
          </a:p>
          <a:p>
            <a:r>
              <a:rPr lang="en-US" sz="1200" dirty="0">
                <a:solidFill>
                  <a:schemeClr val="tx2">
                    <a:lumMod val="40000"/>
                    <a:lumOff val="60000"/>
                  </a:schemeClr>
                </a:solidFill>
              </a:rPr>
              <a:t>Residency:	University of Michigan</a:t>
            </a:r>
          </a:p>
          <a:p>
            <a:r>
              <a:rPr lang="en-US" sz="1200" dirty="0">
                <a:solidFill>
                  <a:schemeClr val="tx2">
                    <a:lumMod val="40000"/>
                    <a:lumOff val="60000"/>
                  </a:schemeClr>
                </a:solidFill>
              </a:rPr>
              <a:t>Fellowship:	University of Michigan</a:t>
            </a:r>
          </a:p>
        </p:txBody>
      </p:sp>
    </p:spTree>
    <p:extLst>
      <p:ext uri="{BB962C8B-B14F-4D97-AF65-F5344CB8AC3E}">
        <p14:creationId xmlns:p14="http://schemas.microsoft.com/office/powerpoint/2010/main" val="18123812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685799" y="1295400"/>
            <a:ext cx="7796744" cy="1785104"/>
          </a:xfrm>
          <a:prstGeom prst="rect">
            <a:avLst/>
          </a:prstGeom>
          <a:noFill/>
        </p:spPr>
        <p:txBody>
          <a:bodyPr wrap="square" rtlCol="0">
            <a:spAutoFit/>
          </a:bodyPr>
          <a:lstStyle/>
          <a:p>
            <a:r>
              <a:rPr lang="en-US" sz="2200" b="1" dirty="0">
                <a:solidFill>
                  <a:srgbClr val="FFC000"/>
                </a:solidFill>
              </a:rPr>
              <a:t>Nic  Bohnen’s </a:t>
            </a:r>
            <a:r>
              <a:rPr lang="en-US" sz="2200" dirty="0">
                <a:solidFill>
                  <a:srgbClr val="FFC000"/>
                </a:solidFill>
              </a:rPr>
              <a:t>research interests include brain PET and MR imaging in patients with Parkinson' and other neurodegenerative disorders. Dr. Bohnen’s research involves the study of the neurobiological mechanism of falls and mobility impairment in patients with Parkinson’s disease.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328" y="3080504"/>
            <a:ext cx="1903448" cy="248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0" y="168479"/>
            <a:ext cx="4572000" cy="492443"/>
          </a:xfrm>
          <a:prstGeom prst="rect">
            <a:avLst/>
          </a:prstGeom>
          <a:noFill/>
        </p:spPr>
        <p:txBody>
          <a:bodyPr wrap="square" rtlCol="0">
            <a:spAutoFit/>
          </a:bodyPr>
          <a:lstStyle/>
          <a:p>
            <a:pPr algn="r"/>
            <a:r>
              <a:rPr lang="en-US" sz="2600" dirty="0">
                <a:solidFill>
                  <a:schemeClr val="tx2">
                    <a:lumMod val="20000"/>
                    <a:lumOff val="80000"/>
                  </a:schemeClr>
                </a:solidFill>
                <a:latin typeface="Tekton Pro Ext" pitchFamily="34" charset="0"/>
                <a:ea typeface="Segoe UI" pitchFamily="34" charset="0"/>
                <a:cs typeface="Segoe UI" pitchFamily="34" charset="0"/>
              </a:rPr>
              <a:t>Movement Disorders</a:t>
            </a:r>
          </a:p>
        </p:txBody>
      </p:sp>
      <p:sp>
        <p:nvSpPr>
          <p:cNvPr id="5" name="TextBox 4"/>
          <p:cNvSpPr txBox="1"/>
          <p:nvPr/>
        </p:nvSpPr>
        <p:spPr>
          <a:xfrm>
            <a:off x="152400" y="6019800"/>
            <a:ext cx="4724400" cy="646331"/>
          </a:xfrm>
          <a:prstGeom prst="rect">
            <a:avLst/>
          </a:prstGeom>
          <a:noFill/>
        </p:spPr>
        <p:txBody>
          <a:bodyPr wrap="square" rtlCol="0">
            <a:spAutoFit/>
          </a:bodyPr>
          <a:lstStyle/>
          <a:p>
            <a:r>
              <a:rPr lang="en-US" sz="1200" dirty="0">
                <a:solidFill>
                  <a:schemeClr val="tx2">
                    <a:lumMod val="40000"/>
                    <a:lumOff val="60000"/>
                  </a:schemeClr>
                </a:solidFill>
              </a:rPr>
              <a:t>MD:	</a:t>
            </a:r>
            <a:r>
              <a:rPr lang="en-US" sz="1200" dirty="0" err="1">
                <a:solidFill>
                  <a:schemeClr val="tx2">
                    <a:lumMod val="40000"/>
                    <a:lumOff val="60000"/>
                  </a:schemeClr>
                </a:solidFill>
              </a:rPr>
              <a:t>Radboud</a:t>
            </a:r>
            <a:r>
              <a:rPr lang="en-US" sz="1200" dirty="0">
                <a:solidFill>
                  <a:schemeClr val="tx2">
                    <a:lumMod val="40000"/>
                    <a:lumOff val="60000"/>
                  </a:schemeClr>
                </a:solidFill>
              </a:rPr>
              <a:t> University </a:t>
            </a:r>
            <a:r>
              <a:rPr lang="en-US" sz="1200" dirty="0" err="1">
                <a:solidFill>
                  <a:schemeClr val="tx2">
                    <a:lumMod val="40000"/>
                    <a:lumOff val="60000"/>
                  </a:schemeClr>
                </a:solidFill>
              </a:rPr>
              <a:t>Nijemegen</a:t>
            </a:r>
            <a:r>
              <a:rPr lang="en-US" sz="1200" dirty="0">
                <a:solidFill>
                  <a:schemeClr val="tx2">
                    <a:lumMod val="40000"/>
                    <a:lumOff val="60000"/>
                  </a:schemeClr>
                </a:solidFill>
              </a:rPr>
              <a:t>, Netherlands</a:t>
            </a:r>
          </a:p>
          <a:p>
            <a:r>
              <a:rPr lang="en-US" sz="1200" dirty="0">
                <a:solidFill>
                  <a:schemeClr val="tx2">
                    <a:lumMod val="40000"/>
                    <a:lumOff val="60000"/>
                  </a:schemeClr>
                </a:solidFill>
              </a:rPr>
              <a:t>PhD:	University of Limburg, Netherlands  </a:t>
            </a:r>
          </a:p>
          <a:p>
            <a:r>
              <a:rPr lang="en-US" sz="1200" dirty="0">
                <a:solidFill>
                  <a:schemeClr val="tx2">
                    <a:lumMod val="40000"/>
                    <a:lumOff val="60000"/>
                  </a:schemeClr>
                </a:solidFill>
              </a:rPr>
              <a:t>Residency:	Mayo Clinic</a:t>
            </a:r>
          </a:p>
        </p:txBody>
      </p:sp>
    </p:spTree>
    <p:extLst>
      <p:ext uri="{BB962C8B-B14F-4D97-AF65-F5344CB8AC3E}">
        <p14:creationId xmlns:p14="http://schemas.microsoft.com/office/powerpoint/2010/main" val="3111587194"/>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580</Words>
  <Application>Microsoft Office PowerPoint</Application>
  <PresentationFormat>On-screen Show (4:3)</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Tekton Pro 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 Fink</dc:creator>
  <cp:lastModifiedBy>Spears, Christopher (Chauncey)</cp:lastModifiedBy>
  <cp:revision>145</cp:revision>
  <dcterms:created xsi:type="dcterms:W3CDTF">2010-11-01T13:04:24Z</dcterms:created>
  <dcterms:modified xsi:type="dcterms:W3CDTF">2020-02-04T15:12:35Z</dcterms:modified>
</cp:coreProperties>
</file>