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64"/>
  </p:notesMasterIdLst>
  <p:sldIdLst>
    <p:sldId id="257" r:id="rId2"/>
    <p:sldId id="258" r:id="rId3"/>
    <p:sldId id="259" r:id="rId4"/>
    <p:sldId id="260" r:id="rId5"/>
    <p:sldId id="261" r:id="rId6"/>
    <p:sldId id="296" r:id="rId7"/>
    <p:sldId id="267" r:id="rId8"/>
    <p:sldId id="268" r:id="rId9"/>
    <p:sldId id="313" r:id="rId10"/>
    <p:sldId id="322" r:id="rId11"/>
    <p:sldId id="300" r:id="rId12"/>
    <p:sldId id="263" r:id="rId13"/>
    <p:sldId id="273" r:id="rId14"/>
    <p:sldId id="305" r:id="rId15"/>
    <p:sldId id="306" r:id="rId16"/>
    <p:sldId id="308" r:id="rId17"/>
    <p:sldId id="309" r:id="rId18"/>
    <p:sldId id="272" r:id="rId19"/>
    <p:sldId id="274" r:id="rId20"/>
    <p:sldId id="303" r:id="rId21"/>
    <p:sldId id="271" r:id="rId22"/>
    <p:sldId id="301" r:id="rId23"/>
    <p:sldId id="311" r:id="rId24"/>
    <p:sldId id="312" r:id="rId25"/>
    <p:sldId id="317" r:id="rId26"/>
    <p:sldId id="325" r:id="rId27"/>
    <p:sldId id="335" r:id="rId28"/>
    <p:sldId id="314" r:id="rId29"/>
    <p:sldId id="319" r:id="rId30"/>
    <p:sldId id="316" r:id="rId31"/>
    <p:sldId id="320" r:id="rId32"/>
    <p:sldId id="321" r:id="rId33"/>
    <p:sldId id="338" r:id="rId34"/>
    <p:sldId id="337" r:id="rId35"/>
    <p:sldId id="339" r:id="rId36"/>
    <p:sldId id="340" r:id="rId37"/>
    <p:sldId id="326" r:id="rId38"/>
    <p:sldId id="331" r:id="rId39"/>
    <p:sldId id="342" r:id="rId40"/>
    <p:sldId id="329" r:id="rId41"/>
    <p:sldId id="283" r:id="rId42"/>
    <p:sldId id="324" r:id="rId43"/>
    <p:sldId id="343" r:id="rId44"/>
    <p:sldId id="346" r:id="rId45"/>
    <p:sldId id="347" r:id="rId46"/>
    <p:sldId id="348" r:id="rId47"/>
    <p:sldId id="351" r:id="rId48"/>
    <p:sldId id="352" r:id="rId49"/>
    <p:sldId id="286" r:id="rId50"/>
    <p:sldId id="284" r:id="rId51"/>
    <p:sldId id="287" r:id="rId52"/>
    <p:sldId id="353" r:id="rId53"/>
    <p:sldId id="354" r:id="rId54"/>
    <p:sldId id="290" r:id="rId55"/>
    <p:sldId id="355" r:id="rId56"/>
    <p:sldId id="292" r:id="rId57"/>
    <p:sldId id="293" r:id="rId58"/>
    <p:sldId id="294" r:id="rId59"/>
    <p:sldId id="295" r:id="rId60"/>
    <p:sldId id="297" r:id="rId61"/>
    <p:sldId id="333" r:id="rId62"/>
    <p:sldId id="298" r:id="rId63"/>
  </p:sldIdLst>
  <p:sldSz cx="12192000" cy="6858000"/>
  <p:notesSz cx="6858000" cy="9144000"/>
  <p:embeddedFontLst>
    <p:embeddedFont>
      <p:font typeface="FangSong" panose="02010609060101010101" pitchFamily="49" charset="-122"/>
      <p:regular r:id="rId65"/>
    </p:embeddedFont>
    <p:embeddedFont>
      <p:font typeface="Cabin"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Wingdings 3" panose="05040102010807070707" pitchFamily="18" charset="2"/>
      <p:regular r:id="rId74"/>
    </p:embeddedFont>
    <p:embeddedFont>
      <p:font typeface="Aparajita" panose="020B0604020202020204" pitchFamily="34" charset="0"/>
      <p:regular r:id="rId75"/>
      <p:bold r:id="rId76"/>
      <p:italic r:id="rId77"/>
      <p:boldItalic r:id="rId78"/>
    </p:embeddedFont>
    <p:embeddedFont>
      <p:font typeface="Browallia New" panose="020B0604020202020204" pitchFamily="34" charset="-34"/>
      <p:regular r:id="rId79"/>
      <p:bold r:id="rId80"/>
      <p:italic r:id="rId81"/>
      <p:boldItalic r:id="rId82"/>
    </p:embeddedFont>
    <p:embeddedFont>
      <p:font typeface="Corbel" panose="020B0503020204020204" pitchFamily="34" charset="0"/>
      <p:regular r:id="rId83"/>
      <p:bold r:id="rId84"/>
      <p:italic r:id="rId85"/>
      <p:boldItalic r:id="rId86"/>
    </p:embeddedFont>
    <p:embeddedFont>
      <p:font typeface="Constantia" panose="02030602050306030303" pitchFamily="18"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B3C7EE7-4CDC-4475-B19D-86486B99C1CF}">
  <a:tblStyle styleId="{5B3C7EE7-4CDC-4475-B19D-86486B99C1CF}"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3597" autoAdjust="0"/>
  </p:normalViewPr>
  <p:slideViewPr>
    <p:cSldViewPr>
      <p:cViewPr varScale="1">
        <p:scale>
          <a:sx n="76" d="100"/>
          <a:sy n="76" d="100"/>
        </p:scale>
        <p:origin x="-510" y="-96"/>
      </p:cViewPr>
      <p:guideLst>
        <p:guide orient="horz" pos="2160"/>
        <p:guide pos="3840"/>
      </p:guideLst>
    </p:cSldViewPr>
  </p:slideViewPr>
  <p:outlineViewPr>
    <p:cViewPr>
      <p:scale>
        <a:sx n="33" d="100"/>
        <a:sy n="33" d="100"/>
      </p:scale>
      <p:origin x="0" y="21408"/>
    </p:cViewPr>
  </p:outlin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font" Target="fonts/font20.fntdata"/><Relationship Id="rId89"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font" Target="fonts/font7.fntdata"/><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87"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8.fntdata"/><Relationship Id="rId90" Type="http://schemas.openxmlformats.org/officeDocument/2006/relationships/font" Target="fonts/font26.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Sheet1!$A$2</c:f>
              <c:strCache>
                <c:ptCount val="1"/>
                <c:pt idx="0">
                  <c:v>Time (days)</c:v>
                </c:pt>
              </c:strCache>
            </c:strRef>
          </c:tx>
          <c:invertIfNegative val="0"/>
          <c:cat>
            <c:strRef>
              <c:f>Sheet1!$B$1:$D$1</c:f>
              <c:strCache>
                <c:ptCount val="3"/>
                <c:pt idx="0">
                  <c:v>Ion Imbalance</c:v>
                </c:pt>
                <c:pt idx="1">
                  <c:v>Concussive Symptoms</c:v>
                </c:pt>
                <c:pt idx="2">
                  <c:v>Brain Metabolism</c:v>
                </c:pt>
              </c:strCache>
            </c:strRef>
          </c:cat>
          <c:val>
            <c:numRef>
              <c:f>Sheet1!$B$2:$D$2</c:f>
              <c:numCache>
                <c:formatCode>General</c:formatCode>
                <c:ptCount val="3"/>
                <c:pt idx="0" formatCode="0">
                  <c:v>4</c:v>
                </c:pt>
                <c:pt idx="1">
                  <c:v>15</c:v>
                </c:pt>
                <c:pt idx="2">
                  <c:v>30</c:v>
                </c:pt>
              </c:numCache>
            </c:numRef>
          </c:val>
        </c:ser>
        <c:dLbls>
          <c:showLegendKey val="0"/>
          <c:showVal val="1"/>
          <c:showCatName val="0"/>
          <c:showSerName val="0"/>
          <c:showPercent val="0"/>
          <c:showBubbleSize val="0"/>
        </c:dLbls>
        <c:gapWidth val="75"/>
        <c:axId val="118060160"/>
        <c:axId val="122092928"/>
      </c:barChart>
      <c:catAx>
        <c:axId val="118060160"/>
        <c:scaling>
          <c:orientation val="minMax"/>
        </c:scaling>
        <c:delete val="0"/>
        <c:axPos val="l"/>
        <c:majorTickMark val="none"/>
        <c:minorTickMark val="none"/>
        <c:tickLblPos val="nextTo"/>
        <c:crossAx val="122092928"/>
        <c:crosses val="autoZero"/>
        <c:auto val="1"/>
        <c:lblAlgn val="ctr"/>
        <c:lblOffset val="100"/>
        <c:noMultiLvlLbl val="0"/>
      </c:catAx>
      <c:valAx>
        <c:axId val="122092928"/>
        <c:scaling>
          <c:orientation val="minMax"/>
        </c:scaling>
        <c:delete val="0"/>
        <c:axPos val="b"/>
        <c:numFmt formatCode="0" sourceLinked="1"/>
        <c:majorTickMark val="none"/>
        <c:minorTickMark val="none"/>
        <c:tickLblPos val="nextTo"/>
        <c:crossAx val="118060160"/>
        <c:crosses val="autoZero"/>
        <c:crossBetween val="between"/>
      </c:valAx>
    </c:plotArea>
    <c:legend>
      <c:legendPos val="b"/>
      <c:layout/>
      <c:overlay val="0"/>
    </c:legend>
    <c:plotVisOnly val="1"/>
    <c:dispBlanksAs val="gap"/>
    <c:showDLblsOverMax val="0"/>
  </c:chart>
  <c:txPr>
    <a:bodyPr/>
    <a:lstStyle/>
    <a:p>
      <a:pPr>
        <a:defRPr sz="1800" baseline="0">
          <a:solidFill>
            <a:schemeClr val="tx2">
              <a:lumMod val="95000"/>
              <a:lumOff val="5000"/>
            </a:schemeClr>
          </a:solidFil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idx="5">
    <p:pos x="6000" y="0"/>
    <p:text>A demonstrated cellular
process, the ‘neurometabolic cascade’ underlying the clinical
presentation of a concussive injury describes a complex cascade
of ionic, metabolic and pathophysiological events that is accompanied
by microscopic axonal injury.8–10 This disruption of ionic
balance and normal metabolism requires energy to re-establish
homeostasis. However, the need for increased energy occurs in
the presence of decreased cerebral blood flow and ongoing mitochondrial
dysfunction, resulting in an imbalance of energy
supply and demand.8 10 11 Until normal brain cellular function is
restored, animal and human studies support the concept of
increased postconcussive vulnerability, showing that a second
injury before the brain has recovered results in worsening cellular
metabolic changes and more significant cognitive deficits.8 9 11–16
Experimental evidence further suggests the concussed brain is
less responsive to physiological neural activation.9 10 Thus, excessive
cognitive or physical activity before complete recovery may
result in prolonged dysfunction. Some of these pathophysiological
perturbations are more pronounced in youth, raising concerns
that the immature brain may be even more susceptible to
repeat concussions before complete recovery.9
-Aagesen, Andrea</p:text>
  </p:cm>
  <p:cm authorId="0" idx="6">
    <p:pos x="6000" y="100"/>
    <p:text>A demonstrated cellular
process, the ‘neurometabolic cascade’ underlying the clinical
presentation of a concussive injury describes a complex cascade
of ionic, metabolic and pathophysiological events that is accompanied
by microscopic axonal injury.8–10 This disruption of ionic
balance and normal metabolism requires energy to re-establish
homeostasis. However, the need for increased energy occurs in
the presence of decreased cerebral blood flow and ongoing mitochondrial
dysfunction, resulting in an imbalance of energy
supply and demand.8 10 11 Until normal brain cellular function is
restored, animal and human studies support the concept of
increased postconcussive vulnerability, showing that a second
injury before the brain has recovered results in worsening cellular
metabolic changes and more significant cognitive deficits.8 9 11–16
Experimental evidence further suggests the concussed brain is
less responsive to physiological neural activation.9 10 Thus, excessive
cognitive or physical activity before complete recovery may
result in prolonged dysfunction. Some of these pathophysiological
perturbations are more pronounced in youth, raising concerns
that the immature brain may be even more susceptible to
repeat concussions before complete recovery.9
-Aagesen, Andrea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44977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3885680" y="8687425"/>
            <a:ext cx="2972399" cy="456600"/>
          </a:xfrm>
          <a:prstGeom prst="rect">
            <a:avLst/>
          </a:prstGeom>
          <a:noFill/>
          <a:ln>
            <a:noFill/>
          </a:ln>
        </p:spPr>
        <p:txBody>
          <a:bodyPr lIns="89850" tIns="44925" rIns="89850" bIns="44925" anchor="b" anchorCtr="0">
            <a:noAutofit/>
          </a:bodyPr>
          <a:lstStyle/>
          <a:p>
            <a:pPr marL="0" marR="0" lvl="0" indent="0" algn="r" rtl="0">
              <a:spcBef>
                <a:spcPts val="0"/>
              </a:spcBef>
              <a:spcAft>
                <a:spcPts val="0"/>
              </a:spcAft>
              <a:buSzPct val="25000"/>
              <a:buNone/>
            </a:pPr>
            <a:fld id="{00000000-1234-1234-1234-123412341234}" type="slidenum">
              <a:rPr lang="en-US" sz="1200" b="0" u="none">
                <a:solidFill>
                  <a:schemeClr val="dk1"/>
                </a:solidFill>
                <a:latin typeface="Times New Roman"/>
                <a:ea typeface="Times New Roman"/>
                <a:cs typeface="Times New Roman"/>
                <a:sym typeface="Times New Roman"/>
              </a:rPr>
              <a:t>1</a:t>
            </a:fld>
            <a:endParaRPr lang="en-US" sz="1200" b="0" u="none">
              <a:solidFill>
                <a:schemeClr val="dk1"/>
              </a:solidFill>
              <a:latin typeface="Times New Roman"/>
              <a:ea typeface="Times New Roman"/>
              <a:cs typeface="Times New Roman"/>
              <a:sym typeface="Times New Roman"/>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920" y="4343712"/>
            <a:ext cx="5028300" cy="4113900"/>
          </a:xfrm>
          <a:prstGeom prst="rect">
            <a:avLst/>
          </a:prstGeom>
          <a:noFill/>
          <a:ln>
            <a:noFill/>
          </a:ln>
        </p:spPr>
        <p:txBody>
          <a:bodyPr lIns="89850" tIns="44925" rIns="89850" bIns="44925"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Concussion findings are mostly related to impaired coordination and reaction time. </a:t>
            </a:r>
          </a:p>
          <a:p>
            <a:endParaRPr lang="en-US" baseline="0" dirty="0" smtClean="0"/>
          </a:p>
          <a:p>
            <a:r>
              <a:rPr lang="en-US" baseline="0" dirty="0" smtClean="0"/>
              <a:t>More serious neurologic deficit </a:t>
            </a:r>
            <a:r>
              <a:rPr lang="en-US" baseline="0" dirty="0" err="1" smtClean="0"/>
              <a:t>typicall</a:t>
            </a:r>
            <a:r>
              <a:rPr lang="en-US" baseline="0" dirty="0" smtClean="0"/>
              <a:t> </a:t>
            </a:r>
            <a:r>
              <a:rPr lang="en-US" baseline="0" dirty="0" err="1" smtClean="0"/>
              <a:t>requies</a:t>
            </a:r>
            <a:r>
              <a:rPr lang="en-US" baseline="0" dirty="0" smtClean="0"/>
              <a:t> additional imaging and is rarely seen with a concussion alone;</a:t>
            </a:r>
          </a:p>
          <a:p>
            <a:r>
              <a:rPr lang="en-US" baseline="0" dirty="0" smtClean="0"/>
              <a:t>   CN: brainstem lesion</a:t>
            </a:r>
          </a:p>
          <a:p>
            <a:r>
              <a:rPr lang="en-US" baseline="0" dirty="0" smtClean="0"/>
              <a:t>   DTR: hyper-</a:t>
            </a:r>
            <a:r>
              <a:rPr lang="en-US" baseline="0" dirty="0" err="1" smtClean="0"/>
              <a:t>reflexia</a:t>
            </a:r>
            <a:r>
              <a:rPr lang="en-US" baseline="0" dirty="0" smtClean="0"/>
              <a:t>, </a:t>
            </a:r>
            <a:r>
              <a:rPr lang="en-US" baseline="0" dirty="0" err="1" smtClean="0"/>
              <a:t>babinski</a:t>
            </a:r>
            <a:r>
              <a:rPr lang="en-US" baseline="0" dirty="0" smtClean="0"/>
              <a:t>, or </a:t>
            </a:r>
            <a:r>
              <a:rPr lang="en-US" baseline="0" dirty="0" err="1" smtClean="0"/>
              <a:t>hoffman’s</a:t>
            </a:r>
            <a:r>
              <a:rPr lang="en-US" baseline="0" dirty="0" smtClean="0"/>
              <a:t> reflex suggests upper motor neuron lesion (brain/spinal cord)</a:t>
            </a:r>
          </a:p>
          <a:p>
            <a:r>
              <a:rPr lang="en-US" baseline="0" dirty="0" smtClean="0"/>
              <a:t>   FTN: suggests </a:t>
            </a:r>
            <a:r>
              <a:rPr lang="en-US" baseline="0" dirty="0" err="1" smtClean="0"/>
              <a:t>discorrdination</a:t>
            </a:r>
            <a:endParaRPr lang="en-US" baseline="0" dirty="0" smtClean="0"/>
          </a:p>
          <a:p>
            <a:r>
              <a:rPr lang="en-US" baseline="0" dirty="0" smtClean="0"/>
              <a:t>   GAIT: may be cerebellar </a:t>
            </a:r>
            <a:r>
              <a:rPr lang="en-US" baseline="0" dirty="0" err="1" smtClean="0"/>
              <a:t>dysfuntion</a:t>
            </a:r>
            <a:endParaRPr lang="en-US" baseline="0" dirty="0" smtClean="0"/>
          </a:p>
          <a:p>
            <a:r>
              <a:rPr lang="en-US" baseline="0" dirty="0" smtClean="0"/>
              <a: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033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Ataxia</a:t>
            </a:r>
            <a:r>
              <a:rPr lang="en-US" baseline="0" dirty="0" smtClean="0"/>
              <a:t> is best evaluated with MRI even acutely.</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3877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Sleep,</a:t>
            </a:r>
            <a:r>
              <a:rPr lang="en-US" baseline="0" dirty="0" smtClean="0"/>
              <a:t> fatigue, motivation affect testing results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7876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90000"/>
              </a:lnSpc>
              <a:spcBef>
                <a:spcPts val="0"/>
              </a:spcBef>
              <a:buNone/>
            </a:pPr>
            <a:r>
              <a:rPr lang="en-US" sz="1200" u="sng">
                <a:latin typeface="Calibri"/>
                <a:ea typeface="Calibri"/>
                <a:cs typeface="Calibri"/>
                <a:sym typeface="Calibri"/>
              </a:rPr>
              <a:t>Sleep</a:t>
            </a:r>
          </a:p>
          <a:p>
            <a:pPr marL="342900" lvl="0" indent="-24130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Sleep is commonly disrupted with a concussion</a:t>
            </a:r>
          </a:p>
          <a:p>
            <a:pPr marL="342900" lvl="0" indent="-24130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Naps are fine as long as it does not disrupt sleep</a:t>
            </a:r>
          </a:p>
          <a:p>
            <a:pPr marL="342900" lvl="0" indent="-241300" rtl="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Educate patient and family on sleep hygiene if not improving</a:t>
            </a:r>
          </a:p>
          <a:p>
            <a:pPr lvl="0" rtl="0">
              <a:spcBef>
                <a:spcPts val="0"/>
              </a:spcBef>
              <a:buClr>
                <a:srgbClr val="000000"/>
              </a:buClr>
              <a:buSzPct val="91666"/>
              <a:buNone/>
            </a:pPr>
            <a:r>
              <a:rPr lang="en-US" sz="1200" u="sng">
                <a:latin typeface="Calibri"/>
                <a:ea typeface="Calibri"/>
                <a:cs typeface="Calibri"/>
                <a:sym typeface="Calibri"/>
              </a:rPr>
              <a:t>Education/Communication:</a:t>
            </a:r>
          </a:p>
          <a:p>
            <a:pPr lvl="0" indent="38100" rtl="0">
              <a:spcBef>
                <a:spcPts val="360"/>
              </a:spcBef>
              <a:buClr>
                <a:srgbClr val="000000"/>
              </a:buClr>
              <a:buSzPct val="100000"/>
              <a:buFont typeface="Noto Sans Symbols"/>
              <a:buChar char="▪"/>
            </a:pPr>
            <a:r>
              <a:rPr lang="en-US" sz="1200">
                <a:latin typeface="Calibri"/>
                <a:ea typeface="Calibri"/>
                <a:cs typeface="Calibri"/>
                <a:sym typeface="Calibri"/>
              </a:rPr>
              <a:t> Provide anticipatory guidance and concussion education</a:t>
            </a:r>
          </a:p>
          <a:p>
            <a:pPr lvl="0" indent="38100" rtl="0">
              <a:spcBef>
                <a:spcPts val="360"/>
              </a:spcBef>
              <a:buClr>
                <a:srgbClr val="000000"/>
              </a:buClr>
              <a:buSzPct val="100000"/>
              <a:buFont typeface="Noto Sans Symbols"/>
              <a:buChar char="▪"/>
            </a:pPr>
            <a:r>
              <a:rPr lang="en-US" sz="1200">
                <a:latin typeface="Calibri"/>
                <a:ea typeface="Calibri"/>
                <a:cs typeface="Calibri"/>
                <a:sym typeface="Calibri"/>
              </a:rPr>
              <a:t> Educate patient and family on avoiding symptom exacerbation</a:t>
            </a:r>
          </a:p>
          <a:p>
            <a:pPr lvl="0" indent="38100" rtl="0">
              <a:spcBef>
                <a:spcPts val="360"/>
              </a:spcBef>
              <a:buClr>
                <a:srgbClr val="000000"/>
              </a:buClr>
              <a:buSzPct val="100000"/>
              <a:buFont typeface="Noto Sans Symbols"/>
              <a:buChar char="▪"/>
            </a:pPr>
            <a:r>
              <a:rPr lang="en-US" sz="1200">
                <a:latin typeface="Calibri"/>
                <a:ea typeface="Calibri"/>
                <a:cs typeface="Calibri"/>
                <a:sym typeface="Calibri"/>
              </a:rPr>
              <a:t> Provide letter to school documenting injury, restrictions, and accommodations</a:t>
            </a:r>
          </a:p>
          <a:p>
            <a:pPr lvl="0" indent="38100" rtl="0">
              <a:spcBef>
                <a:spcPts val="360"/>
              </a:spcBef>
              <a:buClr>
                <a:srgbClr val="000000"/>
              </a:buClr>
              <a:buSzPct val="100000"/>
              <a:buFont typeface="Noto Sans Symbols"/>
              <a:buChar char="▪"/>
            </a:pPr>
            <a:r>
              <a:rPr lang="en-US" sz="1200">
                <a:latin typeface="Calibri"/>
                <a:ea typeface="Calibri"/>
                <a:cs typeface="Calibri"/>
                <a:sym typeface="Calibri"/>
              </a:rPr>
              <a:t> Close follow up until full recovery.</a:t>
            </a:r>
          </a:p>
          <a:p>
            <a:pPr lvl="0" indent="38100" rtl="0">
              <a:lnSpc>
                <a:spcPct val="90000"/>
              </a:lnSpc>
              <a:spcBef>
                <a:spcPts val="0"/>
              </a:spcBef>
              <a:buClr>
                <a:srgbClr val="000000"/>
              </a:buClr>
              <a:buSzPct val="100000"/>
              <a:buFont typeface="Arial"/>
              <a:buChar char="▪"/>
            </a:pPr>
            <a:r>
              <a:rPr lang="en-US" sz="1200" u="sng">
                <a:latin typeface="Calibri"/>
                <a:ea typeface="Calibri"/>
                <a:cs typeface="Calibri"/>
                <a:sym typeface="Calibri"/>
              </a:rPr>
              <a:t>Nutrition</a:t>
            </a:r>
          </a:p>
          <a:p>
            <a:pPr lvl="0" indent="38100" rtl="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Encourage adequate fluid intake (athletes are often only used to drinking water during practice)</a:t>
            </a:r>
          </a:p>
          <a:p>
            <a:pPr lvl="0" indent="38100" rtl="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Dehydration and poor nutrition can mimic many concussive symptoms.</a:t>
            </a:r>
          </a:p>
          <a:p>
            <a:pPr marL="342900" lvl="0" rtl="0">
              <a:lnSpc>
                <a:spcPct val="90000"/>
              </a:lnSpc>
              <a:spcBef>
                <a:spcPts val="560"/>
              </a:spcBef>
              <a:buClr>
                <a:srgbClr val="000000"/>
              </a:buClr>
              <a:buSzPct val="91666"/>
              <a:buFont typeface="Arial"/>
              <a:buNone/>
            </a:pPr>
            <a:r>
              <a:rPr lang="en-US" sz="1200">
                <a:latin typeface="Calibri"/>
                <a:ea typeface="Calibri"/>
                <a:cs typeface="Calibri"/>
                <a:sym typeface="Calibri"/>
              </a:rPr>
              <a:t> </a:t>
            </a:r>
            <a:r>
              <a:rPr lang="en-US" sz="1200" u="sng">
                <a:latin typeface="Calibri"/>
                <a:ea typeface="Calibri"/>
                <a:cs typeface="Calibri"/>
                <a:sym typeface="Calibri"/>
              </a:rPr>
              <a:t>Mood</a:t>
            </a:r>
          </a:p>
          <a:p>
            <a:pPr lvl="0" indent="38100" rtl="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Monitor for signs of depression (particularly in athletes with prolonged recovery)</a:t>
            </a:r>
          </a:p>
          <a:p>
            <a:pPr lvl="0" indent="38100">
              <a:lnSpc>
                <a:spcPct val="90000"/>
              </a:lnSpc>
              <a:spcBef>
                <a:spcPts val="560"/>
              </a:spcBef>
              <a:buClr>
                <a:srgbClr val="000000"/>
              </a:buClr>
              <a:buSzPct val="100000"/>
              <a:buFont typeface="Noto Sans Symbols"/>
              <a:buChar char="▪"/>
            </a:pPr>
            <a:r>
              <a:rPr lang="en-US" sz="1200">
                <a:latin typeface="Calibri"/>
                <a:ea typeface="Calibri"/>
                <a:cs typeface="Calibri"/>
                <a:sym typeface="Calibri"/>
              </a:rPr>
              <a:t> Encourage counseling/treatment if present</a:t>
            </a:r>
          </a:p>
        </p:txBody>
      </p:sp>
      <p:sp>
        <p:nvSpPr>
          <p:cNvPr id="337" name="Shape 337"/>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89" name="Shape 38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or indirect forces acting on the brain</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049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44" name="Shape 44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10000"/>
              <a:buFont typeface="Arial"/>
              <a:buNone/>
            </a:pPr>
            <a:r>
              <a:rPr lang="en-US" sz="1000" dirty="0">
                <a:solidFill>
                  <a:srgbClr val="333333"/>
                </a:solidFill>
                <a:highlight>
                  <a:srgbClr val="FFFFFF"/>
                </a:highlight>
              </a:rPr>
              <a:t>A demonstrated cellular process, the ‘</a:t>
            </a:r>
            <a:r>
              <a:rPr lang="en-US" sz="1000" dirty="0" err="1">
                <a:solidFill>
                  <a:srgbClr val="333333"/>
                </a:solidFill>
                <a:highlight>
                  <a:srgbClr val="FFFFFF"/>
                </a:highlight>
              </a:rPr>
              <a:t>neurometabolic</a:t>
            </a:r>
            <a:r>
              <a:rPr lang="en-US" sz="1000" dirty="0">
                <a:solidFill>
                  <a:srgbClr val="333333"/>
                </a:solidFill>
                <a:highlight>
                  <a:srgbClr val="FFFFFF"/>
                </a:highlight>
              </a:rPr>
              <a:t> cascade’ underlying the clinical presentation of a concussive injury describes a complex cascade of ionic, metabolic and pathophysiological events that is accompanied</a:t>
            </a:r>
          </a:p>
          <a:p>
            <a:pPr lvl="0">
              <a:spcBef>
                <a:spcPts val="0"/>
              </a:spcBef>
              <a:buClr>
                <a:schemeClr val="dk1"/>
              </a:buClr>
              <a:buSzPct val="110000"/>
              <a:buFont typeface="Arial"/>
              <a:buNone/>
            </a:pPr>
            <a:r>
              <a:rPr lang="en-US" sz="1000" dirty="0">
                <a:solidFill>
                  <a:srgbClr val="333333"/>
                </a:solidFill>
                <a:highlight>
                  <a:srgbClr val="FFFFFF"/>
                </a:highlight>
              </a:rPr>
              <a:t>by microscopic axonal injury.8–10 This disruption of ionic balance and normal metabolism requires energy to re-establish</a:t>
            </a:r>
          </a:p>
          <a:p>
            <a:pPr lvl="0">
              <a:spcBef>
                <a:spcPts val="0"/>
              </a:spcBef>
              <a:buClr>
                <a:schemeClr val="dk1"/>
              </a:buClr>
              <a:buSzPct val="110000"/>
              <a:buFont typeface="Arial"/>
              <a:buNone/>
            </a:pPr>
            <a:r>
              <a:rPr lang="en-US" sz="1000" dirty="0">
                <a:solidFill>
                  <a:srgbClr val="333333"/>
                </a:solidFill>
                <a:highlight>
                  <a:srgbClr val="FFFFFF"/>
                </a:highlight>
              </a:rPr>
              <a:t>homeostasis. However, the need for increased energy occurs in the presence of decreased cerebral blood flow and ongoing mitochondrial</a:t>
            </a:r>
          </a:p>
          <a:p>
            <a:pPr lvl="0">
              <a:spcBef>
                <a:spcPts val="0"/>
              </a:spcBef>
              <a:buClr>
                <a:schemeClr val="dk1"/>
              </a:buClr>
              <a:buSzPct val="110000"/>
              <a:buFont typeface="Arial"/>
              <a:buNone/>
            </a:pPr>
            <a:r>
              <a:rPr lang="en-US" sz="1000" dirty="0">
                <a:solidFill>
                  <a:srgbClr val="333333"/>
                </a:solidFill>
                <a:highlight>
                  <a:srgbClr val="FFFFFF"/>
                </a:highlight>
              </a:rPr>
              <a:t>dysfunction, resulting in an imbalance of energy supply and demand.8 10 11 Until normal brain cellular function is restored, animal and human studies support the concept of increased </a:t>
            </a:r>
            <a:r>
              <a:rPr lang="en-US" sz="1000" dirty="0" err="1">
                <a:solidFill>
                  <a:srgbClr val="333333"/>
                </a:solidFill>
                <a:highlight>
                  <a:srgbClr val="FFFFFF"/>
                </a:highlight>
              </a:rPr>
              <a:t>postconcussive</a:t>
            </a:r>
            <a:r>
              <a:rPr lang="en-US" sz="1000" dirty="0">
                <a:solidFill>
                  <a:srgbClr val="333333"/>
                </a:solidFill>
                <a:highlight>
                  <a:srgbClr val="FFFFFF"/>
                </a:highlight>
              </a:rPr>
              <a:t> vulnerability, showing that a second</a:t>
            </a:r>
          </a:p>
          <a:p>
            <a:pPr lvl="0">
              <a:spcBef>
                <a:spcPts val="0"/>
              </a:spcBef>
              <a:buClr>
                <a:schemeClr val="dk1"/>
              </a:buClr>
              <a:buSzPct val="110000"/>
              <a:buFont typeface="Arial"/>
              <a:buNone/>
            </a:pPr>
            <a:r>
              <a:rPr lang="en-US" sz="1000" dirty="0">
                <a:solidFill>
                  <a:srgbClr val="333333"/>
                </a:solidFill>
                <a:highlight>
                  <a:srgbClr val="FFFFFF"/>
                </a:highlight>
              </a:rPr>
              <a:t>injury before the brain has recovered results in worsening cellular metabolic changes and more significant cognitive deficits.8 9 11–16</a:t>
            </a:r>
          </a:p>
          <a:p>
            <a:pPr lvl="0">
              <a:spcBef>
                <a:spcPts val="0"/>
              </a:spcBef>
              <a:buClr>
                <a:schemeClr val="dk1"/>
              </a:buClr>
              <a:buSzPct val="110000"/>
              <a:buFont typeface="Arial"/>
              <a:buNone/>
            </a:pPr>
            <a:r>
              <a:rPr lang="en-US" sz="1000" dirty="0">
                <a:solidFill>
                  <a:srgbClr val="333333"/>
                </a:solidFill>
                <a:highlight>
                  <a:srgbClr val="FFFFFF"/>
                </a:highlight>
              </a:rPr>
              <a:t>Experimental evidence further suggests the concussed brain is less responsive to physiological neural activation.9 10 Thus, excessive</a:t>
            </a:r>
          </a:p>
          <a:p>
            <a:pPr lvl="0">
              <a:spcBef>
                <a:spcPts val="0"/>
              </a:spcBef>
              <a:buClr>
                <a:schemeClr val="dk1"/>
              </a:buClr>
              <a:buSzPct val="110000"/>
              <a:buFont typeface="Arial"/>
              <a:buNone/>
            </a:pPr>
            <a:r>
              <a:rPr lang="en-US" sz="1000" dirty="0">
                <a:solidFill>
                  <a:srgbClr val="333333"/>
                </a:solidFill>
                <a:highlight>
                  <a:srgbClr val="FFFFFF"/>
                </a:highlight>
              </a:rPr>
              <a:t>cognitive or physical activity before complete recovery may result in prolonged dysfunction. Some of these pathophysiological</a:t>
            </a:r>
          </a:p>
          <a:p>
            <a:pPr lvl="0">
              <a:spcBef>
                <a:spcPts val="0"/>
              </a:spcBef>
              <a:buClr>
                <a:schemeClr val="dk1"/>
              </a:buClr>
              <a:buSzPct val="110000"/>
              <a:buFont typeface="Arial"/>
              <a:buNone/>
            </a:pPr>
            <a:r>
              <a:rPr lang="en-US" sz="1000" dirty="0">
                <a:solidFill>
                  <a:srgbClr val="333333"/>
                </a:solidFill>
                <a:highlight>
                  <a:srgbClr val="FFFFFF"/>
                </a:highlight>
              </a:rPr>
              <a:t>perturbations are more pronounced in youth, raising concern that the immature brain may be even more susceptible to</a:t>
            </a:r>
          </a:p>
          <a:p>
            <a:pPr lvl="0">
              <a:spcBef>
                <a:spcPts val="0"/>
              </a:spcBef>
              <a:buClr>
                <a:schemeClr val="dk1"/>
              </a:buClr>
              <a:buSzPct val="110000"/>
              <a:buFont typeface="Arial"/>
              <a:buNone/>
            </a:pPr>
            <a:r>
              <a:rPr lang="en-US" sz="1000" dirty="0">
                <a:solidFill>
                  <a:srgbClr val="333333"/>
                </a:solidFill>
                <a:highlight>
                  <a:srgbClr val="FFFFFF"/>
                </a:highlight>
              </a:rPr>
              <a:t>repeat concussions before complete recovery.9</a:t>
            </a:r>
          </a:p>
          <a:p>
            <a:pPr lvl="0">
              <a:spcBef>
                <a:spcPts val="0"/>
              </a:spcBef>
              <a:buNone/>
            </a:pPr>
            <a:r>
              <a:rPr lang="en-US" sz="1000" dirty="0">
                <a:solidFill>
                  <a:srgbClr val="333333"/>
                </a:solidFill>
                <a:highlight>
                  <a:srgbClr val="FFFFFF"/>
                </a:highlight>
              </a:rPr>
              <a:t>-Aagesen, Andrea</a:t>
            </a: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05" name="Shape 20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of brain metabolism at 3, 15, 22 and 30 days post-injury through proton magnetic resonance spectroscopy for the determination of </a:t>
            </a:r>
            <a:r>
              <a:rPr lang="en-US" i="1" dirty="0" smtClean="0"/>
              <a:t>N</a:t>
            </a:r>
            <a:r>
              <a:rPr lang="en-US" dirty="0" smtClean="0"/>
              <a:t>-</a:t>
            </a:r>
            <a:r>
              <a:rPr lang="en-US" dirty="0" err="1" smtClean="0"/>
              <a:t>acetylaspartate</a:t>
            </a:r>
            <a:r>
              <a:rPr lang="en-US" dirty="0" smtClean="0"/>
              <a:t>, </a:t>
            </a:r>
            <a:r>
              <a:rPr lang="en-US" dirty="0" err="1" smtClean="0"/>
              <a:t>creatine</a:t>
            </a:r>
            <a:r>
              <a:rPr lang="en-US" dirty="0" smtClean="0"/>
              <a:t> and choline-containing compounds.</a:t>
            </a:r>
          </a:p>
          <a:p>
            <a:r>
              <a:rPr lang="en-US" dirty="0" smtClean="0"/>
              <a:t>recovery of the N-</a:t>
            </a:r>
            <a:r>
              <a:rPr lang="en-US" dirty="0" err="1" smtClean="0"/>
              <a:t>acetylaspartate</a:t>
            </a:r>
            <a:r>
              <a:rPr lang="en-US" dirty="0" smtClean="0"/>
              <a:t>/</a:t>
            </a:r>
            <a:r>
              <a:rPr lang="en-US" dirty="0" err="1" smtClean="0"/>
              <a:t>creatine</a:t>
            </a:r>
            <a:r>
              <a:rPr lang="en-US" dirty="0" smtClean="0"/>
              <a:t>-containing compounds ratio occurring in 40 athletes following concussion and reporting the equation and the best fit curve to the data </a:t>
            </a:r>
          </a:p>
          <a:p>
            <a:endParaRPr lang="en-US" dirty="0" smtClean="0"/>
          </a:p>
          <a:p>
            <a:r>
              <a:rPr lang="en-US" sz="1800" b="0" dirty="0" smtClean="0"/>
              <a:t>Concussive head injury</a:t>
            </a:r>
            <a:r>
              <a:rPr lang="en-US" sz="1800" b="0" dirty="0" smtClean="0">
                <a:sym typeface="Wingdings" panose="05000000000000000000" pitchFamily="2" charset="2"/>
              </a:rPr>
              <a:t></a:t>
            </a:r>
            <a:r>
              <a:rPr lang="en-US" sz="1800" b="0" dirty="0" smtClean="0"/>
              <a:t> opens a temporary window of brain vulnerability due to the impairment of cellular energetic metabolism. As experimentally demonstrated, a second mild injury occurring during this period can lead to severe brain damage, a condition clinically described as the second impact syndrome. To corroborate the validity of proton magnetic resonance spectroscopy in monitoring cerebral metabolic changes following mild traumatic brain injury, apart from the magnetic field strength (1.5 or 3.0 T) and mode of acquisition, we undertook a </a:t>
            </a:r>
            <a:r>
              <a:rPr lang="en-US" sz="1800" b="0" dirty="0" err="1" smtClean="0"/>
              <a:t>multicentre</a:t>
            </a:r>
            <a:r>
              <a:rPr lang="en-US" sz="1800" b="0" dirty="0" smtClean="0"/>
              <a:t> prospective study in which a cohort of 40 athletes suffering from concussion and a group of 30 control healthy subjects were admitted. Athletes (aged 16-35 years) were recruited and examined at three different institutions between September 2007 and June 2009. They underwent assessment of brain metabolism at 3, 15, 22 and 30 days post-injury through proton magnetic resonance spectroscopy for the determination of N-</a:t>
            </a:r>
            <a:r>
              <a:rPr lang="en-US" sz="1800" b="0" dirty="0" err="1" smtClean="0"/>
              <a:t>acetylaspartate</a:t>
            </a:r>
            <a:r>
              <a:rPr lang="en-US" sz="1800" b="0" dirty="0" smtClean="0"/>
              <a:t>, </a:t>
            </a:r>
            <a:r>
              <a:rPr lang="en-US" sz="1800" b="0" dirty="0" err="1" smtClean="0"/>
              <a:t>creatine</a:t>
            </a:r>
            <a:r>
              <a:rPr lang="en-US" sz="1800" b="0" dirty="0" smtClean="0"/>
              <a:t> and choline-containing compounds. Values of these representative brain metabolites were compared with those observed in the group of non-injured controls. Comparison of spectroscopic data, obtained in controls using different field strength and/or mode of acquisition, did not show any difference in the brain metabolite ratios. Athletes with concussion exhibited the most significant alteration of metabolite ratios at Day 3 post-injury (N-</a:t>
            </a:r>
            <a:r>
              <a:rPr lang="en-US" sz="1800" b="0" dirty="0" err="1" smtClean="0"/>
              <a:t>acetylaspartate</a:t>
            </a:r>
            <a:r>
              <a:rPr lang="en-US" sz="1800" b="0" dirty="0" smtClean="0"/>
              <a:t>/</a:t>
            </a:r>
            <a:r>
              <a:rPr lang="en-US" sz="1800" b="0" dirty="0" err="1" smtClean="0"/>
              <a:t>creatine</a:t>
            </a:r>
            <a:r>
              <a:rPr lang="en-US" sz="1800" b="0" dirty="0" smtClean="0"/>
              <a:t>: -17.6%, N-</a:t>
            </a:r>
            <a:r>
              <a:rPr lang="en-US" sz="1800" b="0" dirty="0" err="1" smtClean="0"/>
              <a:t>acetylaspartate</a:t>
            </a:r>
            <a:r>
              <a:rPr lang="en-US" sz="1800" b="0" dirty="0" smtClean="0"/>
              <a:t>/choline: -21.4%; P &lt; 0.001 with respect to controls). On average, metabolic disturbance gradually recovered, initially in a slow fashion and, following Day 15, more rapidly. At 30 days post-injury, all athletes showed complete recovery, having metabolite ratios returned to values detected in controls. Athletes self-declared symptom clearance between 3 and 15 days after concussion. Results indicate that N-</a:t>
            </a:r>
            <a:r>
              <a:rPr lang="en-US" sz="1800" b="0" dirty="0" err="1" smtClean="0"/>
              <a:t>acetylaspartate</a:t>
            </a:r>
            <a:r>
              <a:rPr lang="en-US" sz="1800" b="0" dirty="0" smtClean="0"/>
              <a:t> determination by proton magnetic resonance spectroscopy represents a non-invasive tool to accurately measure changes in cerebral energy metabolism occurring in mild traumatic brain injury. In particular, this metabolic evaluation may significantly improve, along with other clinical assessments, the management of athletes suffering from concussion. Further studies to verify the effects of a second concussive event occurring at different time points of the recovery curve of brain metabolism are needed.</a:t>
            </a:r>
          </a:p>
          <a:p>
            <a:endParaRPr lang="en-US" sz="1800" b="0" dirty="0" smtClean="0"/>
          </a:p>
          <a:p>
            <a:endParaRPr lang="en-US" sz="180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5636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these</a:t>
            </a:r>
            <a:r>
              <a:rPr lang="en-US" baseline="0" dirty="0" smtClean="0"/>
              <a:t> history questions is to </a:t>
            </a:r>
          </a:p>
          <a:p>
            <a:pPr marL="342900" indent="-342900">
              <a:buAutoNum type="arabicParenBoth"/>
            </a:pPr>
            <a:r>
              <a:rPr lang="en-US" baseline="0" dirty="0" smtClean="0"/>
              <a:t>assess the patient’s symptom burden which often, but not always, correlates to the duration of symptoms and help identify ways for patient to alleviate specific symptoms. </a:t>
            </a:r>
          </a:p>
          <a:p>
            <a:pPr marL="342900" indent="-342900">
              <a:buAutoNum type="arabicParenBoth"/>
            </a:pPr>
            <a:r>
              <a:rPr lang="en-US" baseline="0" dirty="0" smtClean="0"/>
              <a:t>Evaluate the mechanism of injury:</a:t>
            </a:r>
          </a:p>
          <a:p>
            <a:pPr marL="800100" lvl="1" indent="-342900">
              <a:buAutoNum type="arabicParenBoth"/>
            </a:pPr>
            <a:r>
              <a:rPr lang="en-US" baseline="0" dirty="0" smtClean="0"/>
              <a:t> to consider additional injuries (neck trauma, laceration, fracture)</a:t>
            </a:r>
          </a:p>
          <a:p>
            <a:pPr marL="800100" lvl="1" indent="-342900">
              <a:buAutoNum type="arabicParenBoth"/>
            </a:pPr>
            <a:r>
              <a:rPr lang="en-US" baseline="0" dirty="0" smtClean="0"/>
              <a:t>determine if the concussive symptoms occurred from a relatively mild impact (may influence return to play after recovery)</a:t>
            </a:r>
          </a:p>
          <a:p>
            <a:pPr marL="800100" lvl="1" indent="-342900">
              <a:buAutoNum type="arabicParenBoth"/>
            </a:pPr>
            <a:r>
              <a:rPr lang="en-US" baseline="0" dirty="0" smtClean="0"/>
              <a:t>Identify technique errors and areas for improvement to prevent future injuries.  (tackling technique, improper use of equipment)</a:t>
            </a:r>
          </a:p>
          <a:p>
            <a:pPr marL="342900" lvl="0" indent="-342900">
              <a:buAutoNum type="arabicParenBoth"/>
            </a:pPr>
            <a:r>
              <a:rPr lang="en-US" baseline="0" dirty="0" smtClean="0"/>
              <a:t>Identify co-morbid conditions that correlate with prolonged recovery which will influence your anticipatory guidance  (for example, I may not give the typical timeline of concussion recover to a patient with ADHD knowing they will likely fall on the longer end but do let them know that recovery is a little slower in this population. </a:t>
            </a:r>
          </a:p>
          <a:p>
            <a:pPr marL="342900" lvl="0" indent="-342900">
              <a:buAutoNum type="arabicParenBoth"/>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234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90% accurate in identifying patients with concussion. Requiring only minimal equipment, such as a tape measure and a metronome, it has been shown to be a reliable and consistent tool for concussion assessment when used in combination with clinical interview, symptom evaluation, and computerized neurocognitive testing.</a:t>
            </a:r>
          </a:p>
          <a:p>
            <a:endParaRPr lang="en-US" dirty="0" smtClean="0"/>
          </a:p>
          <a:p>
            <a:r>
              <a:rPr lang="en-US" sz="1800" b="0" i="0" u="none" strike="noStrike" kern="1200" cap="none" dirty="0" smtClean="0">
                <a:solidFill>
                  <a:schemeClr val="tx1"/>
                </a:solidFill>
                <a:effectLst/>
                <a:latin typeface="+mn-lt"/>
                <a:ea typeface="+mn-ea"/>
                <a:cs typeface="+mn-cs"/>
              </a:rPr>
              <a:t>VOR (odds ratio [OR], 3.89; P &lt; .001) and VMS (OR, 3.37; P &lt; .01) components of the VOMS were most predictive of being in the concussed group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042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dk2"/>
        </a:solidFill>
        <a:effectLst/>
      </p:bgPr>
    </p:bg>
    <p:spTree>
      <p:nvGrpSpPr>
        <p:cNvPr id="1" name="Shape 97"/>
        <p:cNvGrpSpPr/>
        <p:nvPr/>
      </p:nvGrpSpPr>
      <p:grpSpPr>
        <a:xfrm>
          <a:off x="0" y="0"/>
          <a:ext cx="0" cy="0"/>
          <a:chOff x="0" y="0"/>
          <a:chExt cx="0" cy="0"/>
        </a:xfrm>
      </p:grpSpPr>
      <p:sp>
        <p:nvSpPr>
          <p:cNvPr id="98" name="Shape 98"/>
          <p:cNvSpPr txBox="1"/>
          <p:nvPr/>
        </p:nvSpPr>
        <p:spPr>
          <a:xfrm>
            <a:off x="4031" y="1587501"/>
            <a:ext cx="12187968" cy="4737100"/>
          </a:xfrm>
          <a:prstGeom prst="rect">
            <a:avLst/>
          </a:prstGeom>
          <a:solidFill>
            <a:schemeClr val="accent1"/>
          </a:solidFill>
          <a:ln>
            <a:noFill/>
          </a:ln>
        </p:spPr>
        <p:txBody>
          <a:bodyPr lIns="0" tIns="0" rIns="0" bIns="0" anchor="t" anchorCtr="0">
            <a:noAutofit/>
          </a:bodyPr>
          <a:lstStyle/>
          <a:p>
            <a:pPr marL="0" marR="0" lvl="0" indent="0" algn="ctr" rtl="0">
              <a:spcBef>
                <a:spcPts val="0"/>
              </a:spcBef>
              <a:spcAft>
                <a:spcPts val="0"/>
              </a:spcAft>
              <a:buNone/>
            </a:pPr>
            <a:endParaRPr sz="3200" b="0" i="0" u="none" strike="noStrike" cap="none">
              <a:solidFill>
                <a:schemeClr val="lt1"/>
              </a:solidFill>
              <a:latin typeface="Times New Roman"/>
              <a:ea typeface="Times New Roman"/>
              <a:cs typeface="Times New Roman"/>
              <a:sym typeface="Times New Roman"/>
            </a:endParaRPr>
          </a:p>
          <a:p>
            <a:pPr marL="0" marR="0" lvl="0" indent="0" algn="ctr" rtl="0">
              <a:spcBef>
                <a:spcPts val="1600"/>
              </a:spcBef>
              <a:spcAft>
                <a:spcPts val="0"/>
              </a:spcAft>
              <a:buNone/>
            </a:pPr>
            <a:endParaRPr sz="3200" b="0" i="0" u="none" strike="noStrike" cap="none">
              <a:solidFill>
                <a:schemeClr val="lt1"/>
              </a:solidFill>
              <a:latin typeface="Times New Roman"/>
              <a:ea typeface="Times New Roman"/>
              <a:cs typeface="Times New Roman"/>
              <a:sym typeface="Times New Roman"/>
            </a:endParaRPr>
          </a:p>
          <a:p>
            <a:pPr marL="0" marR="0" lvl="0" indent="0" algn="ctr" rtl="0">
              <a:spcBef>
                <a:spcPts val="1600"/>
              </a:spcBef>
              <a:spcAft>
                <a:spcPts val="0"/>
              </a:spcAft>
              <a:buNone/>
            </a:pPr>
            <a:endParaRPr sz="3200" b="0" i="0" u="none" strike="noStrike" cap="none">
              <a:solidFill>
                <a:schemeClr val="lt1"/>
              </a:solidFill>
              <a:latin typeface="Times New Roman"/>
              <a:ea typeface="Times New Roman"/>
              <a:cs typeface="Times New Roman"/>
              <a:sym typeface="Times New Roman"/>
            </a:endParaRPr>
          </a:p>
          <a:p>
            <a:pPr marL="0" marR="0" lvl="0" indent="0" algn="ctr" rtl="0">
              <a:spcBef>
                <a:spcPts val="1600"/>
              </a:spcBef>
              <a:spcAft>
                <a:spcPts val="0"/>
              </a:spcAft>
              <a:buNone/>
            </a:pPr>
            <a:endParaRPr sz="32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endParaRPr sz="20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endParaRPr sz="20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endParaRPr sz="20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endParaRPr sz="2000" b="0" i="0" u="none" strike="noStrike" cap="none">
              <a:solidFill>
                <a:schemeClr val="lt1"/>
              </a:solidFill>
              <a:latin typeface="Times New Roman"/>
              <a:ea typeface="Times New Roman"/>
              <a:cs typeface="Times New Roman"/>
              <a:sym typeface="Times New Roman"/>
            </a:endParaRPr>
          </a:p>
        </p:txBody>
      </p:sp>
      <p:sp>
        <p:nvSpPr>
          <p:cNvPr id="102" name="Shape 102"/>
          <p:cNvSpPr txBox="1">
            <a:spLocks noGrp="1"/>
          </p:cNvSpPr>
          <p:nvPr>
            <p:ph type="body" idx="1"/>
          </p:nvPr>
        </p:nvSpPr>
        <p:spPr>
          <a:xfrm>
            <a:off x="685801" y="1847850"/>
            <a:ext cx="10756294" cy="4476751"/>
          </a:xfrm>
          <a:prstGeom prst="rect">
            <a:avLst/>
          </a:prstGeom>
          <a:noFill/>
          <a:ln>
            <a:noFill/>
          </a:ln>
        </p:spPr>
        <p:txBody>
          <a:bodyPr lIns="91425" tIns="91425" rIns="91425" bIns="91425" anchor="t" anchorCtr="0"/>
          <a:lstStyle>
            <a:lvl1pPr marL="457200" marR="0" lvl="0" indent="-304800" algn="l" rtl="0">
              <a:lnSpc>
                <a:spcPct val="90000"/>
              </a:lnSpc>
              <a:spcBef>
                <a:spcPts val="1500"/>
              </a:spcBef>
              <a:spcAft>
                <a:spcPts val="0"/>
              </a:spcAft>
              <a:buClr>
                <a:srgbClr val="FFCC00"/>
              </a:buClr>
              <a:buSzPct val="80000"/>
              <a:buFont typeface="Times New Roman"/>
              <a:buChar char="•"/>
              <a:defRPr sz="3000" b="1" i="0" u="none" strike="noStrike" cap="none">
                <a:solidFill>
                  <a:schemeClr val="lt2"/>
                </a:solidFill>
                <a:latin typeface="+mn-lt"/>
                <a:ea typeface="Times New Roman"/>
                <a:cs typeface="Times New Roman"/>
                <a:sym typeface="Times New Roman"/>
              </a:defRPr>
            </a:lvl1pPr>
            <a:lvl2pPr marL="800100" marR="0" lvl="1" indent="-50800" algn="l" rtl="0">
              <a:spcBef>
                <a:spcPts val="560"/>
              </a:spcBef>
              <a:spcAft>
                <a:spcPts val="0"/>
              </a:spcAft>
              <a:buClr>
                <a:schemeClr val="lt2"/>
              </a:buClr>
              <a:buSzPct val="100000"/>
              <a:buFont typeface="Times New Roman"/>
              <a:buChar char="–"/>
              <a:defRPr sz="2800" b="0" i="0" u="none" strike="noStrike" cap="none">
                <a:solidFill>
                  <a:schemeClr val="lt2"/>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2"/>
              </a:buClr>
              <a:buSzPct val="100000"/>
              <a:buFont typeface="Times New Roman"/>
              <a:buChar char="•"/>
              <a:defRPr sz="2400" b="0" i="0" u="none" strike="noStrike" cap="none">
                <a:solidFill>
                  <a:schemeClr val="lt2"/>
                </a:solidFill>
                <a:latin typeface="Times New Roman"/>
                <a:ea typeface="Times New Roman"/>
                <a:cs typeface="Times New Roman"/>
                <a:sym typeface="Times New Roman"/>
              </a:defRPr>
            </a:lvl3pPr>
            <a:lvl4pPr marL="1543050" marR="0" lvl="3"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4pPr>
            <a:lvl5pPr marL="2000250" marR="0" lvl="4"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5pPr>
            <a:lvl6pPr marL="2457450" marR="0" lvl="5"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6pPr>
            <a:lvl7pPr marL="2914650" marR="0" lvl="6"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7pPr>
            <a:lvl8pPr marL="3371850" marR="0" lvl="7"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8pPr>
            <a:lvl9pPr marL="3829050" marR="0" lvl="8"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9pPr>
          </a:lstStyle>
          <a:p>
            <a:endParaRPr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1641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963587" y="4406900"/>
            <a:ext cx="10363604" cy="1362075"/>
          </a:xfrm>
          <a:prstGeom prst="rect">
            <a:avLst/>
          </a:prstGeom>
          <a:noFill/>
          <a:ln>
            <a:noFill/>
          </a:ln>
        </p:spPr>
        <p:txBody>
          <a:bodyPr lIns="91425" tIns="91425" rIns="91425" bIns="91425" anchor="t" anchorCtr="0"/>
          <a:lstStyle>
            <a:lvl1pPr marL="0" marR="0" lvl="0" indent="0" algn="l" rtl="0">
              <a:lnSpc>
                <a:spcPct val="85000"/>
              </a:lnSpc>
              <a:spcBef>
                <a:spcPts val="0"/>
              </a:spcBef>
              <a:spcAft>
                <a:spcPts val="0"/>
              </a:spcAft>
              <a:buNone/>
              <a:defRPr sz="4000" b="1"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body" idx="1"/>
          </p:nvPr>
        </p:nvSpPr>
        <p:spPr>
          <a:xfrm>
            <a:off x="963587" y="2906713"/>
            <a:ext cx="10363604" cy="1500187"/>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FFCC00"/>
              </a:buClr>
              <a:buFont typeface="Times New Roman"/>
              <a:buNone/>
              <a:defRPr sz="2000" b="1" i="0" u="none" strike="noStrike" cap="none">
                <a:solidFill>
                  <a:schemeClr val="lt2"/>
                </a:solidFill>
                <a:latin typeface="+mn-lt"/>
                <a:ea typeface="Times New Roman"/>
                <a:cs typeface="Times New Roman"/>
                <a:sym typeface="Times New Roman"/>
              </a:defRPr>
            </a:lvl1pPr>
            <a:lvl2pPr marL="457200" marR="0" lvl="1" indent="0" algn="l" rtl="0">
              <a:spcBef>
                <a:spcPts val="360"/>
              </a:spcBef>
              <a:spcAft>
                <a:spcPts val="0"/>
              </a:spcAft>
              <a:buClr>
                <a:schemeClr val="lt2"/>
              </a:buClr>
              <a:buFont typeface="Times New Roman"/>
              <a:buNone/>
              <a:defRPr sz="1800" b="0" i="0" u="none" strike="noStrike" cap="none">
                <a:solidFill>
                  <a:schemeClr val="lt2"/>
                </a:solidFill>
                <a:latin typeface="Times New Roman"/>
                <a:ea typeface="Times New Roman"/>
                <a:cs typeface="Times New Roman"/>
                <a:sym typeface="Times New Roman"/>
              </a:defRPr>
            </a:lvl2pPr>
            <a:lvl3pPr marL="914400" marR="0" lvl="2" indent="0" algn="l" rtl="0">
              <a:spcBef>
                <a:spcPts val="320"/>
              </a:spcBef>
              <a:spcAft>
                <a:spcPts val="0"/>
              </a:spcAft>
              <a:buClr>
                <a:schemeClr val="lt2"/>
              </a:buClr>
              <a:buFont typeface="Times New Roman"/>
              <a:buNone/>
              <a:defRPr sz="1600" b="0" i="0" u="none" strike="noStrike" cap="none">
                <a:solidFill>
                  <a:schemeClr val="lt2"/>
                </a:solidFill>
                <a:latin typeface="Times New Roman"/>
                <a:ea typeface="Times New Roman"/>
                <a:cs typeface="Times New Roman"/>
                <a:sym typeface="Times New Roman"/>
              </a:defRPr>
            </a:lvl3pPr>
            <a:lvl4pPr marL="1371600" marR="0" lvl="3"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4pPr>
            <a:lvl5pPr marL="1828800" marR="0" lvl="4"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5pPr>
            <a:lvl6pPr marL="2286000" marR="0" lvl="5"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6pPr>
            <a:lvl7pPr marL="2743200" marR="0" lvl="6"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7pPr>
            <a:lvl8pPr marL="3200400" marR="0" lvl="7"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8pPr>
            <a:lvl9pPr marL="3657600" marR="0" lvl="8" indent="0" algn="l" rtl="0">
              <a:spcBef>
                <a:spcPts val="280"/>
              </a:spcBef>
              <a:spcAft>
                <a:spcPts val="0"/>
              </a:spcAft>
              <a:buClr>
                <a:schemeClr val="lt2"/>
              </a:buClr>
              <a:buFont typeface="Times New Roman"/>
              <a:buNone/>
              <a:defRPr sz="1400" b="0" i="0" u="none" strike="noStrike" cap="none">
                <a:solidFill>
                  <a:schemeClr val="lt2"/>
                </a:solidFill>
                <a:latin typeface="Times New Roman"/>
                <a:ea typeface="Times New Roman"/>
                <a:cs typeface="Times New Roman"/>
                <a:sym typeface="Times New Roman"/>
              </a:defRPr>
            </a:lvl9pPr>
          </a:lstStyle>
          <a:p>
            <a:endParaRP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388810" y="4800600"/>
            <a:ext cx="7315602" cy="566737"/>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2000" b="1"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endParaRPr/>
          </a:p>
        </p:txBody>
      </p:sp>
      <p:sp>
        <p:nvSpPr>
          <p:cNvPr id="126" name="Shape 126"/>
          <p:cNvSpPr>
            <a:spLocks noGrp="1"/>
          </p:cNvSpPr>
          <p:nvPr>
            <p:ph type="pic" idx="2"/>
          </p:nvPr>
        </p:nvSpPr>
        <p:spPr>
          <a:xfrm>
            <a:off x="2388810" y="1819274"/>
            <a:ext cx="7315602" cy="2879724"/>
          </a:xfrm>
          <a:prstGeom prst="rect">
            <a:avLst/>
          </a:prstGeom>
          <a:noFill/>
          <a:ln>
            <a:noFill/>
          </a:ln>
        </p:spPr>
        <p:txBody>
          <a:bodyPr lIns="91425" tIns="91425" rIns="91425" bIns="91425" anchor="t" anchorCtr="0"/>
          <a:lstStyle>
            <a:lvl1pPr marL="0" marR="0" lvl="0" indent="0" algn="l" rtl="0">
              <a:lnSpc>
                <a:spcPct val="90000"/>
              </a:lnSpc>
              <a:spcBef>
                <a:spcPts val="1600"/>
              </a:spcBef>
              <a:spcAft>
                <a:spcPts val="0"/>
              </a:spcAft>
              <a:buClr>
                <a:srgbClr val="FFCC00"/>
              </a:buClr>
              <a:buFont typeface="Times New Roman"/>
              <a:buNone/>
              <a:defRPr sz="3200" b="1" i="0" u="none" strike="noStrike" cap="none">
                <a:solidFill>
                  <a:schemeClr val="lt2"/>
                </a:solidFill>
                <a:latin typeface="+mn-lt"/>
                <a:ea typeface="Times New Roman"/>
                <a:cs typeface="Times New Roman"/>
                <a:sym typeface="Times New Roman"/>
              </a:defRPr>
            </a:lvl1pPr>
            <a:lvl2pPr marL="457200" marR="0" lvl="1" indent="0" algn="l" rtl="0">
              <a:spcBef>
                <a:spcPts val="560"/>
              </a:spcBef>
              <a:spcAft>
                <a:spcPts val="0"/>
              </a:spcAft>
              <a:buClr>
                <a:schemeClr val="lt2"/>
              </a:buClr>
              <a:buFont typeface="Times New Roman"/>
              <a:buNone/>
              <a:defRPr sz="2800" b="0" i="0" u="none" strike="noStrike" cap="none">
                <a:solidFill>
                  <a:schemeClr val="lt2"/>
                </a:solidFill>
                <a:latin typeface="Times New Roman"/>
                <a:ea typeface="Times New Roman"/>
                <a:cs typeface="Times New Roman"/>
                <a:sym typeface="Times New Roman"/>
              </a:defRPr>
            </a:lvl2pPr>
            <a:lvl3pPr marL="914400" marR="0" lvl="2" indent="0" algn="l" rtl="0">
              <a:spcBef>
                <a:spcPts val="480"/>
              </a:spcBef>
              <a:spcAft>
                <a:spcPts val="0"/>
              </a:spcAft>
              <a:buClr>
                <a:schemeClr val="lt2"/>
              </a:buClr>
              <a:buFont typeface="Times New Roman"/>
              <a:buNone/>
              <a:defRPr sz="2400" b="0" i="0" u="none" strike="noStrike" cap="none">
                <a:solidFill>
                  <a:schemeClr val="lt2"/>
                </a:solidFill>
                <a:latin typeface="Times New Roman"/>
                <a:ea typeface="Times New Roman"/>
                <a:cs typeface="Times New Roman"/>
                <a:sym typeface="Times New Roman"/>
              </a:defRPr>
            </a:lvl3pPr>
            <a:lvl4pPr marL="1371600" marR="0" lvl="3"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4pPr>
            <a:lvl5pPr marL="1828800" marR="0" lvl="4"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5pPr>
            <a:lvl6pPr marL="2286000" marR="0" lvl="5"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6pPr>
            <a:lvl7pPr marL="2743200" marR="0" lvl="6"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7pPr>
            <a:lvl8pPr marL="3200400" marR="0" lvl="7"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8pPr>
            <a:lvl9pPr marL="3657600" marR="0" lvl="8" indent="0" algn="l" rtl="0">
              <a:spcBef>
                <a:spcPts val="400"/>
              </a:spcBef>
              <a:spcAft>
                <a:spcPts val="0"/>
              </a:spcAft>
              <a:buClr>
                <a:schemeClr val="lt2"/>
              </a:buClr>
              <a:buFont typeface="Times New Roman"/>
              <a:buNone/>
              <a:defRPr sz="2000" b="0" i="0" u="none" strike="noStrike" cap="none">
                <a:solidFill>
                  <a:schemeClr val="lt2"/>
                </a:solidFill>
                <a:latin typeface="Times New Roman"/>
                <a:ea typeface="Times New Roman"/>
                <a:cs typeface="Times New Roman"/>
                <a:sym typeface="Times New Roman"/>
              </a:defRPr>
            </a:lvl9pPr>
          </a:lstStyle>
          <a:p>
            <a:endParaRPr dirty="0"/>
          </a:p>
        </p:txBody>
      </p:sp>
      <p:sp>
        <p:nvSpPr>
          <p:cNvPr id="127" name="Shape 127"/>
          <p:cNvSpPr txBox="1">
            <a:spLocks noGrp="1"/>
          </p:cNvSpPr>
          <p:nvPr>
            <p:ph type="body" idx="1"/>
          </p:nvPr>
        </p:nvSpPr>
        <p:spPr>
          <a:xfrm>
            <a:off x="2388810" y="5367337"/>
            <a:ext cx="7315602" cy="804861"/>
          </a:xfrm>
          <a:prstGeom prst="rect">
            <a:avLst/>
          </a:prstGeom>
          <a:noFill/>
          <a:ln>
            <a:noFill/>
          </a:ln>
        </p:spPr>
        <p:txBody>
          <a:bodyPr lIns="91425" tIns="91425" rIns="91425" bIns="91425" anchor="t" anchorCtr="0"/>
          <a:lstStyle>
            <a:lvl1pPr marL="0" marR="0" lvl="0" indent="0" algn="l" rtl="0">
              <a:lnSpc>
                <a:spcPct val="90000"/>
              </a:lnSpc>
              <a:spcBef>
                <a:spcPts val="700"/>
              </a:spcBef>
              <a:spcAft>
                <a:spcPts val="0"/>
              </a:spcAft>
              <a:buClr>
                <a:srgbClr val="FFCC00"/>
              </a:buClr>
              <a:buFont typeface="Times New Roman"/>
              <a:buNone/>
              <a:defRPr sz="1400" b="1" i="0" u="none" strike="noStrike" cap="none" baseline="0">
                <a:solidFill>
                  <a:schemeClr val="lt2"/>
                </a:solidFill>
                <a:latin typeface="+mn-lt"/>
                <a:ea typeface="Times New Roman"/>
                <a:cs typeface="Times New Roman"/>
                <a:sym typeface="Times New Roman"/>
              </a:defRPr>
            </a:lvl1pPr>
            <a:lvl2pPr marL="457200" marR="0" lvl="1" indent="0" algn="l" rtl="0">
              <a:spcBef>
                <a:spcPts val="240"/>
              </a:spcBef>
              <a:spcAft>
                <a:spcPts val="0"/>
              </a:spcAft>
              <a:buClr>
                <a:schemeClr val="lt2"/>
              </a:buClr>
              <a:buFont typeface="Times New Roman"/>
              <a:buNone/>
              <a:defRPr sz="1200" b="0" i="0" u="none" strike="noStrike" cap="none">
                <a:solidFill>
                  <a:schemeClr val="lt2"/>
                </a:solidFill>
                <a:latin typeface="Times New Roman"/>
                <a:ea typeface="Times New Roman"/>
                <a:cs typeface="Times New Roman"/>
                <a:sym typeface="Times New Roman"/>
              </a:defRPr>
            </a:lvl2pPr>
            <a:lvl3pPr marL="914400" marR="0" lvl="2" indent="0" algn="l" rtl="0">
              <a:spcBef>
                <a:spcPts val="200"/>
              </a:spcBef>
              <a:spcAft>
                <a:spcPts val="0"/>
              </a:spcAft>
              <a:buClr>
                <a:schemeClr val="lt2"/>
              </a:buClr>
              <a:buFont typeface="Times New Roman"/>
              <a:buNone/>
              <a:defRPr sz="1000" b="0" i="0" u="none" strike="noStrike" cap="none">
                <a:solidFill>
                  <a:schemeClr val="lt2"/>
                </a:solidFill>
                <a:latin typeface="Times New Roman"/>
                <a:ea typeface="Times New Roman"/>
                <a:cs typeface="Times New Roman"/>
                <a:sym typeface="Times New Roman"/>
              </a:defRPr>
            </a:lvl3pPr>
            <a:lvl4pPr marL="1371600" marR="0" lvl="3"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4pPr>
            <a:lvl5pPr marL="1828800" marR="0" lvl="4"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5pPr>
            <a:lvl6pPr marL="2286000" marR="0" lvl="5"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6pPr>
            <a:lvl7pPr marL="2743200" marR="0" lvl="6"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7pPr>
            <a:lvl8pPr marL="3200400" marR="0" lvl="7"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8pPr>
            <a:lvl9pPr marL="3657600" marR="0" lvl="8" indent="0" algn="l" rtl="0">
              <a:spcBef>
                <a:spcPts val="180"/>
              </a:spcBef>
              <a:spcAft>
                <a:spcPts val="0"/>
              </a:spcAft>
              <a:buClr>
                <a:schemeClr val="lt2"/>
              </a:buClr>
              <a:buFont typeface="Times New Roman"/>
              <a:buNone/>
              <a:defRPr sz="900" b="0" i="0" u="none" strike="noStrike" cap="none">
                <a:solidFill>
                  <a:schemeClr val="lt2"/>
                </a:solidFill>
                <a:latin typeface="Times New Roman"/>
                <a:ea typeface="Times New Roman"/>
                <a:cs typeface="Times New Roman"/>
                <a:sym typeface="Times New Roman"/>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52600" y="514350"/>
            <a:ext cx="9794319" cy="55879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r>
              <a:rPr lang="en-US" smtClean="0"/>
              <a:t>Click to edit Master title style</a:t>
            </a:r>
            <a:endParaRPr/>
          </a:p>
        </p:txBody>
      </p:sp>
      <p:sp>
        <p:nvSpPr>
          <p:cNvPr id="105" name="Shape 105"/>
          <p:cNvSpPr txBox="1">
            <a:spLocks noGrp="1"/>
          </p:cNvSpPr>
          <p:nvPr>
            <p:ph type="body" idx="1"/>
          </p:nvPr>
        </p:nvSpPr>
        <p:spPr>
          <a:xfrm>
            <a:off x="762000" y="1587500"/>
            <a:ext cx="10559141" cy="4914899"/>
          </a:xfrm>
          <a:prstGeom prst="rect">
            <a:avLst/>
          </a:prstGeom>
          <a:noFill/>
          <a:ln>
            <a:noFill/>
          </a:ln>
        </p:spPr>
        <p:txBody>
          <a:bodyPr lIns="91425" tIns="91425" rIns="91425" bIns="91425" anchor="t" anchorCtr="0"/>
          <a:lstStyle>
            <a:lvl1pPr marL="457200" marR="0" lvl="0" indent="-304800" algn="l" rtl="0">
              <a:lnSpc>
                <a:spcPct val="90000"/>
              </a:lnSpc>
              <a:spcBef>
                <a:spcPts val="1500"/>
              </a:spcBef>
              <a:spcAft>
                <a:spcPts val="0"/>
              </a:spcAft>
              <a:buClr>
                <a:srgbClr val="FFCC00"/>
              </a:buClr>
              <a:buSzPct val="80000"/>
              <a:buFont typeface="Times New Roman"/>
              <a:buChar char="•"/>
              <a:defRPr sz="2400" b="1" i="0" u="none" strike="noStrike" cap="none">
                <a:solidFill>
                  <a:schemeClr val="lt2"/>
                </a:solidFill>
                <a:latin typeface="+mn-lt"/>
                <a:ea typeface="Times New Roman"/>
                <a:cs typeface="Times New Roman"/>
                <a:sym typeface="Times New Roman"/>
              </a:defRPr>
            </a:lvl1pPr>
            <a:lvl2pPr marL="800100" marR="0" lvl="1" indent="-50800" algn="l" rtl="0">
              <a:spcBef>
                <a:spcPts val="560"/>
              </a:spcBef>
              <a:spcAft>
                <a:spcPts val="0"/>
              </a:spcAft>
              <a:buClr>
                <a:schemeClr val="lt2"/>
              </a:buClr>
              <a:buSzPct val="100000"/>
              <a:buFont typeface="Times New Roman"/>
              <a:buChar char="–"/>
              <a:defRPr sz="2800" b="0" i="0" u="none" strike="noStrike" cap="none">
                <a:solidFill>
                  <a:schemeClr val="lt2"/>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2"/>
              </a:buClr>
              <a:buSzPct val="100000"/>
              <a:buFont typeface="Times New Roman"/>
              <a:buChar char="•"/>
              <a:defRPr sz="2400" b="0" i="0" u="none" strike="noStrike" cap="none">
                <a:solidFill>
                  <a:schemeClr val="lt2"/>
                </a:solidFill>
                <a:latin typeface="+mn-lt"/>
                <a:ea typeface="Times New Roman"/>
                <a:cs typeface="Times New Roman"/>
                <a:sym typeface="Times New Roman"/>
              </a:defRPr>
            </a:lvl3pPr>
            <a:lvl4pPr marL="1543050" marR="0" lvl="3"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4pPr>
            <a:lvl5pPr marL="2000250" marR="0" lvl="4"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5pPr>
            <a:lvl6pPr marL="2457450" marR="0" lvl="5"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6pPr>
            <a:lvl7pPr marL="2914650" marR="0" lvl="6"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7pPr>
            <a:lvl8pPr marL="3371850" marR="0" lvl="7"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8pPr>
            <a:lvl9pPr marL="3829050" marR="0" lvl="8"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9pPr>
          </a:lstStyle>
          <a:p>
            <a:pPr lvl="0"/>
            <a:r>
              <a:rPr lang="en-US" dirty="0" smtClean="0"/>
              <a:t>Click to edit Master text styles</a:t>
            </a:r>
          </a:p>
          <a:p>
            <a:pPr lvl="1"/>
            <a:endParaRPr lang="en-US" dirty="0" smtClean="0"/>
          </a:p>
          <a:p>
            <a:pPr lvl="2"/>
            <a:endParaRPr lang="en-US" dirty="0" smtClean="0"/>
          </a:p>
        </p:txBody>
      </p:sp>
    </p:spTree>
    <p:extLst>
      <p:ext uri="{BB962C8B-B14F-4D97-AF65-F5344CB8AC3E}">
        <p14:creationId xmlns:p14="http://schemas.microsoft.com/office/powerpoint/2010/main" val="584216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752600" y="514350"/>
            <a:ext cx="9794319" cy="55879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r>
              <a:rPr lang="en-US" smtClean="0"/>
              <a:t>Click to edit Master title style</a:t>
            </a:r>
            <a:endParaRPr dirty="0"/>
          </a:p>
        </p:txBody>
      </p:sp>
      <p:sp>
        <p:nvSpPr>
          <p:cNvPr id="111" name="Shape 111"/>
          <p:cNvSpPr txBox="1">
            <a:spLocks noGrp="1"/>
          </p:cNvSpPr>
          <p:nvPr>
            <p:ph type="body" idx="1"/>
          </p:nvPr>
        </p:nvSpPr>
        <p:spPr>
          <a:xfrm>
            <a:off x="516063" y="1587500"/>
            <a:ext cx="5305777" cy="4914899"/>
          </a:xfrm>
          <a:prstGeom prst="rect">
            <a:avLst/>
          </a:prstGeom>
          <a:noFill/>
          <a:ln>
            <a:noFill/>
          </a:ln>
        </p:spPr>
        <p:txBody>
          <a:bodyPr lIns="91425" tIns="91425" rIns="91425" bIns="91425" anchor="t" anchorCtr="0"/>
          <a:lstStyle>
            <a:lvl1pPr marL="457200" marR="0" lvl="0" indent="-314960" algn="l" rtl="0">
              <a:lnSpc>
                <a:spcPct val="90000"/>
              </a:lnSpc>
              <a:spcBef>
                <a:spcPts val="1400"/>
              </a:spcBef>
              <a:spcAft>
                <a:spcPts val="0"/>
              </a:spcAft>
              <a:buClr>
                <a:srgbClr val="FFCC00"/>
              </a:buClr>
              <a:buSzPct val="80000"/>
              <a:buFont typeface="Times New Roman"/>
              <a:buChar char="•"/>
              <a:defRPr sz="2400" b="1" i="0" u="none" strike="noStrike" cap="none">
                <a:solidFill>
                  <a:schemeClr val="lt2"/>
                </a:solidFill>
                <a:latin typeface="+mn-lt"/>
                <a:ea typeface="Times New Roman"/>
                <a:cs typeface="Times New Roman"/>
                <a:sym typeface="Times New Roman"/>
              </a:defRPr>
            </a:lvl1pPr>
            <a:lvl2pPr marL="800100" marR="0" lvl="1" indent="-76200" algn="l" rtl="0">
              <a:spcBef>
                <a:spcPts val="480"/>
              </a:spcBef>
              <a:spcAft>
                <a:spcPts val="0"/>
              </a:spcAft>
              <a:buClr>
                <a:schemeClr val="lt2"/>
              </a:buClr>
              <a:buSzPct val="100000"/>
              <a:buFont typeface="Times New Roman"/>
              <a:buChar char="–"/>
              <a:defRPr sz="2400" b="0" i="0" u="none" strike="noStrike" cap="none">
                <a:solidFill>
                  <a:schemeClr val="lt2"/>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3pPr>
            <a:lvl4pPr marL="1543050" marR="0" lvl="3"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4pPr>
            <a:lvl5pPr marL="2000250" marR="0" lvl="4"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5pPr>
            <a:lvl6pPr marL="2457450" marR="0" lvl="5"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6pPr>
            <a:lvl7pPr marL="2914650" marR="0" lvl="6"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7pPr>
            <a:lvl8pPr marL="3371850" marR="0" lvl="7"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8pPr>
            <a:lvl9pPr marL="3829050" marR="0" lvl="8"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
        <p:nvSpPr>
          <p:cNvPr id="112" name="Shape 112"/>
          <p:cNvSpPr txBox="1">
            <a:spLocks noGrp="1"/>
          </p:cNvSpPr>
          <p:nvPr>
            <p:ph type="body" idx="2"/>
          </p:nvPr>
        </p:nvSpPr>
        <p:spPr>
          <a:xfrm>
            <a:off x="6015365" y="1587500"/>
            <a:ext cx="5305777" cy="4914899"/>
          </a:xfrm>
          <a:prstGeom prst="rect">
            <a:avLst/>
          </a:prstGeom>
          <a:noFill/>
          <a:ln>
            <a:noFill/>
          </a:ln>
        </p:spPr>
        <p:txBody>
          <a:bodyPr lIns="91425" tIns="91425" rIns="91425" bIns="91425" anchor="t" anchorCtr="0"/>
          <a:lstStyle>
            <a:lvl1pPr marL="457200" marR="0" lvl="0" indent="-314960" algn="l" rtl="0">
              <a:lnSpc>
                <a:spcPct val="90000"/>
              </a:lnSpc>
              <a:spcBef>
                <a:spcPts val="1400"/>
              </a:spcBef>
              <a:spcAft>
                <a:spcPts val="0"/>
              </a:spcAft>
              <a:buClr>
                <a:srgbClr val="FFCC00"/>
              </a:buClr>
              <a:buSzPct val="80000"/>
              <a:buFont typeface="Times New Roman"/>
              <a:buChar char="•"/>
              <a:defRPr sz="2400" b="1" i="0" u="none" strike="noStrike" cap="none">
                <a:solidFill>
                  <a:schemeClr val="lt2"/>
                </a:solidFill>
                <a:latin typeface="+mn-lt"/>
                <a:ea typeface="Times New Roman"/>
                <a:cs typeface="Times New Roman"/>
                <a:sym typeface="Times New Roman"/>
              </a:defRPr>
            </a:lvl1pPr>
            <a:lvl2pPr marL="800100" marR="0" lvl="1" indent="-76200" algn="l" rtl="0">
              <a:spcBef>
                <a:spcPts val="480"/>
              </a:spcBef>
              <a:spcAft>
                <a:spcPts val="0"/>
              </a:spcAft>
              <a:buClr>
                <a:schemeClr val="lt2"/>
              </a:buClr>
              <a:buSzPct val="100000"/>
              <a:buFont typeface="Times New Roman"/>
              <a:buChar char="–"/>
              <a:defRPr sz="2400" b="0" i="0" u="none" strike="noStrike" cap="none">
                <a:solidFill>
                  <a:schemeClr val="lt2"/>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3pPr>
            <a:lvl4pPr marL="1543050" marR="0" lvl="3"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4pPr>
            <a:lvl5pPr marL="2000250" marR="0" lvl="4"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5pPr>
            <a:lvl6pPr marL="2457450" marR="0" lvl="5"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6pPr>
            <a:lvl7pPr marL="2914650" marR="0" lvl="6"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7pPr>
            <a:lvl8pPr marL="3371850" marR="0" lvl="7"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8pPr>
            <a:lvl9pPr marL="3829050" marR="0" lvl="8" indent="-5715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Tree>
    <p:extLst>
      <p:ext uri="{BB962C8B-B14F-4D97-AF65-F5344CB8AC3E}">
        <p14:creationId xmlns:p14="http://schemas.microsoft.com/office/powerpoint/2010/main" val="2132618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09600" y="6468902"/>
            <a:ext cx="284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114800" y="6492875"/>
            <a:ext cx="38607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8763000" y="6492875"/>
            <a:ext cx="28448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1747857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828800" y="407988"/>
            <a:ext cx="9754405" cy="677861"/>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r>
              <a:rPr lang="en-US" smtClean="0"/>
              <a:t>Click to edit Master title style</a:t>
            </a:r>
            <a:endParaRPr dirty="0"/>
          </a:p>
        </p:txBody>
      </p:sp>
      <p:sp>
        <p:nvSpPr>
          <p:cNvPr id="115" name="Shape 115"/>
          <p:cNvSpPr txBox="1">
            <a:spLocks noGrp="1"/>
          </p:cNvSpPr>
          <p:nvPr>
            <p:ph type="body" idx="1"/>
          </p:nvPr>
        </p:nvSpPr>
        <p:spPr>
          <a:xfrm>
            <a:off x="608793" y="1535112"/>
            <a:ext cx="5388429" cy="639762"/>
          </a:xfrm>
          <a:prstGeom prst="rect">
            <a:avLst/>
          </a:prstGeom>
          <a:noFill/>
          <a:ln>
            <a:noFill/>
          </a:ln>
        </p:spPr>
        <p:txBody>
          <a:bodyPr lIns="91425" tIns="91425" rIns="91425" bIns="91425" anchor="b" anchorCtr="0"/>
          <a:lstStyle>
            <a:lvl1pPr marL="0" marR="0" lvl="0" indent="0" algn="l" rtl="0">
              <a:lnSpc>
                <a:spcPct val="90000"/>
              </a:lnSpc>
              <a:spcBef>
                <a:spcPts val="1200"/>
              </a:spcBef>
              <a:spcAft>
                <a:spcPts val="0"/>
              </a:spcAft>
              <a:buClr>
                <a:srgbClr val="FFCC00"/>
              </a:buClr>
              <a:buFont typeface="Times New Roman"/>
              <a:buNone/>
              <a:defRPr sz="2800" b="1" i="0" u="none" strike="noStrike" cap="none">
                <a:solidFill>
                  <a:schemeClr val="lt2"/>
                </a:solidFill>
                <a:latin typeface="+mj-lt"/>
                <a:ea typeface="Times New Roman"/>
                <a:cs typeface="Times New Roman"/>
                <a:sym typeface="Times New Roman"/>
              </a:defRPr>
            </a:lvl1pPr>
            <a:lvl2pPr marL="457200" marR="0" lvl="1" indent="0" algn="l" rtl="0">
              <a:spcBef>
                <a:spcPts val="400"/>
              </a:spcBef>
              <a:spcAft>
                <a:spcPts val="0"/>
              </a:spcAft>
              <a:buClr>
                <a:schemeClr val="lt2"/>
              </a:buClr>
              <a:buFont typeface="Times New Roman"/>
              <a:buNone/>
              <a:defRPr sz="2000" b="1" i="0" u="none" strike="noStrike" cap="none">
                <a:solidFill>
                  <a:schemeClr val="lt2"/>
                </a:solidFill>
                <a:latin typeface="Times New Roman"/>
                <a:ea typeface="Times New Roman"/>
                <a:cs typeface="Times New Roman"/>
                <a:sym typeface="Times New Roman"/>
              </a:defRPr>
            </a:lvl2pPr>
            <a:lvl3pPr marL="914400" marR="0" lvl="2" indent="0" algn="l" rtl="0">
              <a:spcBef>
                <a:spcPts val="360"/>
              </a:spcBef>
              <a:spcAft>
                <a:spcPts val="0"/>
              </a:spcAft>
              <a:buClr>
                <a:schemeClr val="lt2"/>
              </a:buClr>
              <a:buFont typeface="Times New Roman"/>
              <a:buNone/>
              <a:defRPr sz="1800" b="1" i="0" u="none" strike="noStrike" cap="none">
                <a:solidFill>
                  <a:schemeClr val="lt2"/>
                </a:solidFill>
                <a:latin typeface="Times New Roman"/>
                <a:ea typeface="Times New Roman"/>
                <a:cs typeface="Times New Roman"/>
                <a:sym typeface="Times New Roman"/>
              </a:defRPr>
            </a:lvl3pPr>
            <a:lvl4pPr marL="1371600" marR="0" lvl="3"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4pPr>
            <a:lvl5pPr marL="1828800" marR="0" lvl="4"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5pPr>
            <a:lvl6pPr marL="2286000" marR="0" lvl="5"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6pPr>
            <a:lvl7pPr marL="2743200" marR="0" lvl="6"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7pPr>
            <a:lvl8pPr marL="3200400" marR="0" lvl="7"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8pPr>
            <a:lvl9pPr marL="3657600" marR="0" lvl="8"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
        <p:nvSpPr>
          <p:cNvPr id="116" name="Shape 116"/>
          <p:cNvSpPr txBox="1">
            <a:spLocks noGrp="1"/>
          </p:cNvSpPr>
          <p:nvPr>
            <p:ph type="body" idx="2"/>
          </p:nvPr>
        </p:nvSpPr>
        <p:spPr>
          <a:xfrm>
            <a:off x="608793" y="2174875"/>
            <a:ext cx="5388429" cy="3951287"/>
          </a:xfrm>
          <a:prstGeom prst="rect">
            <a:avLst/>
          </a:prstGeom>
          <a:noFill/>
          <a:ln>
            <a:noFill/>
          </a:ln>
        </p:spPr>
        <p:txBody>
          <a:bodyPr lIns="91425" tIns="91425" rIns="91425" bIns="91425" anchor="t" anchorCtr="0"/>
          <a:lstStyle>
            <a:lvl1pPr marL="457200" marR="0" lvl="0" indent="-335280" algn="l" rtl="0">
              <a:lnSpc>
                <a:spcPct val="90000"/>
              </a:lnSpc>
              <a:spcBef>
                <a:spcPts val="1200"/>
              </a:spcBef>
              <a:spcAft>
                <a:spcPts val="0"/>
              </a:spcAft>
              <a:buClr>
                <a:srgbClr val="FFCC00"/>
              </a:buClr>
              <a:buSzPct val="80000"/>
              <a:buFont typeface="Times New Roman"/>
              <a:buChar char="•"/>
              <a:defRPr sz="2400" b="1" i="0" u="none" strike="noStrike" cap="none">
                <a:solidFill>
                  <a:schemeClr val="lt2"/>
                </a:solidFill>
                <a:latin typeface="+mn-lt"/>
                <a:ea typeface="Times New Roman"/>
                <a:cs typeface="Times New Roman"/>
                <a:sym typeface="Times New Roman"/>
              </a:defRPr>
            </a:lvl1pPr>
            <a:lvl2pPr marL="800100" marR="0" lvl="1" indent="-10160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3pPr>
            <a:lvl4pPr marL="1543050" marR="0" lvl="3"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4pPr>
            <a:lvl5pPr marL="2000250" marR="0" lvl="4"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5pPr>
            <a:lvl6pPr marL="2457450" marR="0" lvl="5"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6pPr>
            <a:lvl7pPr marL="2914650" marR="0" lvl="6"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7pPr>
            <a:lvl8pPr marL="3371850" marR="0" lvl="7"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8pPr>
            <a:lvl9pPr marL="3829050" marR="0" lvl="8"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
        <p:nvSpPr>
          <p:cNvPr id="117" name="Shape 117"/>
          <p:cNvSpPr txBox="1">
            <a:spLocks noGrp="1"/>
          </p:cNvSpPr>
          <p:nvPr>
            <p:ph type="body" idx="3"/>
          </p:nvPr>
        </p:nvSpPr>
        <p:spPr>
          <a:xfrm>
            <a:off x="6192761" y="1535112"/>
            <a:ext cx="5390444" cy="639762"/>
          </a:xfrm>
          <a:prstGeom prst="rect">
            <a:avLst/>
          </a:prstGeom>
          <a:noFill/>
          <a:ln>
            <a:noFill/>
          </a:ln>
        </p:spPr>
        <p:txBody>
          <a:bodyPr lIns="91425" tIns="91425" rIns="91425" bIns="91425" anchor="b" anchorCtr="0"/>
          <a:lstStyle>
            <a:lvl1pPr marL="0" marR="0" lvl="0" indent="0" algn="l" rtl="0">
              <a:lnSpc>
                <a:spcPct val="90000"/>
              </a:lnSpc>
              <a:spcBef>
                <a:spcPts val="1200"/>
              </a:spcBef>
              <a:spcAft>
                <a:spcPts val="0"/>
              </a:spcAft>
              <a:buClr>
                <a:srgbClr val="FFCC00"/>
              </a:buClr>
              <a:buFont typeface="Times New Roman"/>
              <a:buNone/>
              <a:defRPr sz="2800" b="1" i="0" u="none" strike="noStrike" cap="none">
                <a:solidFill>
                  <a:schemeClr val="lt2"/>
                </a:solidFill>
                <a:latin typeface="+mj-lt"/>
                <a:ea typeface="Times New Roman"/>
                <a:cs typeface="Times New Roman"/>
                <a:sym typeface="Times New Roman"/>
              </a:defRPr>
            </a:lvl1pPr>
            <a:lvl2pPr marL="457200" marR="0" lvl="1" indent="0" algn="l" rtl="0">
              <a:spcBef>
                <a:spcPts val="400"/>
              </a:spcBef>
              <a:spcAft>
                <a:spcPts val="0"/>
              </a:spcAft>
              <a:buClr>
                <a:schemeClr val="lt2"/>
              </a:buClr>
              <a:buFont typeface="Times New Roman"/>
              <a:buNone/>
              <a:defRPr sz="2000" b="1" i="0" u="none" strike="noStrike" cap="none">
                <a:solidFill>
                  <a:schemeClr val="lt2"/>
                </a:solidFill>
                <a:latin typeface="Times New Roman"/>
                <a:ea typeface="Times New Roman"/>
                <a:cs typeface="Times New Roman"/>
                <a:sym typeface="Times New Roman"/>
              </a:defRPr>
            </a:lvl2pPr>
            <a:lvl3pPr marL="914400" marR="0" lvl="2" indent="0" algn="l" rtl="0">
              <a:spcBef>
                <a:spcPts val="360"/>
              </a:spcBef>
              <a:spcAft>
                <a:spcPts val="0"/>
              </a:spcAft>
              <a:buClr>
                <a:schemeClr val="lt2"/>
              </a:buClr>
              <a:buFont typeface="Times New Roman"/>
              <a:buNone/>
              <a:defRPr sz="1800" b="1" i="0" u="none" strike="noStrike" cap="none">
                <a:solidFill>
                  <a:schemeClr val="lt2"/>
                </a:solidFill>
                <a:latin typeface="Times New Roman"/>
                <a:ea typeface="Times New Roman"/>
                <a:cs typeface="Times New Roman"/>
                <a:sym typeface="Times New Roman"/>
              </a:defRPr>
            </a:lvl3pPr>
            <a:lvl4pPr marL="1371600" marR="0" lvl="3"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4pPr>
            <a:lvl5pPr marL="1828800" marR="0" lvl="4"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5pPr>
            <a:lvl6pPr marL="2286000" marR="0" lvl="5"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6pPr>
            <a:lvl7pPr marL="2743200" marR="0" lvl="6"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7pPr>
            <a:lvl8pPr marL="3200400" marR="0" lvl="7"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8pPr>
            <a:lvl9pPr marL="3657600" marR="0" lvl="8" indent="0" algn="l" rtl="0">
              <a:spcBef>
                <a:spcPts val="320"/>
              </a:spcBef>
              <a:spcAft>
                <a:spcPts val="0"/>
              </a:spcAft>
              <a:buClr>
                <a:schemeClr val="lt2"/>
              </a:buClr>
              <a:buFont typeface="Times New Roman"/>
              <a:buNone/>
              <a:defRPr sz="1600" b="1"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
        <p:nvSpPr>
          <p:cNvPr id="118" name="Shape 118"/>
          <p:cNvSpPr txBox="1">
            <a:spLocks noGrp="1"/>
          </p:cNvSpPr>
          <p:nvPr>
            <p:ph type="body" idx="4"/>
          </p:nvPr>
        </p:nvSpPr>
        <p:spPr>
          <a:xfrm>
            <a:off x="6192761" y="2174875"/>
            <a:ext cx="5390444" cy="3951287"/>
          </a:xfrm>
          <a:prstGeom prst="rect">
            <a:avLst/>
          </a:prstGeom>
          <a:noFill/>
          <a:ln>
            <a:noFill/>
          </a:ln>
        </p:spPr>
        <p:txBody>
          <a:bodyPr lIns="91425" tIns="91425" rIns="91425" bIns="91425" anchor="t" anchorCtr="0"/>
          <a:lstStyle>
            <a:lvl1pPr marL="457200" marR="0" lvl="0" indent="-335280" algn="l" rtl="0">
              <a:lnSpc>
                <a:spcPct val="90000"/>
              </a:lnSpc>
              <a:spcBef>
                <a:spcPts val="1200"/>
              </a:spcBef>
              <a:spcAft>
                <a:spcPts val="0"/>
              </a:spcAft>
              <a:buClr>
                <a:srgbClr val="FFCC00"/>
              </a:buClr>
              <a:buSzPct val="80000"/>
              <a:buFont typeface="Times New Roman"/>
              <a:buChar char="•"/>
              <a:defRPr sz="2400" b="1" i="0" u="none" strike="noStrike" cap="none">
                <a:solidFill>
                  <a:schemeClr val="lt2"/>
                </a:solidFill>
                <a:latin typeface="+mn-lt"/>
                <a:ea typeface="Times New Roman"/>
                <a:cs typeface="Times New Roman"/>
                <a:sym typeface="Times New Roman"/>
              </a:defRPr>
            </a:lvl1pPr>
            <a:lvl2pPr marL="800100" marR="0" lvl="1" indent="-10160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lt2"/>
              </a:buClr>
              <a:buSzPct val="100000"/>
              <a:buFont typeface="Times New Roman"/>
              <a:buChar char="•"/>
              <a:defRPr sz="1800" b="0" i="0" u="none" strike="noStrike" cap="none">
                <a:solidFill>
                  <a:schemeClr val="lt2"/>
                </a:solidFill>
                <a:latin typeface="Times New Roman"/>
                <a:ea typeface="Times New Roman"/>
                <a:cs typeface="Times New Roman"/>
                <a:sym typeface="Times New Roman"/>
              </a:defRPr>
            </a:lvl3pPr>
            <a:lvl4pPr marL="1543050" marR="0" lvl="3"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4pPr>
            <a:lvl5pPr marL="2000250" marR="0" lvl="4"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5pPr>
            <a:lvl6pPr marL="2457450" marR="0" lvl="5"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6pPr>
            <a:lvl7pPr marL="2914650" marR="0" lvl="6"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7pPr>
            <a:lvl8pPr marL="3371850" marR="0" lvl="7"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8pPr>
            <a:lvl9pPr marL="3829050" marR="0" lvl="8" indent="-69850" algn="l" rtl="0">
              <a:spcBef>
                <a:spcPts val="320"/>
              </a:spcBef>
              <a:spcAft>
                <a:spcPts val="0"/>
              </a:spcAft>
              <a:buClr>
                <a:schemeClr val="lt2"/>
              </a:buClr>
              <a:buSzPct val="100000"/>
              <a:buFont typeface="Times New Roman"/>
              <a:buChar char="»"/>
              <a:defRPr sz="1600" b="0" i="0" u="none" strike="noStrike" cap="none">
                <a:solidFill>
                  <a:schemeClr val="lt2"/>
                </a:solidFill>
                <a:latin typeface="Times New Roman"/>
                <a:ea typeface="Times New Roman"/>
                <a:cs typeface="Times New Roman"/>
                <a:sym typeface="Times New Roman"/>
              </a:defRPr>
            </a:lvl9pPr>
          </a:lstStyle>
          <a:p>
            <a:pPr lvl="0"/>
            <a:r>
              <a:rPr lang="en-US" smtClean="0"/>
              <a:t>Click to edit Master text styles</a:t>
            </a:r>
          </a:p>
        </p:txBody>
      </p:sp>
    </p:spTree>
    <p:extLst>
      <p:ext uri="{BB962C8B-B14F-4D97-AF65-F5344CB8AC3E}">
        <p14:creationId xmlns:p14="http://schemas.microsoft.com/office/powerpoint/2010/main" val="3628582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676400" y="514350"/>
            <a:ext cx="9870519" cy="55879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r>
              <a:rPr lang="en-US" smtClean="0"/>
              <a:t>Click to edit Master title style</a:t>
            </a:r>
            <a:endParaRPr dirty="0"/>
          </a:p>
        </p:txBody>
      </p:sp>
    </p:spTree>
    <p:extLst>
      <p:ext uri="{BB962C8B-B14F-4D97-AF65-F5344CB8AC3E}">
        <p14:creationId xmlns:p14="http://schemas.microsoft.com/office/powerpoint/2010/main" val="20385704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0"/>
        <p:cNvGrpSpPr/>
        <p:nvPr/>
      </p:nvGrpSpPr>
      <p:grpSpPr>
        <a:xfrm>
          <a:off x="0" y="0"/>
          <a:ext cx="0" cy="0"/>
          <a:chOff x="0" y="0"/>
          <a:chExt cx="0" cy="0"/>
        </a:xfrm>
      </p:grpSpPr>
      <p:sp>
        <p:nvSpPr>
          <p:cNvPr id="91" name="Shape 91"/>
          <p:cNvSpPr txBox="1"/>
          <p:nvPr/>
        </p:nvSpPr>
        <p:spPr>
          <a:xfrm>
            <a:off x="0" y="-1"/>
            <a:ext cx="12192000" cy="1311275"/>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Times New Roman"/>
              <a:ea typeface="Times New Roman"/>
              <a:cs typeface="Times New Roman"/>
              <a:sym typeface="Times New Roman"/>
            </a:endParaRPr>
          </a:p>
          <a:p>
            <a:pPr marL="0" marR="0" lvl="0" indent="0" algn="ctr" rtl="0">
              <a:spcBef>
                <a:spcPts val="1600"/>
              </a:spcBef>
              <a:spcAft>
                <a:spcPts val="0"/>
              </a:spcAft>
              <a:buNone/>
            </a:pPr>
            <a:endParaRPr sz="3200" b="0" i="0" u="none" strike="noStrike" cap="none">
              <a:solidFill>
                <a:schemeClr val="lt1"/>
              </a:solidFill>
              <a:latin typeface="Times New Roman"/>
              <a:ea typeface="Times New Roman"/>
              <a:cs typeface="Times New Roman"/>
              <a:sym typeface="Times New Roman"/>
            </a:endParaRPr>
          </a:p>
        </p:txBody>
      </p:sp>
      <p:cxnSp>
        <p:nvCxnSpPr>
          <p:cNvPr id="92" name="Shape 92"/>
          <p:cNvCxnSpPr/>
          <p:nvPr/>
        </p:nvCxnSpPr>
        <p:spPr>
          <a:xfrm>
            <a:off x="0" y="1292225"/>
            <a:ext cx="12192000" cy="0"/>
          </a:xfrm>
          <a:prstGeom prst="straightConnector1">
            <a:avLst/>
          </a:prstGeom>
          <a:noFill/>
          <a:ln w="28575" cap="flat" cmpd="sng">
            <a:solidFill>
              <a:srgbClr val="FFCC00"/>
            </a:solidFill>
            <a:prstDash val="solid"/>
            <a:round/>
            <a:headEnd type="none" w="med" len="med"/>
            <a:tailEnd type="none" w="med" len="med"/>
          </a:ln>
        </p:spPr>
      </p:cxnSp>
      <p:sp>
        <p:nvSpPr>
          <p:cNvPr id="93" name="Shape 93"/>
          <p:cNvSpPr txBox="1">
            <a:spLocks noGrp="1"/>
          </p:cNvSpPr>
          <p:nvPr>
            <p:ph type="title"/>
          </p:nvPr>
        </p:nvSpPr>
        <p:spPr>
          <a:xfrm>
            <a:off x="1752601" y="514350"/>
            <a:ext cx="8792148" cy="558799"/>
          </a:xfrm>
          <a:prstGeom prst="rect">
            <a:avLst/>
          </a:prstGeom>
          <a:noFill/>
          <a:ln>
            <a:noFill/>
          </a:ln>
        </p:spPr>
        <p:txBody>
          <a:bodyPr lIns="91425" tIns="91425" rIns="91425" bIns="91425" anchor="b" anchorCtr="0"/>
          <a:lstStyle>
            <a:lvl1pPr marL="0" marR="0" lvl="0"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2pPr>
            <a:lvl3pPr marL="0" marR="0" lvl="2"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3pPr>
            <a:lvl4pPr marL="0" marR="0" lvl="3"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4pPr>
            <a:lvl5pPr marL="0" marR="0" lvl="4"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5pPr>
            <a:lvl6pPr marL="457200" marR="0" lvl="5"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6pPr>
            <a:lvl7pPr marL="914400" marR="0" lvl="6"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7pPr>
            <a:lvl8pPr marL="1371600" marR="0" lvl="7"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8pPr>
            <a:lvl9pPr marL="1828800" marR="0" lvl="8" indent="0" algn="l" rtl="0">
              <a:lnSpc>
                <a:spcPct val="85000"/>
              </a:lnSpc>
              <a:spcBef>
                <a:spcPts val="0"/>
              </a:spcBef>
              <a:spcAft>
                <a:spcPts val="0"/>
              </a:spcAft>
              <a:buNone/>
              <a:defRPr sz="3600" b="0" i="0" u="none" strike="noStrike" cap="none">
                <a:solidFill>
                  <a:schemeClr val="lt1"/>
                </a:solidFill>
                <a:latin typeface="Arial"/>
                <a:ea typeface="Arial"/>
                <a:cs typeface="Arial"/>
                <a:sym typeface="Arial"/>
              </a:defRPr>
            </a:lvl9pPr>
          </a:lstStyle>
          <a:p>
            <a:endParaRPr dirty="0"/>
          </a:p>
        </p:txBody>
      </p:sp>
      <p:sp>
        <p:nvSpPr>
          <p:cNvPr id="94" name="Shape 94"/>
          <p:cNvSpPr txBox="1">
            <a:spLocks noGrp="1"/>
          </p:cNvSpPr>
          <p:nvPr>
            <p:ph type="body" idx="1"/>
          </p:nvPr>
        </p:nvSpPr>
        <p:spPr>
          <a:xfrm>
            <a:off x="516063" y="1587501"/>
            <a:ext cx="10805079" cy="4584699"/>
          </a:xfrm>
          <a:prstGeom prst="rect">
            <a:avLst/>
          </a:prstGeom>
          <a:noFill/>
          <a:ln>
            <a:noFill/>
          </a:ln>
        </p:spPr>
        <p:txBody>
          <a:bodyPr lIns="91425" tIns="91425" rIns="91425" bIns="91425" anchor="t" anchorCtr="0"/>
          <a:lstStyle>
            <a:lvl1pPr marL="457200" marR="0" lvl="0" indent="-304800" algn="l" rtl="0">
              <a:lnSpc>
                <a:spcPct val="90000"/>
              </a:lnSpc>
              <a:spcBef>
                <a:spcPts val="1500"/>
              </a:spcBef>
              <a:spcAft>
                <a:spcPts val="0"/>
              </a:spcAft>
              <a:buClr>
                <a:srgbClr val="FFCC00"/>
              </a:buClr>
              <a:buSzPct val="80000"/>
              <a:buFont typeface="Times New Roman"/>
              <a:buChar char="•"/>
              <a:defRPr sz="3000" b="1" i="0" u="none" strike="noStrike" cap="none">
                <a:solidFill>
                  <a:schemeClr val="lt2"/>
                </a:solidFill>
                <a:latin typeface="Times New Roman"/>
                <a:ea typeface="Times New Roman"/>
                <a:cs typeface="Times New Roman"/>
                <a:sym typeface="Times New Roman"/>
              </a:defRPr>
            </a:lvl1pPr>
            <a:lvl2pPr marL="800100" marR="0" lvl="1" indent="-50800" algn="l" rtl="0">
              <a:spcBef>
                <a:spcPts val="560"/>
              </a:spcBef>
              <a:spcAft>
                <a:spcPts val="0"/>
              </a:spcAft>
              <a:buClr>
                <a:schemeClr val="lt2"/>
              </a:buClr>
              <a:buSzPct val="100000"/>
              <a:buFont typeface="Times New Roman"/>
              <a:buChar char="–"/>
              <a:defRPr sz="2800" b="0" i="0" u="none" strike="noStrike" cap="none">
                <a:solidFill>
                  <a:schemeClr val="lt2"/>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lt2"/>
              </a:buClr>
              <a:buSzPct val="100000"/>
              <a:buFont typeface="Times New Roman"/>
              <a:buChar char="•"/>
              <a:defRPr sz="2400" b="0" i="0" u="none" strike="noStrike" cap="none">
                <a:solidFill>
                  <a:schemeClr val="lt2"/>
                </a:solidFill>
                <a:latin typeface="Times New Roman"/>
                <a:ea typeface="Times New Roman"/>
                <a:cs typeface="Times New Roman"/>
                <a:sym typeface="Times New Roman"/>
              </a:defRPr>
            </a:lvl3pPr>
            <a:lvl4pPr marL="1543050" marR="0" lvl="3"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4pPr>
            <a:lvl5pPr marL="2000250" marR="0" lvl="4"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5pPr>
            <a:lvl6pPr marL="2457450" marR="0" lvl="5"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6pPr>
            <a:lvl7pPr marL="2914650" marR="0" lvl="6"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7pPr>
            <a:lvl8pPr marL="3371850" marR="0" lvl="7"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8pPr>
            <a:lvl9pPr marL="3829050" marR="0" lvl="8" indent="-44450" algn="l" rtl="0">
              <a:spcBef>
                <a:spcPts val="400"/>
              </a:spcBef>
              <a:spcAft>
                <a:spcPts val="0"/>
              </a:spcAft>
              <a:buClr>
                <a:schemeClr val="lt2"/>
              </a:buClr>
              <a:buSzPct val="100000"/>
              <a:buFont typeface="Times New Roman"/>
              <a:buChar char="»"/>
              <a:defRPr sz="2000" b="0" i="0" u="none" strike="noStrike" cap="none">
                <a:solidFill>
                  <a:schemeClr val="lt2"/>
                </a:solidFill>
                <a:latin typeface="Times New Roman"/>
                <a:ea typeface="Times New Roman"/>
                <a:cs typeface="Times New Roman"/>
                <a:sym typeface="Times New Roman"/>
              </a:defRPr>
            </a:lvl9pPr>
          </a:lstStyle>
          <a:p>
            <a:endParaRPr dirty="0"/>
          </a:p>
        </p:txBody>
      </p:sp>
      <p:sp>
        <p:nvSpPr>
          <p:cNvPr id="95" name="Shape 95"/>
          <p:cNvSpPr/>
          <p:nvPr/>
        </p:nvSpPr>
        <p:spPr>
          <a:xfrm>
            <a:off x="0" y="6324600"/>
            <a:ext cx="12192000" cy="533401"/>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Times New Roman"/>
              <a:ea typeface="Times New Roman"/>
              <a:cs typeface="Times New Roman"/>
              <a:sym typeface="Times New Roman"/>
            </a:endParaRPr>
          </a:p>
        </p:txBody>
      </p:sp>
      <p:pic>
        <p:nvPicPr>
          <p:cNvPr id="2" name="Picture 1"/>
          <p:cNvPicPr>
            <a:picLocks noChangeAspect="1"/>
          </p:cNvPicPr>
          <p:nvPr userDrawn="1"/>
        </p:nvPicPr>
        <p:blipFill rotWithShape="1">
          <a:blip r:embed="rId11">
            <a:extLst>
              <a:ext uri="{BEBA8EAE-BF5A-486C-A8C5-ECC9F3942E4B}">
                <a14:imgProps xmlns:a14="http://schemas.microsoft.com/office/drawing/2010/main">
                  <a14:imgLayer r:embed="rId12">
                    <a14:imgEffect>
                      <a14:backgroundRemoval t="3639" b="95957" l="9802" r="92086"/>
                    </a14:imgEffect>
                  </a14:imgLayer>
                </a14:imgProps>
              </a:ext>
              <a:ext uri="{28A0092B-C50C-407E-A947-70E740481C1C}">
                <a14:useLocalDpi xmlns:a14="http://schemas.microsoft.com/office/drawing/2010/main" val="0"/>
              </a:ext>
            </a:extLst>
          </a:blip>
          <a:srcRect r="6783"/>
          <a:stretch/>
        </p:blipFill>
        <p:spPr>
          <a:xfrm>
            <a:off x="-16751" y="129051"/>
            <a:ext cx="1375250" cy="984432"/>
          </a:xfrm>
          <a:prstGeom prst="rect">
            <a:avLst/>
          </a:prstGeom>
          <a:effectLst>
            <a:reflection endPos="0" dir="5400000" sy="-100000" algn="bl" rotWithShape="0"/>
          </a:effectLst>
        </p:spPr>
      </p:pic>
      <p:pic>
        <p:nvPicPr>
          <p:cNvPr id="1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38150" y="6429258"/>
            <a:ext cx="2160588" cy="357188"/>
          </a:xfrm>
          <a:prstGeom prst="rect">
            <a:avLst/>
          </a:prstGeom>
          <a:noFill/>
          <a:ln>
            <a:noFill/>
          </a:ln>
          <a:effectLst>
            <a:reflection stA="20000" endPos="27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D:\sarinaw\Desktop\signature-stationery-white.pn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r="77354" b="-6053"/>
          <a:stretch/>
        </p:blipFill>
        <p:spPr bwMode="auto">
          <a:xfrm>
            <a:off x="7678221" y="6429258"/>
            <a:ext cx="672625" cy="375444"/>
          </a:xfrm>
          <a:prstGeom prst="rect">
            <a:avLst/>
          </a:prstGeom>
          <a:noFill/>
          <a:ln>
            <a:noFill/>
          </a:ln>
          <a:effectLst>
            <a:reflection stA="23000" endPos="650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txBox="1">
            <a:spLocks/>
          </p:cNvSpPr>
          <p:nvPr userDrawn="1"/>
        </p:nvSpPr>
        <p:spPr>
          <a:xfrm>
            <a:off x="8306854" y="6419831"/>
            <a:ext cx="3682738" cy="394298"/>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b="0" dirty="0" smtClean="0">
                <a:solidFill>
                  <a:schemeClr val="bg1"/>
                </a:solidFill>
                <a:effectLst>
                  <a:reflection stA="15000" endPos="65000" dist="50800" dir="5400000" sy="-100000" algn="bl" rotWithShape="0"/>
                </a:effectLst>
                <a:latin typeface="Constantia" panose="02030602050306030303" pitchFamily="18" charset="0"/>
                <a:ea typeface="FangSong" panose="02010609060101010101" pitchFamily="49" charset="-122"/>
                <a:cs typeface="Browallia New" panose="020B0604020202020204" pitchFamily="34" charset="-34"/>
              </a:rPr>
              <a:t>PHYSICAL MEDICINE &amp; REHABILITATION</a:t>
            </a:r>
          </a:p>
          <a:p>
            <a:endParaRPr lang="en-US" sz="200" b="0" dirty="0" smtClean="0">
              <a:solidFill>
                <a:schemeClr val="bg1"/>
              </a:solidFill>
              <a:effectLst>
                <a:reflection stA="15000" endPos="65000" dist="50800" dir="5400000" sy="-100000" algn="bl" rotWithShape="0"/>
              </a:effectLst>
              <a:latin typeface="Constantia" panose="02030602050306030303" pitchFamily="18" charset="0"/>
              <a:ea typeface="FangSong" panose="02010609060101010101" pitchFamily="49" charset="-122"/>
              <a:cs typeface="Browallia New" panose="020B0604020202020204" pitchFamily="34" charset="-34"/>
            </a:endParaRPr>
          </a:p>
          <a:p>
            <a:r>
              <a:rPr lang="en-US" sz="900" b="0" dirty="0" smtClean="0">
                <a:solidFill>
                  <a:schemeClr val="bg1"/>
                </a:solidFill>
                <a:effectLst>
                  <a:reflection stA="15000" endPos="65000" dist="50800" dir="5400000" sy="-100000" algn="bl" rotWithShape="0"/>
                </a:effectLst>
                <a:latin typeface="Constantia" panose="02030602050306030303" pitchFamily="18" charset="0"/>
                <a:ea typeface="FangSong" panose="02010609060101010101" pitchFamily="49" charset="-122"/>
                <a:cs typeface="Browallia New" panose="020B0604020202020204" pitchFamily="34" charset="-34"/>
              </a:rPr>
              <a:t>UNIVERSITY OF MICHIGAN HEALTHY SYSTEM</a:t>
            </a:r>
            <a:endParaRPr lang="en-US" sz="900" b="0" dirty="0">
              <a:solidFill>
                <a:schemeClr val="bg1"/>
              </a:solidFill>
              <a:effectLst>
                <a:reflection stA="15000" endPos="65000" dist="50800" dir="5400000" sy="-100000" algn="bl" rotWithShape="0"/>
              </a:effectLst>
              <a:latin typeface="Constantia" panose="02030602050306030303" pitchFamily="18" charset="0"/>
              <a:ea typeface="FangSong" panose="02010609060101010101" pitchFamily="49" charset="-122"/>
              <a:cs typeface="Browallia New" panose="020B0604020202020204" pitchFamily="34" charset="-34"/>
            </a:endParaRPr>
          </a:p>
        </p:txBody>
      </p:sp>
    </p:spTree>
  </p:cSld>
  <p:clrMap bg1="lt1" tx1="dk1" bg2="dk2" tx2="lt2" accent1="accent1" accent2="accent2" accent3="accent3" accent4="accent4" accent5="accent5" accent6="accent6" hlink="hlink" folHlink="folHlink"/>
  <p:sldLayoutIdLst>
    <p:sldLayoutId id="2147483660" r:id="rId1"/>
    <p:sldLayoutId id="2147483672" r:id="rId2"/>
    <p:sldLayoutId id="2147483662" r:id="rId3"/>
    <p:sldLayoutId id="2147483667" r:id="rId4"/>
    <p:sldLayoutId id="2147483673" r:id="rId5"/>
    <p:sldLayoutId id="2147483675" r:id="rId6"/>
    <p:sldLayoutId id="2147483676" r:id="rId7"/>
    <p:sldLayoutId id="2147483677" r:id="rId8"/>
    <p:sldLayoutId id="2147483678"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video" Target="https://www.youtube.com/embed/Sno_0Jd8GuA"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bjsm.bmj.com/content/47/5/263.full.pdf" TargetMode="External"/><Relationship Id="rId2" Type="http://schemas.openxmlformats.org/officeDocument/2006/relationships/hyperlink" Target="http://bjsm.bmj.com/content/47/5/259.full.pdf" TargetMode="Externa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www.cdc.gov/headsup/providers/discharge-material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1" y="1922583"/>
            <a:ext cx="12192000" cy="1415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5400" b="1" i="0" u="none" strike="noStrike" cap="none" dirty="0" smtClean="0">
                <a:solidFill>
                  <a:schemeClr val="lt2"/>
                </a:solidFill>
                <a:latin typeface="+mj-lt"/>
                <a:ea typeface="Calibri"/>
                <a:cs typeface="Aparajita" panose="020B0604020202020204" pitchFamily="34" charset="0"/>
                <a:sym typeface="Calibri"/>
              </a:rPr>
              <a:t>Office Management of Concussion</a:t>
            </a:r>
            <a:endParaRPr lang="en-US" sz="3200" b="1" dirty="0">
              <a:solidFill>
                <a:schemeClr val="lt2"/>
              </a:solidFill>
              <a:latin typeface="+mj-lt"/>
              <a:ea typeface="Calibri"/>
              <a:cs typeface="Aparajita" panose="020B0604020202020204" pitchFamily="34" charset="0"/>
              <a:sym typeface="Calibri"/>
            </a:endParaRPr>
          </a:p>
        </p:txBody>
      </p:sp>
      <p:sp>
        <p:nvSpPr>
          <p:cNvPr id="137" name="Shape 137"/>
          <p:cNvSpPr txBox="1"/>
          <p:nvPr/>
        </p:nvSpPr>
        <p:spPr>
          <a:xfrm>
            <a:off x="1" y="3429000"/>
            <a:ext cx="12192000" cy="285908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600" b="0" u="none" dirty="0">
                <a:solidFill>
                  <a:schemeClr val="lt2"/>
                </a:solidFill>
                <a:latin typeface="+mn-lt"/>
                <a:ea typeface="Calibri"/>
                <a:cs typeface="Calibri"/>
                <a:sym typeface="Calibri"/>
              </a:rPr>
              <a:t>Andrea Aagesen, DO</a:t>
            </a:r>
          </a:p>
          <a:p>
            <a:pPr marL="0" marR="0" lvl="0" indent="0" algn="ctr" rtl="0">
              <a:spcBef>
                <a:spcPts val="0"/>
              </a:spcBef>
              <a:spcAft>
                <a:spcPts val="0"/>
              </a:spcAft>
              <a:buSzPct val="25000"/>
              <a:buNone/>
            </a:pPr>
            <a:r>
              <a:rPr lang="en-US" sz="2000" b="0" u="none" dirty="0" smtClean="0">
                <a:solidFill>
                  <a:schemeClr val="lt2"/>
                </a:solidFill>
                <a:latin typeface="+mn-lt"/>
                <a:ea typeface="Calibri"/>
                <a:cs typeface="Calibri"/>
                <a:sym typeface="Calibri"/>
              </a:rPr>
              <a:t>Assistant Professor</a:t>
            </a:r>
            <a:endParaRPr lang="en-US" sz="2000" b="0" u="none" dirty="0">
              <a:solidFill>
                <a:schemeClr val="lt2"/>
              </a:solidFill>
              <a:latin typeface="+mn-lt"/>
              <a:ea typeface="Calibri"/>
              <a:cs typeface="Calibri"/>
              <a:sym typeface="Calibri"/>
            </a:endParaRPr>
          </a:p>
          <a:p>
            <a:pPr marL="0" marR="0" lvl="0" indent="0" algn="ctr" rtl="0">
              <a:spcBef>
                <a:spcPts val="0"/>
              </a:spcBef>
              <a:spcAft>
                <a:spcPts val="0"/>
              </a:spcAft>
              <a:buSzPct val="25000"/>
              <a:buNone/>
            </a:pPr>
            <a:r>
              <a:rPr lang="en-US" sz="2000" b="0" u="none" dirty="0">
                <a:solidFill>
                  <a:schemeClr val="lt2"/>
                </a:solidFill>
                <a:latin typeface="+mn-lt"/>
                <a:ea typeface="Calibri"/>
                <a:cs typeface="Calibri"/>
                <a:sym typeface="Calibri"/>
              </a:rPr>
              <a:t>Department of Physical Medicine and Rehabilitation</a:t>
            </a:r>
          </a:p>
          <a:p>
            <a:pPr marL="0" marR="0" lvl="0" indent="0" algn="ctr" rtl="0">
              <a:spcBef>
                <a:spcPts val="0"/>
              </a:spcBef>
              <a:spcAft>
                <a:spcPts val="0"/>
              </a:spcAft>
              <a:buSzPct val="25000"/>
              <a:buNone/>
            </a:pPr>
            <a:r>
              <a:rPr lang="en-US" sz="2000" b="0" u="none" dirty="0">
                <a:solidFill>
                  <a:schemeClr val="lt2"/>
                </a:solidFill>
                <a:latin typeface="+mn-lt"/>
                <a:ea typeface="Calibri"/>
                <a:cs typeface="Calibri"/>
                <a:sym typeface="Calibri"/>
              </a:rPr>
              <a:t>Michigan </a:t>
            </a:r>
            <a:r>
              <a:rPr lang="en-US" sz="2000" b="0" u="none" dirty="0" err="1" smtClean="0">
                <a:solidFill>
                  <a:schemeClr val="lt2"/>
                </a:solidFill>
                <a:latin typeface="+mn-lt"/>
                <a:ea typeface="Calibri"/>
                <a:cs typeface="Calibri"/>
                <a:sym typeface="Calibri"/>
              </a:rPr>
              <a:t>NeuroSport</a:t>
            </a:r>
            <a:endParaRPr lang="en-US" sz="2000" b="0" u="none" dirty="0" smtClean="0">
              <a:solidFill>
                <a:schemeClr val="lt2"/>
              </a:solidFill>
              <a:latin typeface="+mn-lt"/>
              <a:ea typeface="Calibri"/>
              <a:cs typeface="Calibri"/>
              <a:sym typeface="Calibri"/>
            </a:endParaRPr>
          </a:p>
          <a:p>
            <a:pPr marL="0" marR="0" lvl="0" indent="0" algn="ctr" rtl="0">
              <a:spcBef>
                <a:spcPts val="0"/>
              </a:spcBef>
              <a:spcAft>
                <a:spcPts val="0"/>
              </a:spcAft>
              <a:buSzPct val="25000"/>
              <a:buNone/>
            </a:pPr>
            <a:r>
              <a:rPr lang="en-US" sz="2000" dirty="0" smtClean="0">
                <a:solidFill>
                  <a:schemeClr val="lt2"/>
                </a:solidFill>
                <a:latin typeface="+mn-lt"/>
                <a:ea typeface="Calibri"/>
                <a:cs typeface="Calibri"/>
                <a:sym typeface="Calibri"/>
              </a:rPr>
              <a:t>Eastern Michigan University Team Physician</a:t>
            </a:r>
            <a:endParaRPr lang="en-US" sz="2000" b="0" u="none" dirty="0">
              <a:solidFill>
                <a:schemeClr val="lt2"/>
              </a:solidFill>
              <a:latin typeface="+mn-lt"/>
              <a:ea typeface="Calibri"/>
              <a:cs typeface="Calibri"/>
              <a:sym typeface="Calibri"/>
            </a:endParaRPr>
          </a:p>
          <a:p>
            <a:pPr marL="0" marR="0" lvl="0" indent="0" algn="ctr" rtl="0">
              <a:spcBef>
                <a:spcPts val="0"/>
              </a:spcBef>
              <a:spcAft>
                <a:spcPts val="0"/>
              </a:spcAft>
              <a:buNone/>
            </a:pPr>
            <a:endParaRPr sz="2000" b="0" u="none" dirty="0">
              <a:solidFill>
                <a:schemeClr val="lt2"/>
              </a:solidFill>
              <a:latin typeface="+mn-lt"/>
              <a:ea typeface="Calibri"/>
              <a:cs typeface="Calibri"/>
              <a:sym typeface="Calibri"/>
            </a:endParaRPr>
          </a:p>
          <a:p>
            <a:pPr marL="0" marR="0" lvl="0" indent="0" algn="ctr" rtl="0">
              <a:spcBef>
                <a:spcPts val="0"/>
              </a:spcBef>
              <a:spcAft>
                <a:spcPts val="0"/>
              </a:spcAft>
              <a:buNone/>
            </a:pPr>
            <a:r>
              <a:rPr lang="en-US" sz="2000" b="0" u="none" dirty="0" smtClean="0">
                <a:solidFill>
                  <a:schemeClr val="lt2"/>
                </a:solidFill>
                <a:latin typeface="+mn-lt"/>
                <a:ea typeface="Calibri"/>
                <a:cs typeface="Calibri"/>
                <a:sym typeface="Calibri"/>
              </a:rPr>
              <a:t>Sports Medicine for the Primary Care Physician</a:t>
            </a:r>
            <a:endParaRPr sz="2000" b="0" u="none" dirty="0">
              <a:solidFill>
                <a:schemeClr val="lt2"/>
              </a:solidFill>
              <a:latin typeface="+mn-lt"/>
              <a:ea typeface="Calibri"/>
              <a:cs typeface="Calibri"/>
              <a:sym typeface="Calibri"/>
            </a:endParaRPr>
          </a:p>
          <a:p>
            <a:pPr marL="0" marR="0" lvl="0" indent="0" algn="ctr" rtl="0">
              <a:spcBef>
                <a:spcPts val="0"/>
              </a:spcBef>
              <a:spcAft>
                <a:spcPts val="0"/>
              </a:spcAft>
              <a:buSzPct val="25000"/>
              <a:buNone/>
            </a:pPr>
            <a:r>
              <a:rPr lang="en-US" sz="2000" b="0" u="none" dirty="0" smtClean="0">
                <a:solidFill>
                  <a:schemeClr val="lt2"/>
                </a:solidFill>
                <a:latin typeface="+mn-lt"/>
                <a:ea typeface="Calibri"/>
                <a:cs typeface="Calibri"/>
                <a:sym typeface="Calibri"/>
              </a:rPr>
              <a:t>October 19 , </a:t>
            </a:r>
            <a:r>
              <a:rPr lang="en-US" sz="2000" b="0" u="none" dirty="0">
                <a:solidFill>
                  <a:schemeClr val="lt2"/>
                </a:solidFill>
                <a:latin typeface="+mn-lt"/>
                <a:ea typeface="Calibri"/>
                <a:cs typeface="Calibri"/>
                <a:sym typeface="Calibri"/>
              </a:rPr>
              <a:t>2016</a:t>
            </a:r>
          </a:p>
        </p:txBody>
      </p:sp>
    </p:spTree>
    <p:extLst>
      <p:ext uri="{BB962C8B-B14F-4D97-AF65-F5344CB8AC3E}">
        <p14:creationId xmlns:p14="http://schemas.microsoft.com/office/powerpoint/2010/main" val="234028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Recovery</a:t>
            </a:r>
            <a:endParaRPr lang="en-US" dirty="0"/>
          </a:p>
        </p:txBody>
      </p:sp>
      <p:graphicFrame>
        <p:nvGraphicFramePr>
          <p:cNvPr id="5" name="Chart 4"/>
          <p:cNvGraphicFramePr/>
          <p:nvPr>
            <p:extLst>
              <p:ext uri="{D42A27DB-BD31-4B8C-83A1-F6EECF244321}">
                <p14:modId xmlns:p14="http://schemas.microsoft.com/office/powerpoint/2010/main" val="846674246"/>
              </p:ext>
            </p:extLst>
          </p:nvPr>
        </p:nvGraphicFramePr>
        <p:xfrm>
          <a:off x="1828800" y="1676400"/>
          <a:ext cx="8331200" cy="4461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7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Recovery Timeline</a:t>
            </a:r>
            <a:endParaRPr lang="en-US" dirty="0"/>
          </a:p>
        </p:txBody>
      </p:sp>
      <p:pic>
        <p:nvPicPr>
          <p:cNvPr id="404" name="Shape 404"/>
          <p:cNvPicPr preferRelativeResize="0">
            <a:picLocks noGrp="1"/>
          </p:cNvPicPr>
          <p:nvPr>
            <p:ph type="body" idx="4294967295"/>
          </p:nvPr>
        </p:nvPicPr>
        <p:blipFill rotWithShape="1">
          <a:blip r:embed="rId3">
            <a:alphaModFix/>
          </a:blip>
          <a:stretch/>
        </p:blipFill>
        <p:spPr>
          <a:xfrm>
            <a:off x="2251072" y="2467766"/>
            <a:ext cx="9272588" cy="3146425"/>
          </a:xfrm>
          <a:prstGeom prst="rect">
            <a:avLst/>
          </a:prstGeom>
          <a:noFill/>
          <a:ln>
            <a:noFill/>
          </a:ln>
        </p:spPr>
      </p:pic>
      <p:sp>
        <p:nvSpPr>
          <p:cNvPr id="405" name="Shape 405"/>
          <p:cNvSpPr/>
          <p:nvPr/>
        </p:nvSpPr>
        <p:spPr>
          <a:xfrm>
            <a:off x="3860800" y="2133600"/>
            <a:ext cx="7416800" cy="2133599"/>
          </a:xfrm>
          <a:custGeom>
            <a:avLst/>
            <a:gdLst/>
            <a:ahLst/>
            <a:cxnLst/>
            <a:rect l="0" t="0" r="0" b="0"/>
            <a:pathLst>
              <a:path w="120000" h="120000" extrusionOk="0">
                <a:moveTo>
                  <a:pt x="0" y="120000"/>
                </a:moveTo>
                <a:cubicBezTo>
                  <a:pt x="0" y="68219"/>
                  <a:pt x="0" y="16438"/>
                  <a:pt x="3529" y="8219"/>
                </a:cubicBezTo>
                <a:cubicBezTo>
                  <a:pt x="7058" y="0"/>
                  <a:pt x="13235" y="55890"/>
                  <a:pt x="21176" y="70684"/>
                </a:cubicBezTo>
                <a:cubicBezTo>
                  <a:pt x="29117" y="85479"/>
                  <a:pt x="34705" y="88767"/>
                  <a:pt x="51176" y="96986"/>
                </a:cubicBezTo>
                <a:cubicBezTo>
                  <a:pt x="67647" y="105205"/>
                  <a:pt x="108529" y="116164"/>
                  <a:pt x="120000" y="120000"/>
                </a:cubicBezTo>
              </a:path>
            </a:pathLst>
          </a:custGeom>
          <a:noFill/>
          <a:ln w="28575" cap="flat" cmpd="sng">
            <a:solidFill>
              <a:srgbClr val="953735"/>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06" name="Shape 406"/>
          <p:cNvCxnSpPr/>
          <p:nvPr/>
        </p:nvCxnSpPr>
        <p:spPr>
          <a:xfrm>
            <a:off x="2032000" y="2209800"/>
            <a:ext cx="0" cy="3132137"/>
          </a:xfrm>
          <a:prstGeom prst="straightConnector1">
            <a:avLst/>
          </a:prstGeom>
          <a:noFill/>
          <a:ln w="50800" cap="flat" cmpd="sng">
            <a:solidFill>
              <a:schemeClr val="lt1"/>
            </a:solidFill>
            <a:prstDash val="solid"/>
            <a:miter/>
            <a:headEnd type="none" w="med" len="med"/>
            <a:tailEnd type="none" w="med" len="med"/>
          </a:ln>
        </p:spPr>
      </p:cxnSp>
      <p:cxnSp>
        <p:nvCxnSpPr>
          <p:cNvPr id="407" name="Shape 407"/>
          <p:cNvCxnSpPr/>
          <p:nvPr/>
        </p:nvCxnSpPr>
        <p:spPr>
          <a:xfrm rot="10800000">
            <a:off x="2031999" y="5334000"/>
            <a:ext cx="9245600" cy="0"/>
          </a:xfrm>
          <a:prstGeom prst="straightConnector1">
            <a:avLst/>
          </a:prstGeom>
          <a:noFill/>
          <a:ln w="50800" cap="flat" cmpd="sng">
            <a:solidFill>
              <a:schemeClr val="lt1"/>
            </a:solidFill>
            <a:prstDash val="solid"/>
            <a:miter/>
            <a:headEnd type="none" w="med" len="med"/>
            <a:tailEnd type="none" w="med" len="med"/>
          </a:ln>
        </p:spPr>
      </p:cxnSp>
      <p:sp>
        <p:nvSpPr>
          <p:cNvPr id="408" name="Shape 408"/>
          <p:cNvSpPr txBox="1"/>
          <p:nvPr/>
        </p:nvSpPr>
        <p:spPr>
          <a:xfrm>
            <a:off x="5754687" y="5592762"/>
            <a:ext cx="981074"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TIME</a:t>
            </a:r>
          </a:p>
        </p:txBody>
      </p:sp>
      <p:sp>
        <p:nvSpPr>
          <p:cNvPr id="409" name="Shape 409"/>
          <p:cNvSpPr txBox="1"/>
          <p:nvPr/>
        </p:nvSpPr>
        <p:spPr>
          <a:xfrm rot="-5400000">
            <a:off x="156368" y="3364706"/>
            <a:ext cx="2897186"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DYSFUNCTION</a:t>
            </a:r>
          </a:p>
        </p:txBody>
      </p:sp>
      <p:sp>
        <p:nvSpPr>
          <p:cNvPr id="410" name="Shape 410"/>
          <p:cNvSpPr/>
          <p:nvPr/>
        </p:nvSpPr>
        <p:spPr>
          <a:xfrm>
            <a:off x="3048000" y="2514600"/>
            <a:ext cx="6908799" cy="2781300"/>
          </a:xfrm>
          <a:custGeom>
            <a:avLst/>
            <a:gdLst/>
            <a:ahLst/>
            <a:cxnLst/>
            <a:rect l="0" t="0" r="0" b="0"/>
            <a:pathLst>
              <a:path w="120000" h="120000" extrusionOk="0">
                <a:moveTo>
                  <a:pt x="0" y="120000"/>
                </a:moveTo>
                <a:cubicBezTo>
                  <a:pt x="0" y="68219"/>
                  <a:pt x="0" y="16438"/>
                  <a:pt x="3529" y="8219"/>
                </a:cubicBezTo>
                <a:cubicBezTo>
                  <a:pt x="7058" y="0"/>
                  <a:pt x="13235" y="55890"/>
                  <a:pt x="21176" y="70684"/>
                </a:cubicBezTo>
                <a:cubicBezTo>
                  <a:pt x="29117" y="85479"/>
                  <a:pt x="34705" y="88767"/>
                  <a:pt x="51176" y="96986"/>
                </a:cubicBezTo>
                <a:cubicBezTo>
                  <a:pt x="67647" y="105205"/>
                  <a:pt x="108529" y="116164"/>
                  <a:pt x="120000" y="120000"/>
                </a:cubicBezTo>
              </a:path>
            </a:pathLst>
          </a:cu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11" name="Shape 411"/>
          <p:cNvCxnSpPr/>
          <p:nvPr/>
        </p:nvCxnSpPr>
        <p:spPr>
          <a:xfrm rot="10800000">
            <a:off x="3048000" y="5410200"/>
            <a:ext cx="0" cy="533399"/>
          </a:xfrm>
          <a:prstGeom prst="straightConnector1">
            <a:avLst/>
          </a:prstGeom>
          <a:noFill/>
          <a:ln w="9525" cap="flat" cmpd="sng">
            <a:solidFill>
              <a:srgbClr val="262626"/>
            </a:solidFill>
            <a:prstDash val="solid"/>
            <a:miter/>
            <a:headEnd type="none" w="med" len="med"/>
            <a:tailEnd type="none" w="med" len="med"/>
          </a:ln>
        </p:spPr>
      </p:cxnSp>
      <p:sp>
        <p:nvSpPr>
          <p:cNvPr id="412" name="Shape 412"/>
          <p:cNvSpPr txBox="1"/>
          <p:nvPr/>
        </p:nvSpPr>
        <p:spPr>
          <a:xfrm>
            <a:off x="2751121" y="5943600"/>
            <a:ext cx="1327199"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Cabin"/>
              <a:buNone/>
            </a:pPr>
            <a:r>
              <a:rPr lang="en-US" sz="2600" b="0" i="0" u="none" dirty="0">
                <a:solidFill>
                  <a:srgbClr val="46464A"/>
                </a:solidFill>
                <a:latin typeface="Cabin"/>
                <a:ea typeface="Cabin"/>
                <a:cs typeface="Cabin"/>
                <a:sym typeface="Cabin"/>
              </a:rPr>
              <a:t>Onset</a:t>
            </a:r>
          </a:p>
        </p:txBody>
      </p:sp>
      <p:grpSp>
        <p:nvGrpSpPr>
          <p:cNvPr id="414" name="Shape 414"/>
          <p:cNvGrpSpPr/>
          <p:nvPr/>
        </p:nvGrpSpPr>
        <p:grpSpPr>
          <a:xfrm>
            <a:off x="9761536" y="5392736"/>
            <a:ext cx="1762124" cy="1033463"/>
            <a:chOff x="7321550" y="5046661"/>
            <a:chExt cx="1320800" cy="1033463"/>
          </a:xfrm>
        </p:grpSpPr>
        <p:cxnSp>
          <p:nvCxnSpPr>
            <p:cNvPr id="415" name="Shape 415"/>
            <p:cNvCxnSpPr/>
            <p:nvPr/>
          </p:nvCxnSpPr>
          <p:spPr>
            <a:xfrm rot="10800000">
              <a:off x="7469186" y="5046661"/>
              <a:ext cx="0" cy="541337"/>
            </a:xfrm>
            <a:prstGeom prst="straightConnector1">
              <a:avLst/>
            </a:prstGeom>
            <a:noFill/>
            <a:ln w="9525" cap="flat" cmpd="sng">
              <a:solidFill>
                <a:srgbClr val="262626"/>
              </a:solidFill>
              <a:prstDash val="solid"/>
              <a:miter/>
              <a:headEnd type="none" w="med" len="med"/>
              <a:tailEnd type="none" w="med" len="med"/>
            </a:ln>
          </p:spPr>
        </p:cxnSp>
        <p:sp>
          <p:nvSpPr>
            <p:cNvPr id="416" name="Shape 416"/>
            <p:cNvSpPr txBox="1"/>
            <p:nvPr/>
          </p:nvSpPr>
          <p:spPr>
            <a:xfrm>
              <a:off x="7321550" y="5588000"/>
              <a:ext cx="1320800"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Resolution</a:t>
              </a:r>
            </a:p>
          </p:txBody>
        </p:sp>
      </p:grpSp>
      <p:sp>
        <p:nvSpPr>
          <p:cNvPr id="417" name="Shape 417"/>
          <p:cNvSpPr txBox="1"/>
          <p:nvPr/>
        </p:nvSpPr>
        <p:spPr>
          <a:xfrm>
            <a:off x="1454150" y="1763711"/>
            <a:ext cx="20700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dirty="0">
                <a:solidFill>
                  <a:schemeClr val="dk1"/>
                </a:solidFill>
                <a:latin typeface="Calibri"/>
                <a:ea typeface="Calibri"/>
                <a:cs typeface="Calibri"/>
                <a:sym typeface="Calibri"/>
              </a:rPr>
              <a:t>Typical Concussion</a:t>
            </a:r>
          </a:p>
        </p:txBody>
      </p:sp>
      <p:sp>
        <p:nvSpPr>
          <p:cNvPr id="418" name="Shape 418"/>
          <p:cNvSpPr txBox="1"/>
          <p:nvPr/>
        </p:nvSpPr>
        <p:spPr>
          <a:xfrm>
            <a:off x="5915025" y="1784350"/>
            <a:ext cx="2728911"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Repeat Injury</a:t>
            </a:r>
          </a:p>
        </p:txBody>
      </p:sp>
      <p:cxnSp>
        <p:nvCxnSpPr>
          <p:cNvPr id="419" name="Shape 419"/>
          <p:cNvCxnSpPr/>
          <p:nvPr/>
        </p:nvCxnSpPr>
        <p:spPr>
          <a:xfrm>
            <a:off x="2751136" y="2154236"/>
            <a:ext cx="369886" cy="627061"/>
          </a:xfrm>
          <a:prstGeom prst="straightConnector1">
            <a:avLst/>
          </a:prstGeom>
          <a:noFill/>
          <a:ln w="9525" cap="flat" cmpd="sng">
            <a:solidFill>
              <a:srgbClr val="262626"/>
            </a:solidFill>
            <a:prstDash val="solid"/>
            <a:miter/>
            <a:headEnd type="none" w="med" len="med"/>
            <a:tailEnd type="none" w="med" len="med"/>
          </a:ln>
        </p:spPr>
      </p:cxnSp>
      <p:cxnSp>
        <p:nvCxnSpPr>
          <p:cNvPr id="420" name="Shape 420"/>
          <p:cNvCxnSpPr/>
          <p:nvPr/>
        </p:nvCxnSpPr>
        <p:spPr>
          <a:xfrm flipH="1">
            <a:off x="5526086" y="2162175"/>
            <a:ext cx="573086" cy="1333499"/>
          </a:xfrm>
          <a:prstGeom prst="straightConnector1">
            <a:avLst/>
          </a:prstGeom>
          <a:noFill/>
          <a:ln w="9525" cap="flat" cmpd="sng">
            <a:solidFill>
              <a:srgbClr val="262626"/>
            </a:solidFill>
            <a:prstDash val="solid"/>
            <a:miter/>
            <a:headEnd type="none" w="med" len="med"/>
            <a:tailEnd type="none" w="med" len="med"/>
          </a:ln>
        </p:spPr>
      </p:cxnSp>
    </p:spTree>
    <p:extLst>
      <p:ext uri="{BB962C8B-B14F-4D97-AF65-F5344CB8AC3E}">
        <p14:creationId xmlns:p14="http://schemas.microsoft.com/office/powerpoint/2010/main" val="41476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par>
                                <p:cTn id="8" presetID="1" presetClass="entr" presetSubtype="0" fill="hold" nodeType="withEffect">
                                  <p:stCondLst>
                                    <p:cond delay="0"/>
                                  </p:stCondLst>
                                  <p:childTnLst>
                                    <p:set>
                                      <p:cBhvr>
                                        <p:cTn id="9" dur="1" fill="hold">
                                          <p:stCondLst>
                                            <p:cond delay="0"/>
                                          </p:stCondLst>
                                        </p:cTn>
                                        <p:tgtEl>
                                          <p:spTgt spid="4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5"/>
                                        </p:tgtEl>
                                        <p:attrNameLst>
                                          <p:attrName>style.visibility</p:attrName>
                                        </p:attrNameLst>
                                      </p:cBhvr>
                                      <p:to>
                                        <p:strVal val="visible"/>
                                      </p:to>
                                    </p:set>
                                    <p:animEffect transition="in" filter="fade">
                                      <p:cBhvr>
                                        <p:cTn id="16" dur="500"/>
                                        <p:tgtEl>
                                          <p:spTgt spid="405"/>
                                        </p:tgtEl>
                                      </p:cBhvr>
                                    </p:animEffect>
                                  </p:childTnLst>
                                </p:cTn>
                              </p:par>
                              <p:par>
                                <p:cTn id="17" presetID="1" presetClass="entr" presetSubtype="0" fill="hold" nodeType="withEffect">
                                  <p:stCondLst>
                                    <p:cond delay="0"/>
                                  </p:stCondLst>
                                  <p:childTnLst>
                                    <p:set>
                                      <p:cBhvr>
                                        <p:cTn id="18" dur="1" fill="hold">
                                          <p:stCondLst>
                                            <p:cond delay="0"/>
                                          </p:stCondLst>
                                        </p:cTn>
                                        <p:tgtEl>
                                          <p:spTgt spid="4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animBg="1"/>
      <p:bldP spid="417" grpId="0"/>
      <p:bldP spid="4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Case: JR and </a:t>
            </a:r>
            <a:r>
              <a:rPr lang="en-US" dirty="0" smtClean="0">
                <a:solidFill>
                  <a:srgbClr val="92D050"/>
                </a:solidFill>
              </a:rPr>
              <a:t>TS</a:t>
            </a:r>
            <a:endParaRPr lang="en-US" dirty="0">
              <a:solidFill>
                <a:srgbClr val="92D050"/>
              </a:solidFill>
            </a:endParaRPr>
          </a:p>
        </p:txBody>
      </p:sp>
      <p:sp>
        <p:nvSpPr>
          <p:cNvPr id="3" name="Text Placeholder 2"/>
          <p:cNvSpPr>
            <a:spLocks noGrp="1"/>
          </p:cNvSpPr>
          <p:nvPr>
            <p:ph type="body" idx="1"/>
          </p:nvPr>
        </p:nvSpPr>
        <p:spPr>
          <a:xfrm>
            <a:off x="516063" y="1587500"/>
            <a:ext cx="6951537" cy="4914899"/>
          </a:xfrm>
        </p:spPr>
        <p:txBody>
          <a:bodyPr/>
          <a:lstStyle/>
          <a:p>
            <a:r>
              <a:rPr lang="en-US" sz="3000" dirty="0" smtClean="0"/>
              <a:t>16 year old with head to head impact when going up to head a soccer ball. </a:t>
            </a:r>
          </a:p>
          <a:p>
            <a:endParaRPr lang="en-US" sz="3000" dirty="0"/>
          </a:p>
          <a:p>
            <a:r>
              <a:rPr lang="en-US" sz="3000" dirty="0" smtClean="0"/>
              <a:t>Immediately felt “stunned” and a little unsteady. </a:t>
            </a:r>
          </a:p>
          <a:p>
            <a:r>
              <a:rPr lang="en-US" sz="3000" dirty="0" smtClean="0"/>
              <a:t>Developed headache and mild nausea at sideline. </a:t>
            </a:r>
          </a:p>
          <a:p>
            <a:r>
              <a:rPr lang="en-US" sz="3000" dirty="0" smtClean="0"/>
              <a:t>ATC and coach removed player from game</a:t>
            </a: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1600200"/>
            <a:ext cx="2819400" cy="4229100"/>
          </a:xfrm>
          <a:prstGeom prst="rect">
            <a:avLst/>
          </a:prstGeom>
        </p:spPr>
      </p:pic>
    </p:spTree>
    <p:extLst>
      <p:ext uri="{BB962C8B-B14F-4D97-AF65-F5344CB8AC3E}">
        <p14:creationId xmlns:p14="http://schemas.microsoft.com/office/powerpoint/2010/main" val="641448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Sideline Assessment and Management</a:t>
            </a:r>
          </a:p>
        </p:txBody>
      </p:sp>
      <p:sp>
        <p:nvSpPr>
          <p:cNvPr id="3" name="Text Placeholder 2"/>
          <p:cNvSpPr>
            <a:spLocks noGrp="1"/>
          </p:cNvSpPr>
          <p:nvPr>
            <p:ph type="body" idx="1"/>
          </p:nvPr>
        </p:nvSpPr>
        <p:spPr/>
        <p:txBody>
          <a:bodyPr/>
          <a:lstStyle/>
          <a:p>
            <a:pPr marL="342900" lvl="0" indent="-342900">
              <a:lnSpc>
                <a:spcPct val="100000"/>
              </a:lnSpc>
              <a:spcBef>
                <a:spcPts val="0"/>
              </a:spcBef>
              <a:buClr>
                <a:schemeClr val="lt2"/>
              </a:buClr>
              <a:buSzPct val="100000"/>
              <a:buFont typeface="Noto Sans Symbols"/>
            </a:pPr>
            <a:r>
              <a:rPr lang="en-US" sz="2800" dirty="0" smtClean="0">
                <a:ea typeface="Calibri"/>
                <a:cs typeface="Calibri"/>
                <a:sym typeface="Calibri"/>
              </a:rPr>
              <a:t>Removed </a:t>
            </a:r>
            <a:r>
              <a:rPr lang="en-US" sz="2800" dirty="0">
                <a:ea typeface="Calibri"/>
                <a:cs typeface="Calibri"/>
                <a:sym typeface="Calibri"/>
              </a:rPr>
              <a:t>from play</a:t>
            </a:r>
            <a:r>
              <a:rPr lang="en-US" sz="2800" b="0" dirty="0">
                <a:ea typeface="Calibri"/>
                <a:cs typeface="Calibri"/>
                <a:sym typeface="Calibri"/>
              </a:rPr>
              <a:t> and </a:t>
            </a:r>
            <a:r>
              <a:rPr lang="en-US" sz="2800" dirty="0">
                <a:ea typeface="Calibri"/>
                <a:cs typeface="Calibri"/>
                <a:sym typeface="Calibri"/>
              </a:rPr>
              <a:t>assessed</a:t>
            </a:r>
            <a:r>
              <a:rPr lang="en-US" sz="2800" b="0" dirty="0">
                <a:ea typeface="Calibri"/>
                <a:cs typeface="Calibri"/>
                <a:sym typeface="Calibri"/>
              </a:rPr>
              <a:t> by a licensed healthcare provider trained in the evaluation and management of concussions. (Michigan </a:t>
            </a:r>
            <a:r>
              <a:rPr lang="en-US" sz="2800" b="0" dirty="0" smtClean="0">
                <a:ea typeface="Calibri"/>
                <a:cs typeface="Calibri"/>
                <a:sym typeface="Calibri"/>
              </a:rPr>
              <a:t>Law</a:t>
            </a:r>
            <a:r>
              <a:rPr lang="en-US" sz="2800" b="0" dirty="0">
                <a:ea typeface="Calibri"/>
                <a:cs typeface="Calibri"/>
                <a:sym typeface="Calibri"/>
              </a:rPr>
              <a:t>)</a:t>
            </a:r>
          </a:p>
          <a:p>
            <a:pPr marL="342900" lvl="0" indent="-342900">
              <a:lnSpc>
                <a:spcPct val="100000"/>
              </a:lnSpc>
              <a:spcBef>
                <a:spcPts val="480"/>
              </a:spcBef>
              <a:buClr>
                <a:schemeClr val="lt2"/>
              </a:buClr>
              <a:buSzPct val="100000"/>
              <a:buFont typeface="Noto Sans Symbols"/>
            </a:pPr>
            <a:r>
              <a:rPr lang="en-US" sz="2800" dirty="0" smtClean="0">
                <a:ea typeface="Calibri"/>
                <a:cs typeface="Calibri"/>
                <a:sym typeface="Calibri"/>
              </a:rPr>
              <a:t>Symptoms </a:t>
            </a:r>
            <a:r>
              <a:rPr lang="en-US" sz="2800" dirty="0">
                <a:ea typeface="Calibri"/>
                <a:cs typeface="Calibri"/>
                <a:sym typeface="Calibri"/>
              </a:rPr>
              <a:t>checklist</a:t>
            </a:r>
          </a:p>
          <a:p>
            <a:pPr marL="342900" lvl="0" indent="-342900">
              <a:lnSpc>
                <a:spcPct val="100000"/>
              </a:lnSpc>
              <a:spcBef>
                <a:spcPts val="480"/>
              </a:spcBef>
              <a:buClr>
                <a:schemeClr val="lt2"/>
              </a:buClr>
              <a:buSzPct val="100000"/>
              <a:buFont typeface="Noto Sans Symbols"/>
            </a:pPr>
            <a:r>
              <a:rPr lang="en-US" sz="2800" dirty="0" smtClean="0">
                <a:ea typeface="Calibri"/>
                <a:cs typeface="Calibri"/>
                <a:sym typeface="Calibri"/>
              </a:rPr>
              <a:t>Cognitive </a:t>
            </a:r>
            <a:r>
              <a:rPr lang="en-US" sz="2800" dirty="0">
                <a:ea typeface="Calibri"/>
                <a:cs typeface="Calibri"/>
                <a:sym typeface="Calibri"/>
              </a:rPr>
              <a:t>evaluation </a:t>
            </a:r>
            <a:endParaRPr lang="en-US" sz="2800" dirty="0" smtClean="0">
              <a:ea typeface="Calibri"/>
              <a:cs typeface="Calibri"/>
              <a:sym typeface="Calibri"/>
            </a:endParaRPr>
          </a:p>
          <a:p>
            <a:pPr marL="342900" lvl="0" indent="-342900">
              <a:lnSpc>
                <a:spcPct val="100000"/>
              </a:lnSpc>
              <a:spcBef>
                <a:spcPts val="480"/>
              </a:spcBef>
              <a:buClr>
                <a:schemeClr val="lt2"/>
              </a:buClr>
              <a:buSzPct val="100000"/>
              <a:buFont typeface="Noto Sans Symbols"/>
            </a:pPr>
            <a:r>
              <a:rPr lang="en-US" sz="2800" dirty="0" smtClean="0">
                <a:ea typeface="Calibri"/>
                <a:cs typeface="Calibri"/>
                <a:sym typeface="Calibri"/>
              </a:rPr>
              <a:t>Balance </a:t>
            </a:r>
            <a:r>
              <a:rPr lang="en-US" sz="2800" dirty="0">
                <a:ea typeface="Calibri"/>
                <a:cs typeface="Calibri"/>
                <a:sym typeface="Calibri"/>
              </a:rPr>
              <a:t>tests</a:t>
            </a:r>
            <a:r>
              <a:rPr lang="en-US" sz="2800" b="0" dirty="0">
                <a:ea typeface="Calibri"/>
                <a:cs typeface="Calibri"/>
                <a:sym typeface="Calibri"/>
              </a:rPr>
              <a:t>  </a:t>
            </a:r>
          </a:p>
          <a:p>
            <a:pPr marL="342900" lvl="0" indent="-342900">
              <a:lnSpc>
                <a:spcPct val="100000"/>
              </a:lnSpc>
              <a:spcBef>
                <a:spcPts val="480"/>
              </a:spcBef>
              <a:buClr>
                <a:schemeClr val="lt2"/>
              </a:buClr>
              <a:buSzPct val="100000"/>
              <a:buFont typeface="Noto Sans Symbols"/>
            </a:pPr>
            <a:r>
              <a:rPr lang="en-US" sz="2800" dirty="0" smtClean="0">
                <a:ea typeface="Calibri"/>
                <a:cs typeface="Calibri"/>
                <a:sym typeface="Calibri"/>
              </a:rPr>
              <a:t>Neurological </a:t>
            </a:r>
            <a:r>
              <a:rPr lang="en-US" sz="2800" dirty="0">
                <a:ea typeface="Calibri"/>
                <a:cs typeface="Calibri"/>
                <a:sym typeface="Calibri"/>
              </a:rPr>
              <a:t>physical examination</a:t>
            </a:r>
          </a:p>
          <a:p>
            <a:pPr marL="342900" lvl="0" indent="-342900">
              <a:lnSpc>
                <a:spcPct val="100000"/>
              </a:lnSpc>
              <a:spcBef>
                <a:spcPts val="480"/>
              </a:spcBef>
              <a:buClr>
                <a:schemeClr val="lt2"/>
              </a:buClr>
              <a:buSzPct val="100000"/>
              <a:buFont typeface="Noto Sans Symbols"/>
            </a:pPr>
            <a:r>
              <a:rPr lang="en-US" sz="2800" dirty="0">
                <a:ea typeface="Calibri"/>
                <a:cs typeface="Calibri"/>
                <a:sym typeface="Calibri"/>
              </a:rPr>
              <a:t>No same day return </a:t>
            </a:r>
            <a:r>
              <a:rPr lang="en-US" sz="2800" dirty="0" smtClean="0">
                <a:ea typeface="Calibri"/>
                <a:cs typeface="Calibri"/>
                <a:sym typeface="Calibri"/>
              </a:rPr>
              <a:t>to play</a:t>
            </a:r>
            <a:r>
              <a:rPr lang="en-US" sz="2800" b="0" dirty="0" smtClean="0">
                <a:ea typeface="Calibri"/>
                <a:cs typeface="Calibri"/>
                <a:sym typeface="Calibri"/>
              </a:rPr>
              <a:t>.</a:t>
            </a:r>
            <a:endParaRPr lang="en-US" sz="2800" b="0" dirty="0">
              <a:ea typeface="Calibri"/>
              <a:cs typeface="Calibri"/>
              <a:sym typeface="Calibri"/>
            </a:endParaRPr>
          </a:p>
          <a:p>
            <a:pPr marL="342900" lvl="0" indent="-342900">
              <a:lnSpc>
                <a:spcPct val="100000"/>
              </a:lnSpc>
              <a:spcBef>
                <a:spcPts val="480"/>
              </a:spcBef>
              <a:buClr>
                <a:schemeClr val="lt2"/>
              </a:buClr>
              <a:buSzPct val="100000"/>
              <a:buFont typeface="Noto Sans Symbols"/>
            </a:pPr>
            <a:r>
              <a:rPr lang="en-US" sz="2800" b="0" dirty="0" smtClean="0">
                <a:ea typeface="Calibri"/>
                <a:cs typeface="Calibri"/>
                <a:sym typeface="Calibri"/>
              </a:rPr>
              <a:t>Monitored </a:t>
            </a:r>
            <a:r>
              <a:rPr lang="en-US" sz="2800" b="0" dirty="0">
                <a:ea typeface="Calibri"/>
                <a:cs typeface="Calibri"/>
                <a:sym typeface="Calibri"/>
              </a:rPr>
              <a:t>for deteriorating physical or mental status</a:t>
            </a:r>
            <a:r>
              <a:rPr lang="en-US" sz="2800" dirty="0">
                <a:ea typeface="Calibri"/>
                <a:cs typeface="Calibri"/>
                <a:sym typeface="Calibri"/>
              </a:rPr>
              <a:t> </a:t>
            </a:r>
          </a:p>
          <a:p>
            <a:endParaRPr lang="en-US" sz="2800" dirty="0"/>
          </a:p>
        </p:txBody>
      </p:sp>
    </p:spTree>
    <p:extLst>
      <p:ext uri="{BB962C8B-B14F-4D97-AF65-F5344CB8AC3E}">
        <p14:creationId xmlns:p14="http://schemas.microsoft.com/office/powerpoint/2010/main" val="39557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Sideline Assessment of JR and TS</a:t>
            </a:r>
            <a:endParaRPr lang="en-US" dirty="0">
              <a:solidFill>
                <a:srgbClr val="92D050"/>
              </a:solidFill>
            </a:endParaRPr>
          </a:p>
        </p:txBody>
      </p:sp>
      <p:sp>
        <p:nvSpPr>
          <p:cNvPr id="3" name="Text Placeholder 2"/>
          <p:cNvSpPr>
            <a:spLocks noGrp="1"/>
          </p:cNvSpPr>
          <p:nvPr>
            <p:ph type="body" idx="1"/>
          </p:nvPr>
        </p:nvSpPr>
        <p:spPr>
          <a:xfrm>
            <a:off x="516063" y="1587501"/>
            <a:ext cx="9389937" cy="1765300"/>
          </a:xfrm>
        </p:spPr>
        <p:txBody>
          <a:bodyPr/>
          <a:lstStyle/>
          <a:p>
            <a:r>
              <a:rPr lang="en-US" sz="3000" dirty="0" smtClean="0"/>
              <a:t>16 year old with headache, mild nausea following head to head impact in soccer. </a:t>
            </a:r>
          </a:p>
          <a:p>
            <a:r>
              <a:rPr lang="en-US" sz="3000" dirty="0" smtClean="0"/>
              <a:t>ATC evaluated at sideline with SCAT 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479" y="2057400"/>
            <a:ext cx="1752600" cy="26289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38500"/>
            <a:ext cx="4113492" cy="289560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3161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063" y="1676399"/>
            <a:ext cx="5275137" cy="4495801"/>
          </a:xfrm>
        </p:spPr>
        <p:txBody>
          <a:bodyPr/>
          <a:lstStyle/>
          <a:p>
            <a:pPr marL="142240" indent="0">
              <a:buNone/>
            </a:pPr>
            <a:r>
              <a:rPr lang="en-US" sz="3000" dirty="0" smtClean="0"/>
              <a:t>Symptom Evaluation</a:t>
            </a:r>
          </a:p>
          <a:p>
            <a:r>
              <a:rPr lang="en-US" sz="3000" dirty="0" smtClean="0"/>
              <a:t>SCAT Symptoms= 12</a:t>
            </a:r>
          </a:p>
          <a:p>
            <a:r>
              <a:rPr lang="en-US" sz="3000" dirty="0" smtClean="0"/>
              <a:t>SCAT Severity </a:t>
            </a:r>
            <a:r>
              <a:rPr lang="en-US" sz="3000" dirty="0" smtClean="0"/>
              <a:t>Score= </a:t>
            </a:r>
            <a:r>
              <a:rPr lang="en-US" sz="3000" dirty="0" smtClean="0"/>
              <a:t>21</a:t>
            </a:r>
            <a:endParaRPr lang="en-US" sz="3000" dirty="0"/>
          </a:p>
        </p:txBody>
      </p:sp>
      <p:sp>
        <p:nvSpPr>
          <p:cNvPr id="5" name="Title 1"/>
          <p:cNvSpPr>
            <a:spLocks noGrp="1"/>
          </p:cNvSpPr>
          <p:nvPr>
            <p:ph type="title"/>
          </p:nvPr>
        </p:nvSpPr>
        <p:spPr/>
        <p:txBody>
          <a:bodyPr/>
          <a:lstStyle/>
          <a:p>
            <a:r>
              <a:rPr lang="en-US" dirty="0" smtClean="0">
                <a:solidFill>
                  <a:srgbClr val="92D050"/>
                </a:solidFill>
              </a:rPr>
              <a:t>Sideline Assessment of JR and TS</a:t>
            </a:r>
            <a:endParaRPr lang="en-US" dirty="0">
              <a:solidFill>
                <a:srgbClr val="92D05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09" b="30980"/>
          <a:stretch/>
        </p:blipFill>
        <p:spPr bwMode="auto">
          <a:xfrm>
            <a:off x="6324600" y="1447800"/>
            <a:ext cx="469173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266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71599"/>
            <a:ext cx="3419436"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3"/>
          <p:cNvSpPr>
            <a:spLocks noGrp="1"/>
          </p:cNvSpPr>
          <p:nvPr>
            <p:ph type="body" idx="1"/>
          </p:nvPr>
        </p:nvSpPr>
        <p:spPr>
          <a:xfrm>
            <a:off x="516063" y="1587500"/>
            <a:ext cx="5656137" cy="4914899"/>
          </a:xfrm>
        </p:spPr>
        <p:txBody>
          <a:bodyPr/>
          <a:lstStyle/>
          <a:p>
            <a:pPr marL="142240" indent="0">
              <a:buNone/>
            </a:pPr>
            <a:r>
              <a:rPr lang="en-US" sz="3000" dirty="0" smtClean="0"/>
              <a:t>Cognitive Assessment</a:t>
            </a:r>
          </a:p>
          <a:p>
            <a:r>
              <a:rPr lang="en-US" sz="3000" dirty="0" smtClean="0"/>
              <a:t>Orientation 5/5</a:t>
            </a:r>
          </a:p>
          <a:p>
            <a:r>
              <a:rPr lang="en-US" sz="3000" dirty="0" smtClean="0"/>
              <a:t>Immediate memory 13/15</a:t>
            </a:r>
          </a:p>
          <a:p>
            <a:r>
              <a:rPr lang="en-US" sz="3000" dirty="0" smtClean="0"/>
              <a:t>Concentration (numbers): 2/4</a:t>
            </a:r>
          </a:p>
          <a:p>
            <a:r>
              <a:rPr lang="en-US" sz="3000" dirty="0" smtClean="0"/>
              <a:t>Concentration (months): 0/1</a:t>
            </a:r>
          </a:p>
          <a:p>
            <a:r>
              <a:rPr lang="en-US" sz="3000" dirty="0" smtClean="0"/>
              <a:t>Delayed Recall: 2/5 </a:t>
            </a:r>
          </a:p>
          <a:p>
            <a:endParaRPr lang="en-US" sz="3000" dirty="0"/>
          </a:p>
        </p:txBody>
      </p:sp>
      <p:sp>
        <p:nvSpPr>
          <p:cNvPr id="7" name="Title 1"/>
          <p:cNvSpPr>
            <a:spLocks noGrp="1"/>
          </p:cNvSpPr>
          <p:nvPr>
            <p:ph type="title"/>
          </p:nvPr>
        </p:nvSpPr>
        <p:spPr/>
        <p:txBody>
          <a:bodyPr/>
          <a:lstStyle/>
          <a:p>
            <a:r>
              <a:rPr lang="en-US" dirty="0" smtClean="0">
                <a:solidFill>
                  <a:srgbClr val="92D050"/>
                </a:solidFill>
              </a:rPr>
              <a:t>Sideline Assessment of JR and TS</a:t>
            </a:r>
            <a:endParaRPr lang="en-US" dirty="0">
              <a:solidFill>
                <a:srgbClr val="92D050"/>
              </a:solidFill>
            </a:endParaRPr>
          </a:p>
        </p:txBody>
      </p:sp>
    </p:spTree>
    <p:extLst>
      <p:ext uri="{BB962C8B-B14F-4D97-AF65-F5344CB8AC3E}">
        <p14:creationId xmlns:p14="http://schemas.microsoft.com/office/powerpoint/2010/main" val="263230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063" y="1587500"/>
            <a:ext cx="5960937" cy="4914899"/>
          </a:xfrm>
        </p:spPr>
        <p:txBody>
          <a:bodyPr/>
          <a:lstStyle/>
          <a:p>
            <a:pPr marL="142240" indent="0">
              <a:buNone/>
            </a:pPr>
            <a:r>
              <a:rPr lang="en-US" sz="3000" dirty="0" smtClean="0"/>
              <a:t>Balance Assessment with Modified Bess (non-dominant)</a:t>
            </a:r>
          </a:p>
          <a:p>
            <a:r>
              <a:rPr lang="en-US" sz="3000" dirty="0" smtClean="0"/>
              <a:t>Double leg stance: 1 </a:t>
            </a:r>
            <a:r>
              <a:rPr lang="en-US" sz="3000" dirty="0" smtClean="0"/>
              <a:t>error/20 </a:t>
            </a:r>
            <a:r>
              <a:rPr lang="en-US" sz="3000" dirty="0" smtClean="0"/>
              <a:t>s</a:t>
            </a:r>
          </a:p>
          <a:p>
            <a:r>
              <a:rPr lang="en-US" sz="3000" dirty="0" smtClean="0"/>
              <a:t>Single leg stance: 5 errors/20 s</a:t>
            </a:r>
          </a:p>
          <a:p>
            <a:r>
              <a:rPr lang="en-US" sz="3000" dirty="0" smtClean="0"/>
              <a:t>Tandem Stance: 3 errors/20 s</a:t>
            </a:r>
          </a:p>
          <a:p>
            <a:r>
              <a:rPr lang="en-US" sz="3000" dirty="0" smtClean="0"/>
              <a:t>Tandem Gait: 8 seconds. </a:t>
            </a:r>
          </a:p>
        </p:txBody>
      </p:sp>
      <p:sp>
        <p:nvSpPr>
          <p:cNvPr id="4" name="Text Placeholder 3"/>
          <p:cNvSpPr>
            <a:spLocks noGrp="1"/>
          </p:cNvSpPr>
          <p:nvPr>
            <p:ph type="body" idx="2"/>
          </p:nvPr>
        </p:nvSpPr>
        <p:spPr>
          <a:xfrm>
            <a:off x="6629400" y="1587501"/>
            <a:ext cx="5334000" cy="4127500"/>
          </a:xfrm>
          <a:solidFill>
            <a:schemeClr val="bg2"/>
          </a:solidFill>
          <a:ln>
            <a:solidFill>
              <a:schemeClr val="tx1"/>
            </a:solidFill>
          </a:ln>
        </p:spPr>
        <p:txBody>
          <a:bodyPr/>
          <a:lstStyle/>
          <a:p>
            <a:pPr marL="142240" indent="0">
              <a:buNone/>
            </a:pPr>
            <a:r>
              <a:rPr lang="en-US" dirty="0" smtClean="0">
                <a:solidFill>
                  <a:schemeClr val="bg1">
                    <a:lumMod val="75000"/>
                  </a:schemeClr>
                </a:solidFill>
              </a:rPr>
              <a:t>BESS Balance testing errors: </a:t>
            </a:r>
          </a:p>
          <a:p>
            <a:r>
              <a:rPr lang="en-US" dirty="0" smtClean="0">
                <a:solidFill>
                  <a:schemeClr val="bg1">
                    <a:lumMod val="75000"/>
                  </a:schemeClr>
                </a:solidFill>
              </a:rPr>
              <a:t>Hands </a:t>
            </a:r>
            <a:r>
              <a:rPr lang="en-US" dirty="0">
                <a:solidFill>
                  <a:schemeClr val="bg1">
                    <a:lumMod val="75000"/>
                  </a:schemeClr>
                </a:solidFill>
              </a:rPr>
              <a:t>lifted off iliac crest </a:t>
            </a:r>
            <a:endParaRPr lang="en-US" dirty="0" smtClean="0">
              <a:solidFill>
                <a:schemeClr val="bg1">
                  <a:lumMod val="75000"/>
                </a:schemeClr>
              </a:solidFill>
            </a:endParaRPr>
          </a:p>
          <a:p>
            <a:r>
              <a:rPr lang="en-US" dirty="0" smtClean="0">
                <a:solidFill>
                  <a:schemeClr val="bg1">
                    <a:lumMod val="75000"/>
                  </a:schemeClr>
                </a:solidFill>
              </a:rPr>
              <a:t>Opening eyes</a:t>
            </a:r>
          </a:p>
          <a:p>
            <a:r>
              <a:rPr lang="en-US" dirty="0" smtClean="0">
                <a:solidFill>
                  <a:schemeClr val="bg1">
                    <a:lumMod val="75000"/>
                  </a:schemeClr>
                </a:solidFill>
              </a:rPr>
              <a:t>Step</a:t>
            </a:r>
            <a:r>
              <a:rPr lang="en-US" dirty="0">
                <a:solidFill>
                  <a:schemeClr val="bg1">
                    <a:lumMod val="75000"/>
                  </a:schemeClr>
                </a:solidFill>
              </a:rPr>
              <a:t>, stumble, or </a:t>
            </a:r>
            <a:r>
              <a:rPr lang="en-US" dirty="0" smtClean="0">
                <a:solidFill>
                  <a:schemeClr val="bg1">
                    <a:lumMod val="75000"/>
                  </a:schemeClr>
                </a:solidFill>
              </a:rPr>
              <a:t>fall</a:t>
            </a:r>
          </a:p>
          <a:p>
            <a:r>
              <a:rPr lang="en-US" dirty="0" smtClean="0">
                <a:solidFill>
                  <a:schemeClr val="bg1">
                    <a:lumMod val="75000"/>
                  </a:schemeClr>
                </a:solidFill>
              </a:rPr>
              <a:t>Moving </a:t>
            </a:r>
            <a:r>
              <a:rPr lang="en-US" dirty="0">
                <a:solidFill>
                  <a:schemeClr val="bg1">
                    <a:lumMod val="75000"/>
                  </a:schemeClr>
                </a:solidFill>
              </a:rPr>
              <a:t>hip into &gt; 30 degrees </a:t>
            </a:r>
            <a:r>
              <a:rPr lang="en-US" dirty="0" smtClean="0">
                <a:solidFill>
                  <a:schemeClr val="bg1">
                    <a:lumMod val="75000"/>
                  </a:schemeClr>
                </a:solidFill>
              </a:rPr>
              <a:t>abduction</a:t>
            </a:r>
          </a:p>
          <a:p>
            <a:r>
              <a:rPr lang="en-US" dirty="0" smtClean="0">
                <a:solidFill>
                  <a:schemeClr val="bg1">
                    <a:lumMod val="75000"/>
                  </a:schemeClr>
                </a:solidFill>
              </a:rPr>
              <a:t>Lifting </a:t>
            </a:r>
            <a:r>
              <a:rPr lang="en-US" dirty="0">
                <a:solidFill>
                  <a:schemeClr val="bg1">
                    <a:lumMod val="75000"/>
                  </a:schemeClr>
                </a:solidFill>
              </a:rPr>
              <a:t>forefoot or </a:t>
            </a:r>
            <a:r>
              <a:rPr lang="en-US" dirty="0" smtClean="0">
                <a:solidFill>
                  <a:schemeClr val="bg1">
                    <a:lumMod val="75000"/>
                  </a:schemeClr>
                </a:solidFill>
              </a:rPr>
              <a:t>heel</a:t>
            </a:r>
          </a:p>
          <a:p>
            <a:r>
              <a:rPr lang="en-US" dirty="0" smtClean="0">
                <a:solidFill>
                  <a:schemeClr val="bg1">
                    <a:lumMod val="75000"/>
                  </a:schemeClr>
                </a:solidFill>
              </a:rPr>
              <a:t>Remaining </a:t>
            </a:r>
            <a:r>
              <a:rPr lang="en-US" dirty="0">
                <a:solidFill>
                  <a:schemeClr val="bg1">
                    <a:lumMod val="75000"/>
                  </a:schemeClr>
                </a:solidFill>
              </a:rPr>
              <a:t>out of test position &gt; 5 </a:t>
            </a:r>
            <a:r>
              <a:rPr lang="en-US" dirty="0" smtClean="0">
                <a:solidFill>
                  <a:schemeClr val="bg1">
                    <a:lumMod val="75000"/>
                  </a:schemeClr>
                </a:solidFill>
              </a:rPr>
              <a:t>s</a:t>
            </a:r>
            <a:endParaRPr lang="en-US" dirty="0">
              <a:solidFill>
                <a:schemeClr val="bg1">
                  <a:lumMod val="75000"/>
                </a:schemeClr>
              </a:solidFill>
            </a:endParaRPr>
          </a:p>
        </p:txBody>
      </p:sp>
      <p:sp>
        <p:nvSpPr>
          <p:cNvPr id="5" name="Title 1"/>
          <p:cNvSpPr>
            <a:spLocks noGrp="1"/>
          </p:cNvSpPr>
          <p:nvPr>
            <p:ph type="title"/>
          </p:nvPr>
        </p:nvSpPr>
        <p:spPr/>
        <p:txBody>
          <a:bodyPr/>
          <a:lstStyle/>
          <a:p>
            <a:r>
              <a:rPr lang="en-US" dirty="0" smtClean="0">
                <a:solidFill>
                  <a:srgbClr val="92D050"/>
                </a:solidFill>
              </a:rPr>
              <a:t>Sideline Assessment of JR and TS</a:t>
            </a:r>
            <a:endParaRPr lang="en-US" dirty="0">
              <a:solidFill>
                <a:srgbClr val="92D050"/>
              </a:solidFill>
            </a:endParaRPr>
          </a:p>
        </p:txBody>
      </p:sp>
    </p:spTree>
    <p:extLst>
      <p:ext uri="{BB962C8B-B14F-4D97-AF65-F5344CB8AC3E}">
        <p14:creationId xmlns:p14="http://schemas.microsoft.com/office/powerpoint/2010/main" val="624690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Diagnosis of Concussion </a:t>
            </a:r>
          </a:p>
        </p:txBody>
      </p:sp>
      <p:sp>
        <p:nvSpPr>
          <p:cNvPr id="4" name="Text Placeholder 3"/>
          <p:cNvSpPr>
            <a:spLocks noGrp="1"/>
          </p:cNvSpPr>
          <p:nvPr>
            <p:ph type="body" idx="1"/>
          </p:nvPr>
        </p:nvSpPr>
        <p:spPr>
          <a:xfrm>
            <a:off x="762000" y="1587500"/>
            <a:ext cx="11201400" cy="4914899"/>
          </a:xfrm>
        </p:spPr>
        <p:txBody>
          <a:bodyPr/>
          <a:lstStyle/>
          <a:p>
            <a:r>
              <a:rPr lang="en-US" sz="2900" dirty="0"/>
              <a:t>Clinical Diagnosis</a:t>
            </a:r>
          </a:p>
          <a:p>
            <a:r>
              <a:rPr lang="en-US" sz="2900" dirty="0" smtClean="0"/>
              <a:t>Graded </a:t>
            </a:r>
            <a:r>
              <a:rPr lang="en-US" sz="2900" dirty="0"/>
              <a:t>symptom </a:t>
            </a:r>
            <a:r>
              <a:rPr lang="en-US" sz="2900" dirty="0" smtClean="0"/>
              <a:t>checklists</a:t>
            </a:r>
          </a:p>
          <a:p>
            <a:pPr marL="152400" indent="0">
              <a:buNone/>
            </a:pPr>
            <a:r>
              <a:rPr lang="en-US" sz="2900" dirty="0" smtClean="0"/>
              <a:t>	- Objective </a:t>
            </a:r>
            <a:r>
              <a:rPr lang="en-US" sz="2900" dirty="0"/>
              <a:t>tool for assessing a variety of concussive symptom</a:t>
            </a:r>
          </a:p>
          <a:p>
            <a:pPr marL="152400" indent="0">
              <a:buNone/>
            </a:pPr>
            <a:r>
              <a:rPr lang="en-US" sz="2900" dirty="0" smtClean="0"/>
              <a:t>	- Track </a:t>
            </a:r>
            <a:r>
              <a:rPr lang="en-US" sz="2900" dirty="0"/>
              <a:t>the severity of symptoms over serial evaluations.</a:t>
            </a:r>
          </a:p>
          <a:p>
            <a:r>
              <a:rPr lang="en-US" sz="2900" dirty="0" smtClean="0"/>
              <a:t>Standardized </a:t>
            </a:r>
            <a:r>
              <a:rPr lang="en-US" sz="2900" dirty="0"/>
              <a:t>assessment tools / Neurologic examination</a:t>
            </a:r>
          </a:p>
          <a:p>
            <a:pPr marL="152400" indent="0">
              <a:buNone/>
            </a:pPr>
            <a:r>
              <a:rPr lang="en-US" sz="2900" dirty="0" smtClean="0"/>
              <a:t>	- Provides </a:t>
            </a:r>
            <a:r>
              <a:rPr lang="en-US" sz="2900" dirty="0"/>
              <a:t>a helpful structure for the evaluation</a:t>
            </a:r>
          </a:p>
          <a:p>
            <a:pPr marL="152400" indent="0">
              <a:buNone/>
            </a:pPr>
            <a:r>
              <a:rPr lang="en-US" sz="2900" dirty="0" smtClean="0"/>
              <a:t>	- Limited </a:t>
            </a:r>
            <a:r>
              <a:rPr lang="en-US" sz="2900" dirty="0"/>
              <a:t>validation of tools</a:t>
            </a:r>
          </a:p>
          <a:p>
            <a:endParaRPr lang="en-US" sz="2900" dirty="0"/>
          </a:p>
        </p:txBody>
      </p:sp>
    </p:spTree>
    <p:extLst>
      <p:ext uri="{BB962C8B-B14F-4D97-AF65-F5344CB8AC3E}">
        <p14:creationId xmlns:p14="http://schemas.microsoft.com/office/powerpoint/2010/main" val="1110116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History</a:t>
            </a:r>
            <a:endParaRPr lang="en-US" dirty="0"/>
          </a:p>
        </p:txBody>
      </p:sp>
      <p:sp>
        <p:nvSpPr>
          <p:cNvPr id="3" name="Text Placeholder 2"/>
          <p:cNvSpPr>
            <a:spLocks noGrp="1"/>
          </p:cNvSpPr>
          <p:nvPr>
            <p:ph type="body" idx="1"/>
          </p:nvPr>
        </p:nvSpPr>
        <p:spPr>
          <a:xfrm>
            <a:off x="533400" y="1587500"/>
            <a:ext cx="11125200" cy="4914899"/>
          </a:xfrm>
        </p:spPr>
        <p:txBody>
          <a:bodyPr/>
          <a:lstStyle/>
          <a:p>
            <a:r>
              <a:rPr lang="en-US" sz="2800" dirty="0" smtClean="0"/>
              <a:t>Injury Mechanism</a:t>
            </a:r>
            <a:endParaRPr lang="en-US" sz="2800" dirty="0"/>
          </a:p>
          <a:p>
            <a:r>
              <a:rPr lang="en-US" sz="2800" dirty="0"/>
              <a:t>Detailed Symptom Inventory (number, severity and duration of symptoms)</a:t>
            </a:r>
          </a:p>
          <a:p>
            <a:r>
              <a:rPr lang="en-US" sz="2800" dirty="0"/>
              <a:t>Recall/memory of injury </a:t>
            </a:r>
          </a:p>
          <a:p>
            <a:r>
              <a:rPr lang="en-US" sz="2800" dirty="0" smtClean="0"/>
              <a:t>Past </a:t>
            </a:r>
            <a:r>
              <a:rPr lang="en-US" sz="2800" dirty="0"/>
              <a:t>concussions or head injuries (severity, duration of symptoms, residual symptoms)</a:t>
            </a:r>
          </a:p>
          <a:p>
            <a:r>
              <a:rPr lang="en-US" sz="2800" dirty="0"/>
              <a:t>Sports, positions and individual playing </a:t>
            </a:r>
            <a:r>
              <a:rPr lang="en-US" sz="2800" dirty="0" smtClean="0"/>
              <a:t>style</a:t>
            </a:r>
            <a:endParaRPr lang="en-US" sz="2800" dirty="0"/>
          </a:p>
          <a:p>
            <a:r>
              <a:rPr lang="en-US" sz="2800" dirty="0"/>
              <a:t>Pre-injury mood disorders, learning disorders, attention deficit disorders (ADD/ADHD) and migraines</a:t>
            </a:r>
          </a:p>
          <a:p>
            <a:endParaRPr lang="en-US" sz="2800" dirty="0"/>
          </a:p>
        </p:txBody>
      </p:sp>
    </p:spTree>
    <p:extLst>
      <p:ext uri="{BB962C8B-B14F-4D97-AF65-F5344CB8AC3E}">
        <p14:creationId xmlns:p14="http://schemas.microsoft.com/office/powerpoint/2010/main" val="2263504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Financial Disclosures</a:t>
            </a:r>
          </a:p>
        </p:txBody>
      </p:sp>
      <p:sp>
        <p:nvSpPr>
          <p:cNvPr id="4" name="Text Placeholder 3"/>
          <p:cNvSpPr>
            <a:spLocks noGrp="1"/>
          </p:cNvSpPr>
          <p:nvPr>
            <p:ph type="body" idx="1"/>
          </p:nvPr>
        </p:nvSpPr>
        <p:spPr/>
        <p:txBody>
          <a:bodyPr/>
          <a:lstStyle/>
          <a:p>
            <a:pPr marL="152400" lvl="0" indent="0">
              <a:buNone/>
            </a:pPr>
            <a:r>
              <a:rPr lang="en-US" sz="3200" b="0" dirty="0">
                <a:latin typeface="Calibri"/>
                <a:ea typeface="Calibri"/>
                <a:cs typeface="Calibri"/>
                <a:sym typeface="Calibri"/>
              </a:rPr>
              <a:t>I have no relevant financial relationships with the </a:t>
            </a:r>
            <a:r>
              <a:rPr lang="en-US" sz="3200" b="0" dirty="0">
                <a:ea typeface="Calibri"/>
                <a:cs typeface="Calibri"/>
                <a:sym typeface="Calibri"/>
              </a:rPr>
              <a:t>manufacturer(s</a:t>
            </a:r>
            <a:r>
              <a:rPr lang="en-US" sz="3200" b="0" dirty="0">
                <a:latin typeface="Calibri"/>
                <a:ea typeface="Calibri"/>
                <a:cs typeface="Calibri"/>
                <a:sym typeface="Calibri"/>
              </a:rPr>
              <a:t>) of any commercial product(s) and/or provider(s) of commercial services discussed in this CME activity.</a:t>
            </a:r>
          </a:p>
          <a:p>
            <a:endParaRPr lang="en-US" dirty="0"/>
          </a:p>
        </p:txBody>
      </p:sp>
    </p:spTree>
    <p:extLst>
      <p:ext uri="{BB962C8B-B14F-4D97-AF65-F5344CB8AC3E}">
        <p14:creationId xmlns:p14="http://schemas.microsoft.com/office/powerpoint/2010/main" val="1550991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Back to the Case: JR and TS</a:t>
            </a:r>
            <a:endParaRPr lang="en-US" dirty="0">
              <a:solidFill>
                <a:srgbClr val="92D050"/>
              </a:solidFill>
            </a:endParaRPr>
          </a:p>
        </p:txBody>
      </p:sp>
      <p:sp>
        <p:nvSpPr>
          <p:cNvPr id="3" name="Text Placeholder 2"/>
          <p:cNvSpPr>
            <a:spLocks noGrp="1"/>
          </p:cNvSpPr>
          <p:nvPr>
            <p:ph type="body" idx="1"/>
          </p:nvPr>
        </p:nvSpPr>
        <p:spPr>
          <a:xfrm>
            <a:off x="516063" y="1587501"/>
            <a:ext cx="9389937" cy="1765300"/>
          </a:xfrm>
        </p:spPr>
        <p:txBody>
          <a:bodyPr/>
          <a:lstStyle/>
          <a:p>
            <a:r>
              <a:rPr lang="en-US" sz="3000" dirty="0" smtClean="0"/>
              <a:t>16 year old with headache, mild nausea following head to head impact in soccer. </a:t>
            </a:r>
          </a:p>
          <a:p>
            <a:r>
              <a:rPr lang="en-US" sz="3000" dirty="0" smtClean="0"/>
              <a:t>Symptoms worsened that evening and the next day</a:t>
            </a:r>
          </a:p>
        </p:txBody>
      </p:sp>
      <p:sp>
        <p:nvSpPr>
          <p:cNvPr id="4" name="Text Placeholder 3"/>
          <p:cNvSpPr>
            <a:spLocks noGrp="1"/>
          </p:cNvSpPr>
          <p:nvPr>
            <p:ph type="body" idx="2"/>
          </p:nvPr>
        </p:nvSpPr>
        <p:spPr>
          <a:xfrm>
            <a:off x="609600" y="3848100"/>
            <a:ext cx="10711542" cy="1676400"/>
          </a:xfrm>
        </p:spPr>
        <p:txBody>
          <a:bodyPr numCol="2"/>
          <a:lstStyle/>
          <a:p>
            <a:r>
              <a:rPr lang="en-US" sz="3000" dirty="0"/>
              <a:t>Nausea </a:t>
            </a:r>
            <a:r>
              <a:rPr lang="en-US" sz="3000" dirty="0">
                <a:latin typeface="Wingdings 3" panose="05040102010807070707" pitchFamily="18" charset="2"/>
              </a:rPr>
              <a:t>h</a:t>
            </a:r>
          </a:p>
          <a:p>
            <a:r>
              <a:rPr lang="en-US" sz="3000" dirty="0"/>
              <a:t>Photophobia</a:t>
            </a:r>
          </a:p>
          <a:p>
            <a:r>
              <a:rPr lang="en-US" sz="3000" dirty="0"/>
              <a:t>Headache </a:t>
            </a:r>
            <a:r>
              <a:rPr lang="en-US" sz="3000" dirty="0" smtClean="0">
                <a:latin typeface="Wingdings 3" panose="05040102010807070707" pitchFamily="18" charset="2"/>
              </a:rPr>
              <a:t>h</a:t>
            </a:r>
          </a:p>
          <a:p>
            <a:pPr marL="142240" indent="0">
              <a:buNone/>
            </a:pPr>
            <a:endParaRPr lang="en-US" sz="3000" dirty="0" smtClean="0"/>
          </a:p>
          <a:p>
            <a:endParaRPr lang="en-US" sz="3000" dirty="0"/>
          </a:p>
          <a:p>
            <a:r>
              <a:rPr lang="en-US" sz="3000" dirty="0" smtClean="0"/>
              <a:t>Blurry </a:t>
            </a:r>
            <a:r>
              <a:rPr lang="en-US" sz="3000" dirty="0"/>
              <a:t>vision</a:t>
            </a:r>
          </a:p>
          <a:p>
            <a:r>
              <a:rPr lang="en-US" sz="3000" dirty="0" smtClean="0"/>
              <a:t>Drowsy</a:t>
            </a:r>
            <a:endParaRPr lang="en-US" sz="3000" dirty="0"/>
          </a:p>
          <a:p>
            <a:r>
              <a:rPr lang="en-US" sz="3000" dirty="0" smtClean="0"/>
              <a:t>Slowed </a:t>
            </a:r>
            <a:r>
              <a:rPr lang="en-US" sz="3000" dirty="0"/>
              <a:t>thinking</a:t>
            </a:r>
          </a:p>
          <a:p>
            <a:endParaRPr lang="en-US" sz="3000" dirty="0"/>
          </a:p>
          <a:p>
            <a:pPr algn="ctr"/>
            <a:endParaRPr lang="en-US" sz="3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479" y="2057400"/>
            <a:ext cx="1752600" cy="2628900"/>
          </a:xfrm>
          <a:prstGeom prst="rect">
            <a:avLst/>
          </a:prstGeom>
        </p:spPr>
      </p:pic>
    </p:spTree>
    <p:extLst>
      <p:ext uri="{BB962C8B-B14F-4D97-AF65-F5344CB8AC3E}">
        <p14:creationId xmlns:p14="http://schemas.microsoft.com/office/powerpoint/2010/main" val="2665778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7851750" y="3680453"/>
            <a:ext cx="4137300" cy="2612700"/>
          </a:xfrm>
          <a:prstGeom prst="rect">
            <a:avLst/>
          </a:prstGeom>
          <a:solidFill>
            <a:srgbClr val="F6B26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48" name="Shape 248"/>
          <p:cNvSpPr/>
          <p:nvPr/>
        </p:nvSpPr>
        <p:spPr>
          <a:xfrm>
            <a:off x="7851750" y="1404824"/>
            <a:ext cx="4137300" cy="21240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49" name="Shape 249" descr="new-piktochart (5).jpeg"/>
          <p:cNvPicPr preferRelativeResize="0"/>
          <p:nvPr/>
        </p:nvPicPr>
        <p:blipFill rotWithShape="1">
          <a:blip r:embed="rId3">
            <a:alphaModFix/>
          </a:blip>
          <a:srcRect l="27921" t="7352" r="30101" b="53051"/>
          <a:stretch/>
        </p:blipFill>
        <p:spPr>
          <a:xfrm>
            <a:off x="3429000" y="1503400"/>
            <a:ext cx="4333050" cy="4598326"/>
          </a:xfrm>
          <a:prstGeom prst="rect">
            <a:avLst/>
          </a:prstGeom>
          <a:noFill/>
          <a:ln>
            <a:noFill/>
          </a:ln>
        </p:spPr>
      </p:pic>
      <p:sp>
        <p:nvSpPr>
          <p:cNvPr id="250" name="Shape 250"/>
          <p:cNvSpPr/>
          <p:nvPr/>
        </p:nvSpPr>
        <p:spPr>
          <a:xfrm>
            <a:off x="152400" y="3846012"/>
            <a:ext cx="3498000" cy="1984200"/>
          </a:xfrm>
          <a:prstGeom prst="rect">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a:p>
        </p:txBody>
      </p:sp>
      <p:sp>
        <p:nvSpPr>
          <p:cNvPr id="251" name="Shape 251"/>
          <p:cNvSpPr/>
          <p:nvPr/>
        </p:nvSpPr>
        <p:spPr>
          <a:xfrm>
            <a:off x="152400" y="1474723"/>
            <a:ext cx="3498000" cy="1977013"/>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2" name="Shape 252"/>
          <p:cNvSpPr txBox="1">
            <a:spLocks noGrp="1"/>
          </p:cNvSpPr>
          <p:nvPr>
            <p:ph type="title"/>
          </p:nvPr>
        </p:nvSpPr>
        <p:spPr>
          <a:xfrm>
            <a:off x="2878666" y="514350"/>
            <a:ext cx="8668200" cy="558900"/>
          </a:xfrm>
          <a:prstGeom prst="rect">
            <a:avLst/>
          </a:prstGeom>
        </p:spPr>
        <p:txBody>
          <a:bodyPr lIns="91425" tIns="91425" rIns="91425" bIns="91425" anchor="b" anchorCtr="0">
            <a:noAutofit/>
          </a:bodyPr>
          <a:lstStyle/>
          <a:p>
            <a:pPr lvl="0">
              <a:spcBef>
                <a:spcPts val="0"/>
              </a:spcBef>
              <a:buNone/>
            </a:pPr>
            <a:r>
              <a:rPr lang="en-US"/>
              <a:t>Signs and Symptoms of Concussion</a:t>
            </a:r>
          </a:p>
        </p:txBody>
      </p:sp>
      <p:sp>
        <p:nvSpPr>
          <p:cNvPr id="253" name="Shape 253"/>
          <p:cNvSpPr txBox="1"/>
          <p:nvPr/>
        </p:nvSpPr>
        <p:spPr>
          <a:xfrm>
            <a:off x="31315" y="5955537"/>
            <a:ext cx="4467300" cy="369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1" u="none" dirty="0">
                <a:latin typeface="Calibri"/>
                <a:ea typeface="Calibri"/>
                <a:cs typeface="Calibri"/>
                <a:sym typeface="Calibri"/>
              </a:rPr>
              <a:t>PEDIATRICS Vol. 126 No. 3 September 1, 2010 </a:t>
            </a:r>
          </a:p>
        </p:txBody>
      </p:sp>
      <p:sp>
        <p:nvSpPr>
          <p:cNvPr id="254" name="Shape 254"/>
          <p:cNvSpPr txBox="1"/>
          <p:nvPr/>
        </p:nvSpPr>
        <p:spPr>
          <a:xfrm>
            <a:off x="0" y="1692062"/>
            <a:ext cx="3650400" cy="1746900"/>
          </a:xfrm>
          <a:prstGeom prst="rect">
            <a:avLst/>
          </a:prstGeom>
          <a:noFill/>
          <a:ln>
            <a:noFill/>
          </a:ln>
        </p:spPr>
        <p:txBody>
          <a:bodyPr lIns="91425" tIns="91425" rIns="91425" bIns="91425" anchor="t" anchorCtr="0">
            <a:noAutofit/>
          </a:bodyPr>
          <a:lstStyle/>
          <a:p>
            <a:pPr lvl="0" algn="ctr">
              <a:spcBef>
                <a:spcPts val="0"/>
              </a:spcBef>
              <a:buClr>
                <a:schemeClr val="lt2"/>
              </a:buClr>
              <a:buSzPct val="47826"/>
              <a:buFont typeface="Arial"/>
              <a:buNone/>
            </a:pPr>
            <a:r>
              <a:rPr lang="en-US" sz="2300"/>
              <a:t>Irritability</a:t>
            </a:r>
          </a:p>
          <a:p>
            <a:pPr lvl="0" algn="ctr">
              <a:spcBef>
                <a:spcPts val="0"/>
              </a:spcBef>
              <a:buClr>
                <a:schemeClr val="lt2"/>
              </a:buClr>
              <a:buSzPct val="47826"/>
              <a:buFont typeface="Arial"/>
              <a:buNone/>
            </a:pPr>
            <a:r>
              <a:rPr lang="en-US" sz="2300"/>
              <a:t>Sadness</a:t>
            </a:r>
          </a:p>
          <a:p>
            <a:pPr lvl="0" algn="ctr">
              <a:spcBef>
                <a:spcPts val="0"/>
              </a:spcBef>
              <a:buClr>
                <a:schemeClr val="lt2"/>
              </a:buClr>
              <a:buSzPct val="47826"/>
              <a:buFont typeface="Arial"/>
              <a:buNone/>
            </a:pPr>
            <a:r>
              <a:rPr lang="en-US" sz="2300"/>
              <a:t>More emotional</a:t>
            </a:r>
          </a:p>
          <a:p>
            <a:pPr lvl="0" algn="ctr">
              <a:spcBef>
                <a:spcPts val="0"/>
              </a:spcBef>
              <a:buClr>
                <a:schemeClr val="lt2"/>
              </a:buClr>
              <a:buSzPct val="47826"/>
              <a:buFont typeface="Arial"/>
              <a:buNone/>
            </a:pPr>
            <a:r>
              <a:rPr lang="en-US" sz="2300"/>
              <a:t>Nervousness</a:t>
            </a:r>
          </a:p>
          <a:p>
            <a:pPr lvl="0" algn="ctr">
              <a:spcBef>
                <a:spcPts val="0"/>
              </a:spcBef>
              <a:buNone/>
            </a:pPr>
            <a:endParaRPr/>
          </a:p>
        </p:txBody>
      </p:sp>
      <p:sp>
        <p:nvSpPr>
          <p:cNvPr id="255" name="Shape 255"/>
          <p:cNvSpPr txBox="1"/>
          <p:nvPr/>
        </p:nvSpPr>
        <p:spPr>
          <a:xfrm>
            <a:off x="76200" y="3971099"/>
            <a:ext cx="3650400" cy="1746900"/>
          </a:xfrm>
          <a:prstGeom prst="rect">
            <a:avLst/>
          </a:prstGeom>
          <a:noFill/>
          <a:ln>
            <a:noFill/>
          </a:ln>
        </p:spPr>
        <p:txBody>
          <a:bodyPr lIns="91425" tIns="91425" rIns="91425" bIns="91425" anchor="t" anchorCtr="0">
            <a:noAutofit/>
          </a:bodyPr>
          <a:lstStyle/>
          <a:p>
            <a:pPr lvl="0" algn="ctr">
              <a:spcBef>
                <a:spcPts val="0"/>
              </a:spcBef>
              <a:buClr>
                <a:schemeClr val="lt2"/>
              </a:buClr>
              <a:buSzPct val="47826"/>
              <a:buFont typeface="Arial"/>
              <a:buNone/>
            </a:pPr>
            <a:r>
              <a:rPr lang="en-US" sz="2300" dirty="0"/>
              <a:t>Drowsiness</a:t>
            </a:r>
          </a:p>
          <a:p>
            <a:pPr lvl="0" algn="ctr">
              <a:spcBef>
                <a:spcPts val="0"/>
              </a:spcBef>
              <a:buClr>
                <a:schemeClr val="lt2"/>
              </a:buClr>
              <a:buSzPct val="47826"/>
              <a:buFont typeface="Arial"/>
              <a:buNone/>
            </a:pPr>
            <a:r>
              <a:rPr lang="en-US" sz="2300" dirty="0"/>
              <a:t>Sleeping more than usual</a:t>
            </a:r>
          </a:p>
          <a:p>
            <a:pPr lvl="0" algn="ctr">
              <a:spcBef>
                <a:spcPts val="0"/>
              </a:spcBef>
              <a:buClr>
                <a:schemeClr val="lt2"/>
              </a:buClr>
              <a:buSzPct val="47826"/>
              <a:buFont typeface="Arial"/>
              <a:buNone/>
            </a:pPr>
            <a:r>
              <a:rPr lang="en-US" sz="2300" dirty="0"/>
              <a:t>Sleeping less than usual</a:t>
            </a:r>
          </a:p>
          <a:p>
            <a:pPr lvl="0" algn="ctr">
              <a:spcBef>
                <a:spcPts val="0"/>
              </a:spcBef>
              <a:buClr>
                <a:schemeClr val="lt2"/>
              </a:buClr>
              <a:buSzPct val="47826"/>
              <a:buFont typeface="Arial"/>
              <a:buNone/>
            </a:pPr>
            <a:r>
              <a:rPr lang="en-US" sz="2300" dirty="0"/>
              <a:t>Difficulty falling asleep</a:t>
            </a:r>
          </a:p>
          <a:p>
            <a:pPr lvl="0">
              <a:spcBef>
                <a:spcPts val="0"/>
              </a:spcBef>
              <a:buNone/>
            </a:pPr>
            <a:endParaRPr dirty="0"/>
          </a:p>
        </p:txBody>
      </p:sp>
      <p:sp>
        <p:nvSpPr>
          <p:cNvPr id="256" name="Shape 256"/>
          <p:cNvSpPr txBox="1"/>
          <p:nvPr/>
        </p:nvSpPr>
        <p:spPr>
          <a:xfrm>
            <a:off x="8001000" y="1474724"/>
            <a:ext cx="2264700" cy="1984200"/>
          </a:xfrm>
          <a:prstGeom prst="rect">
            <a:avLst/>
          </a:prstGeom>
          <a:noFill/>
          <a:ln>
            <a:noFill/>
          </a:ln>
        </p:spPr>
        <p:txBody>
          <a:bodyPr lIns="91425" tIns="91425" rIns="91425" bIns="91425" anchor="t" anchorCtr="0">
            <a:noAutofit/>
          </a:bodyPr>
          <a:lstStyle/>
          <a:p>
            <a:pPr lvl="0" rtl="0">
              <a:spcBef>
                <a:spcPts val="0"/>
              </a:spcBef>
              <a:buNone/>
            </a:pPr>
            <a:r>
              <a:rPr lang="en-US" sz="2300" dirty="0"/>
              <a:t>Headache</a:t>
            </a:r>
          </a:p>
          <a:p>
            <a:pPr lvl="0" rtl="0">
              <a:spcBef>
                <a:spcPts val="0"/>
              </a:spcBef>
              <a:buNone/>
            </a:pPr>
            <a:r>
              <a:rPr lang="en-US" sz="2300" dirty="0"/>
              <a:t>Nausea</a:t>
            </a:r>
          </a:p>
          <a:p>
            <a:pPr lvl="0" rtl="0">
              <a:spcBef>
                <a:spcPts val="0"/>
              </a:spcBef>
              <a:buNone/>
            </a:pPr>
            <a:r>
              <a:rPr lang="en-US" sz="2300" dirty="0"/>
              <a:t>Vomiting</a:t>
            </a:r>
          </a:p>
          <a:p>
            <a:pPr lvl="0" rtl="0">
              <a:spcBef>
                <a:spcPts val="0"/>
              </a:spcBef>
              <a:buNone/>
            </a:pPr>
            <a:r>
              <a:rPr lang="en-US" sz="2300" dirty="0">
                <a:solidFill>
                  <a:schemeClr val="lt2"/>
                </a:solidFill>
              </a:rPr>
              <a:t>Dazed</a:t>
            </a:r>
          </a:p>
          <a:p>
            <a:pPr lvl="0" rtl="0">
              <a:spcBef>
                <a:spcPts val="0"/>
              </a:spcBef>
              <a:buNone/>
            </a:pPr>
            <a:r>
              <a:rPr lang="en-US" sz="2300" dirty="0">
                <a:solidFill>
                  <a:schemeClr val="lt2"/>
                </a:solidFill>
              </a:rPr>
              <a:t>Stunned</a:t>
            </a:r>
          </a:p>
          <a:p>
            <a:pPr lvl="0" algn="ctr" rtl="0">
              <a:spcBef>
                <a:spcPts val="0"/>
              </a:spcBef>
              <a:buNone/>
            </a:pPr>
            <a:endParaRPr sz="2400" dirty="0"/>
          </a:p>
          <a:p>
            <a:pPr lvl="0" algn="ctr" rtl="0">
              <a:spcBef>
                <a:spcPts val="0"/>
              </a:spcBef>
              <a:buNone/>
            </a:pPr>
            <a:endParaRPr dirty="0"/>
          </a:p>
        </p:txBody>
      </p:sp>
      <p:sp>
        <p:nvSpPr>
          <p:cNvPr id="257" name="Shape 257"/>
          <p:cNvSpPr txBox="1"/>
          <p:nvPr/>
        </p:nvSpPr>
        <p:spPr>
          <a:xfrm>
            <a:off x="9566322" y="1586187"/>
            <a:ext cx="2588100" cy="1746900"/>
          </a:xfrm>
          <a:prstGeom prst="rect">
            <a:avLst/>
          </a:prstGeom>
          <a:noFill/>
          <a:ln>
            <a:noFill/>
          </a:ln>
        </p:spPr>
        <p:txBody>
          <a:bodyPr lIns="91425" tIns="91425" rIns="91425" bIns="91425" anchor="ctr" anchorCtr="0">
            <a:noAutofit/>
          </a:bodyPr>
          <a:lstStyle/>
          <a:p>
            <a:pPr lvl="0" rtl="0">
              <a:spcBef>
                <a:spcPts val="0"/>
              </a:spcBef>
              <a:buNone/>
            </a:pPr>
            <a:r>
              <a:rPr lang="en-US" sz="2300" dirty="0">
                <a:solidFill>
                  <a:schemeClr val="lt2"/>
                </a:solidFill>
              </a:rPr>
              <a:t>Fatigue</a:t>
            </a:r>
          </a:p>
          <a:p>
            <a:pPr lvl="0" rtl="0">
              <a:spcBef>
                <a:spcPts val="0"/>
              </a:spcBef>
              <a:buNone/>
            </a:pPr>
            <a:r>
              <a:rPr lang="en-US" sz="2300" dirty="0"/>
              <a:t>Light Sensitivity</a:t>
            </a:r>
          </a:p>
          <a:p>
            <a:pPr lvl="0" rtl="0">
              <a:spcBef>
                <a:spcPts val="0"/>
              </a:spcBef>
              <a:buNone/>
            </a:pPr>
            <a:r>
              <a:rPr lang="en-US" sz="2300" dirty="0"/>
              <a:t>Sound Sensitivity</a:t>
            </a:r>
          </a:p>
          <a:p>
            <a:pPr lvl="0" rtl="0">
              <a:spcBef>
                <a:spcPts val="0"/>
              </a:spcBef>
              <a:buNone/>
            </a:pPr>
            <a:r>
              <a:rPr lang="en-US" sz="2300" dirty="0">
                <a:solidFill>
                  <a:schemeClr val="lt2"/>
                </a:solidFill>
              </a:rPr>
              <a:t>Balance problems</a:t>
            </a:r>
          </a:p>
          <a:p>
            <a:pPr lvl="0" rtl="0">
              <a:spcBef>
                <a:spcPts val="0"/>
              </a:spcBef>
              <a:buNone/>
            </a:pPr>
            <a:r>
              <a:rPr lang="en-US" sz="2300" dirty="0">
                <a:solidFill>
                  <a:schemeClr val="lt2"/>
                </a:solidFill>
              </a:rPr>
              <a:t>Vision Problems</a:t>
            </a:r>
          </a:p>
        </p:txBody>
      </p:sp>
      <p:sp>
        <p:nvSpPr>
          <p:cNvPr id="258" name="Shape 258"/>
          <p:cNvSpPr txBox="1"/>
          <p:nvPr/>
        </p:nvSpPr>
        <p:spPr>
          <a:xfrm>
            <a:off x="7851750" y="3680456"/>
            <a:ext cx="4137300" cy="2612700"/>
          </a:xfrm>
          <a:prstGeom prst="rect">
            <a:avLst/>
          </a:prstGeom>
          <a:noFill/>
          <a:ln>
            <a:noFill/>
          </a:ln>
        </p:spPr>
        <p:txBody>
          <a:bodyPr lIns="91425" tIns="91425" rIns="91425" bIns="91425" anchor="t" anchorCtr="0">
            <a:noAutofit/>
          </a:bodyPr>
          <a:lstStyle/>
          <a:p>
            <a:pPr lvl="0" algn="ctr" rtl="0">
              <a:spcBef>
                <a:spcPts val="0"/>
              </a:spcBef>
              <a:buNone/>
            </a:pPr>
            <a:r>
              <a:rPr lang="en-US" sz="2300" dirty="0"/>
              <a:t>Feeling "</a:t>
            </a:r>
            <a:r>
              <a:rPr lang="en-US" sz="2300" dirty="0" smtClean="0"/>
              <a:t>foggy</a:t>
            </a:r>
            <a:r>
              <a:rPr lang="en-US" sz="2300" dirty="0"/>
              <a:t>"</a:t>
            </a:r>
          </a:p>
          <a:p>
            <a:pPr lvl="0" algn="ctr" rtl="0">
              <a:spcBef>
                <a:spcPts val="0"/>
              </a:spcBef>
              <a:buNone/>
            </a:pPr>
            <a:r>
              <a:rPr lang="en-US" sz="2300" dirty="0"/>
              <a:t>Feeling slowed down</a:t>
            </a:r>
          </a:p>
          <a:p>
            <a:pPr lvl="0" algn="ctr" rtl="0">
              <a:spcBef>
                <a:spcPts val="0"/>
              </a:spcBef>
              <a:buNone/>
            </a:pPr>
            <a:r>
              <a:rPr lang="en-US" sz="2300" dirty="0"/>
              <a:t>Difficulty concentrating</a:t>
            </a:r>
          </a:p>
          <a:p>
            <a:pPr lvl="0" algn="ctr" rtl="0">
              <a:spcBef>
                <a:spcPts val="0"/>
              </a:spcBef>
              <a:buNone/>
            </a:pPr>
            <a:r>
              <a:rPr lang="en-US" sz="2300" dirty="0"/>
              <a:t>Difficulty remembering</a:t>
            </a:r>
          </a:p>
          <a:p>
            <a:pPr lvl="0" algn="ctr" rtl="0">
              <a:spcBef>
                <a:spcPts val="0"/>
              </a:spcBef>
              <a:buNone/>
            </a:pPr>
            <a:r>
              <a:rPr lang="en-US" sz="2300" dirty="0"/>
              <a:t>Confused about recent events</a:t>
            </a:r>
          </a:p>
          <a:p>
            <a:pPr lvl="0" algn="ctr" rtl="0">
              <a:spcBef>
                <a:spcPts val="0"/>
              </a:spcBef>
              <a:buNone/>
            </a:pPr>
            <a:r>
              <a:rPr lang="en-US" sz="2300" dirty="0"/>
              <a:t>Answers questions slowly</a:t>
            </a:r>
          </a:p>
          <a:p>
            <a:pPr lvl="0" algn="ctr" rtl="0">
              <a:spcBef>
                <a:spcPts val="0"/>
              </a:spcBef>
              <a:buNone/>
            </a:pPr>
            <a:r>
              <a:rPr lang="en-US" sz="2300" dirty="0"/>
              <a:t>Repeats Questions</a:t>
            </a:r>
          </a:p>
          <a:p>
            <a:pPr lvl="0" algn="ctr" rtl="0">
              <a:spcBef>
                <a:spcPts val="0"/>
              </a:spcBef>
              <a:buNone/>
            </a:pPr>
            <a:endParaRPr sz="2300" dirty="0"/>
          </a:p>
          <a:p>
            <a:pPr lvl="0" algn="ctr" rtl="0">
              <a:spcBef>
                <a:spcPts val="0"/>
              </a:spcBef>
              <a:buNone/>
            </a:pPr>
            <a:endParaRPr dirty="0"/>
          </a:p>
        </p:txBody>
      </p:sp>
    </p:spTree>
    <p:extLst>
      <p:ext uri="{BB962C8B-B14F-4D97-AF65-F5344CB8AC3E}">
        <p14:creationId xmlns:p14="http://schemas.microsoft.com/office/powerpoint/2010/main" val="84849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p:txBody>
          <a:bodyPr/>
          <a:lstStyle/>
          <a:p>
            <a:r>
              <a:rPr lang="en-US" sz="3000" dirty="0"/>
              <a:t>Past concussion</a:t>
            </a:r>
          </a:p>
          <a:p>
            <a:r>
              <a:rPr lang="en-US" sz="3000" dirty="0"/>
              <a:t>Female athletes</a:t>
            </a:r>
          </a:p>
          <a:p>
            <a:r>
              <a:rPr lang="en-US" sz="3000" dirty="0"/>
              <a:t>Certain sports, positions and individual playing styles</a:t>
            </a:r>
          </a:p>
          <a:p>
            <a:endParaRPr lang="en-US" sz="3000" dirty="0"/>
          </a:p>
        </p:txBody>
      </p:sp>
      <p:sp>
        <p:nvSpPr>
          <p:cNvPr id="6" name="Text Placeholder 5"/>
          <p:cNvSpPr>
            <a:spLocks noGrp="1"/>
          </p:cNvSpPr>
          <p:nvPr>
            <p:ph type="body" idx="4"/>
          </p:nvPr>
        </p:nvSpPr>
        <p:spPr>
          <a:xfrm>
            <a:off x="6192760" y="2174875"/>
            <a:ext cx="5770639" cy="3951287"/>
          </a:xfrm>
        </p:spPr>
        <p:txBody>
          <a:bodyPr/>
          <a:lstStyle/>
          <a:p>
            <a:r>
              <a:rPr lang="en-US" sz="3000" dirty="0"/>
              <a:t>Number, severity and duration of symptoms</a:t>
            </a:r>
          </a:p>
          <a:p>
            <a:r>
              <a:rPr lang="en-US" sz="3000" dirty="0"/>
              <a:t>H/o migraines, depression, mood disorders, or anxiety, and developmental disorders (learning disabilities, ADHD)</a:t>
            </a:r>
          </a:p>
          <a:p>
            <a:r>
              <a:rPr lang="en-US" sz="3000" dirty="0"/>
              <a:t>Youth </a:t>
            </a:r>
          </a:p>
          <a:p>
            <a:endParaRPr lang="en-US" sz="3000" dirty="0"/>
          </a:p>
        </p:txBody>
      </p:sp>
      <p:sp>
        <p:nvSpPr>
          <p:cNvPr id="7" name="Shape 236"/>
          <p:cNvSpPr txBox="1">
            <a:spLocks noGrp="1"/>
          </p:cNvSpPr>
          <p:nvPr>
            <p:ph type="body" idx="1"/>
          </p:nvPr>
        </p:nvSpPr>
        <p:spPr>
          <a:prstGeom prst="rect">
            <a:avLst/>
          </a:prstGeom>
        </p:spPr>
        <p:txBody>
          <a:bodyPr lIns="91425" tIns="91425" rIns="91425" bIns="91425" anchor="b" anchorCtr="0">
            <a:noAutofit/>
          </a:bodyPr>
          <a:lstStyle/>
          <a:p>
            <a:pPr marL="342900" lvl="0" indent="-406400" rtl="0">
              <a:lnSpc>
                <a:spcPct val="80000"/>
              </a:lnSpc>
              <a:spcBef>
                <a:spcPts val="440"/>
              </a:spcBef>
              <a:buClr>
                <a:schemeClr val="lt2"/>
              </a:buClr>
              <a:buSzPct val="100000"/>
              <a:buFont typeface="Calibri"/>
            </a:pPr>
            <a:endParaRPr sz="3200" b="0" dirty="0">
              <a:latin typeface="+mn-lt"/>
              <a:ea typeface="Calibri"/>
              <a:cs typeface="Calibri"/>
              <a:sym typeface="Calibri"/>
            </a:endParaRPr>
          </a:p>
          <a:p>
            <a:pPr lvl="0">
              <a:spcBef>
                <a:spcPts val="0"/>
              </a:spcBef>
              <a:buNone/>
            </a:pPr>
            <a:r>
              <a:rPr lang="en-US" sz="3200" dirty="0">
                <a:latin typeface="+mn-lt"/>
                <a:ea typeface="Calibri"/>
                <a:cs typeface="Calibri"/>
                <a:sym typeface="Calibri"/>
              </a:rPr>
              <a:t>Increased Risk of Concussion</a:t>
            </a:r>
          </a:p>
        </p:txBody>
      </p:sp>
      <p:sp>
        <p:nvSpPr>
          <p:cNvPr id="8" name="Shape 238"/>
          <p:cNvSpPr txBox="1">
            <a:spLocks noGrp="1"/>
          </p:cNvSpPr>
          <p:nvPr>
            <p:ph type="body" idx="3"/>
          </p:nvPr>
        </p:nvSpPr>
        <p:spPr>
          <a:prstGeom prst="rect">
            <a:avLst/>
          </a:prstGeom>
        </p:spPr>
        <p:txBody>
          <a:bodyPr lIns="91425" tIns="91425" rIns="91425" bIns="91425" anchor="b" anchorCtr="0">
            <a:noAutofit/>
          </a:bodyPr>
          <a:lstStyle/>
          <a:p>
            <a:pPr lvl="0">
              <a:spcBef>
                <a:spcPts val="0"/>
              </a:spcBef>
              <a:buNone/>
            </a:pPr>
            <a:r>
              <a:rPr lang="en-US" sz="3200" dirty="0">
                <a:latin typeface="+mn-lt"/>
                <a:ea typeface="Calibri"/>
                <a:cs typeface="Calibri"/>
                <a:sym typeface="Calibri"/>
              </a:rPr>
              <a:t>Prolonged Recovery </a:t>
            </a:r>
          </a:p>
        </p:txBody>
      </p:sp>
      <p:sp>
        <p:nvSpPr>
          <p:cNvPr id="9" name="Shape 235"/>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Risk Factor for Sports Concussions</a:t>
            </a:r>
          </a:p>
        </p:txBody>
      </p:sp>
      <p:cxnSp>
        <p:nvCxnSpPr>
          <p:cNvPr id="10" name="Shape 240"/>
          <p:cNvCxnSpPr/>
          <p:nvPr/>
        </p:nvCxnSpPr>
        <p:spPr>
          <a:xfrm flipH="1">
            <a:off x="6040600" y="1524000"/>
            <a:ext cx="31500" cy="4512300"/>
          </a:xfrm>
          <a:prstGeom prst="straightConnector1">
            <a:avLst/>
          </a:prstGeom>
          <a:noFill/>
          <a:ln w="9525" cap="flat" cmpd="sng">
            <a:solidFill>
              <a:schemeClr val="dk2"/>
            </a:solidFill>
            <a:prstDash val="solid"/>
            <a:round/>
            <a:headEnd type="none" w="lg" len="lg"/>
            <a:tailEnd type="none" w="lg" len="lg"/>
          </a:ln>
        </p:spPr>
      </p:cxnSp>
      <p:sp>
        <p:nvSpPr>
          <p:cNvPr id="11" name="Shape 241"/>
          <p:cNvSpPr txBox="1"/>
          <p:nvPr/>
        </p:nvSpPr>
        <p:spPr>
          <a:xfrm>
            <a:off x="7376786" y="6019800"/>
            <a:ext cx="48006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1" u="none" dirty="0">
                <a:latin typeface="Calibri"/>
                <a:ea typeface="Calibri"/>
                <a:cs typeface="Calibri"/>
                <a:sym typeface="Calibri"/>
              </a:rPr>
              <a:t>Harmon KG, et al. Br J Sports Med 2013;47:15–26</a:t>
            </a:r>
          </a:p>
        </p:txBody>
      </p:sp>
    </p:spTree>
    <p:extLst>
      <p:ext uri="{BB962C8B-B14F-4D97-AF65-F5344CB8AC3E}">
        <p14:creationId xmlns:p14="http://schemas.microsoft.com/office/powerpoint/2010/main" val="3143368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Clinical History of JR and TS</a:t>
            </a:r>
            <a:endParaRPr lang="en-US" dirty="0">
              <a:solidFill>
                <a:srgbClr val="92D050"/>
              </a:solidFill>
            </a:endParaRPr>
          </a:p>
        </p:txBody>
      </p:sp>
      <p:sp>
        <p:nvSpPr>
          <p:cNvPr id="3" name="Text Placeholder 2"/>
          <p:cNvSpPr>
            <a:spLocks noGrp="1"/>
          </p:cNvSpPr>
          <p:nvPr>
            <p:ph type="body" idx="1"/>
          </p:nvPr>
        </p:nvSpPr>
        <p:spPr>
          <a:xfrm>
            <a:off x="457200" y="1587501"/>
            <a:ext cx="8000999" cy="4737100"/>
          </a:xfrm>
        </p:spPr>
        <p:txBody>
          <a:bodyPr/>
          <a:lstStyle/>
          <a:p>
            <a:r>
              <a:rPr lang="en-US" sz="2500" dirty="0" smtClean="0"/>
              <a:t>Injury Mechanism: </a:t>
            </a:r>
            <a:r>
              <a:rPr lang="en-US" sz="2500" i="1" dirty="0" smtClean="0"/>
              <a:t>head to head impact</a:t>
            </a:r>
            <a:endParaRPr lang="en-US" sz="2500" i="1" dirty="0"/>
          </a:p>
          <a:p>
            <a:r>
              <a:rPr lang="en-US" sz="2500" dirty="0"/>
              <a:t>Detailed Symptom Inventory (number, severity and duration of symptoms)</a:t>
            </a:r>
          </a:p>
          <a:p>
            <a:r>
              <a:rPr lang="en-US" sz="2500" dirty="0"/>
              <a:t>Recall/memory of </a:t>
            </a:r>
            <a:r>
              <a:rPr lang="en-US" sz="2500" dirty="0" smtClean="0"/>
              <a:t>injury:  </a:t>
            </a:r>
            <a:r>
              <a:rPr lang="en-US" sz="2500" i="1" dirty="0" smtClean="0"/>
              <a:t>full memory </a:t>
            </a:r>
            <a:endParaRPr lang="en-US" sz="2500" i="1" dirty="0"/>
          </a:p>
          <a:p>
            <a:r>
              <a:rPr lang="en-US" sz="2500" dirty="0" smtClean="0"/>
              <a:t>Past </a:t>
            </a:r>
            <a:r>
              <a:rPr lang="en-US" sz="2500" dirty="0"/>
              <a:t>concussions or head </a:t>
            </a:r>
            <a:r>
              <a:rPr lang="en-US" sz="2500" dirty="0" smtClean="0"/>
              <a:t>injuries</a:t>
            </a:r>
            <a:r>
              <a:rPr lang="en-US" sz="2500" i="1" dirty="0" smtClean="0"/>
              <a:t>: 1 prior concussion, recovered in 2 weeks, no residual symptoms</a:t>
            </a:r>
            <a:r>
              <a:rPr lang="en-US" sz="2500" dirty="0" smtClean="0"/>
              <a:t>. </a:t>
            </a:r>
            <a:endParaRPr lang="en-US" sz="2500" dirty="0"/>
          </a:p>
          <a:p>
            <a:r>
              <a:rPr lang="en-US" sz="2500" dirty="0"/>
              <a:t>Sports, positions and individual playing </a:t>
            </a:r>
            <a:r>
              <a:rPr lang="en-US" sz="2500" dirty="0" smtClean="0"/>
              <a:t>style: </a:t>
            </a:r>
            <a:r>
              <a:rPr lang="en-US" sz="2500" i="1" dirty="0" smtClean="0"/>
              <a:t>forward</a:t>
            </a:r>
            <a:endParaRPr lang="en-US" sz="2500" i="1" dirty="0"/>
          </a:p>
          <a:p>
            <a:r>
              <a:rPr lang="en-US" sz="2500" dirty="0"/>
              <a:t>Pre-injury mood disorders, learning disorders, attention deficit disorders (ADD/ADHD) and </a:t>
            </a:r>
            <a:r>
              <a:rPr lang="en-US" sz="2500" dirty="0" smtClean="0"/>
              <a:t>migraines: </a:t>
            </a:r>
            <a:r>
              <a:rPr lang="en-US" sz="2500" i="1" dirty="0" smtClean="0"/>
              <a:t>none</a:t>
            </a:r>
            <a:endParaRPr lang="en-US" sz="2500" i="1" dirty="0"/>
          </a:p>
          <a:p>
            <a:endParaRPr lang="en-US" sz="25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57"/>
          <a:stretch/>
        </p:blipFill>
        <p:spPr bwMode="auto">
          <a:xfrm>
            <a:off x="8455155" y="1388301"/>
            <a:ext cx="3647100" cy="4631499"/>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6598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Physical Examination</a:t>
            </a:r>
            <a:endParaRPr lang="en-US" dirty="0"/>
          </a:p>
        </p:txBody>
      </p:sp>
      <p:sp>
        <p:nvSpPr>
          <p:cNvPr id="3" name="Text Placeholder 2"/>
          <p:cNvSpPr>
            <a:spLocks noGrp="1"/>
          </p:cNvSpPr>
          <p:nvPr>
            <p:ph type="body" idx="1"/>
          </p:nvPr>
        </p:nvSpPr>
        <p:spPr/>
        <p:txBody>
          <a:bodyPr/>
          <a:lstStyle/>
          <a:p>
            <a:r>
              <a:rPr lang="en-US" sz="3200" dirty="0" smtClean="0"/>
              <a:t>Establish current mental status and degrees of impaired coordination</a:t>
            </a:r>
          </a:p>
          <a:p>
            <a:r>
              <a:rPr lang="en-US" sz="3200" dirty="0" smtClean="0"/>
              <a:t>Rule out more serious neurologic injury</a:t>
            </a:r>
          </a:p>
          <a:p>
            <a:r>
              <a:rPr lang="en-US" sz="3200" dirty="0" smtClean="0"/>
              <a:t>Evaluate spine for associated </a:t>
            </a:r>
            <a:r>
              <a:rPr lang="en-US" sz="3200" dirty="0" smtClean="0"/>
              <a:t>injury</a:t>
            </a:r>
          </a:p>
          <a:p>
            <a:r>
              <a:rPr lang="en-US" sz="3200" dirty="0" smtClean="0"/>
              <a:t>Identify impairments for individualized treatment</a:t>
            </a:r>
            <a:endParaRPr lang="en-US" sz="3200" dirty="0" smtClean="0"/>
          </a:p>
          <a:p>
            <a:endParaRPr lang="en-US" sz="3200" dirty="0"/>
          </a:p>
        </p:txBody>
      </p:sp>
    </p:spTree>
    <p:extLst>
      <p:ext uri="{BB962C8B-B14F-4D97-AF65-F5344CB8AC3E}">
        <p14:creationId xmlns:p14="http://schemas.microsoft.com/office/powerpoint/2010/main" val="191651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Head and Neck Examination</a:t>
            </a:r>
            <a:endParaRPr lang="en-US" dirty="0"/>
          </a:p>
        </p:txBody>
      </p:sp>
      <p:sp>
        <p:nvSpPr>
          <p:cNvPr id="3" name="Text Placeholder 2"/>
          <p:cNvSpPr>
            <a:spLocks noGrp="1"/>
          </p:cNvSpPr>
          <p:nvPr>
            <p:ph type="body" idx="1"/>
          </p:nvPr>
        </p:nvSpPr>
        <p:spPr>
          <a:xfrm>
            <a:off x="533400" y="1524000"/>
            <a:ext cx="5305777" cy="2755900"/>
          </a:xfrm>
          <a:solidFill>
            <a:schemeClr val="tx1">
              <a:lumMod val="60000"/>
              <a:lumOff val="40000"/>
            </a:schemeClr>
          </a:solidFill>
        </p:spPr>
        <p:txBody>
          <a:bodyPr/>
          <a:lstStyle/>
          <a:p>
            <a:pPr marL="152400" indent="0">
              <a:buNone/>
            </a:pPr>
            <a:r>
              <a:rPr lang="en-US" u="sng" dirty="0"/>
              <a:t>Head Examination</a:t>
            </a:r>
          </a:p>
          <a:p>
            <a:r>
              <a:rPr lang="en-US" dirty="0"/>
              <a:t>Facial and skull bony tenderness and detention</a:t>
            </a:r>
          </a:p>
          <a:p>
            <a:r>
              <a:rPr lang="en-US" dirty="0"/>
              <a:t>Lacerations/swelling</a:t>
            </a:r>
          </a:p>
          <a:p>
            <a:r>
              <a:rPr lang="en-US" dirty="0"/>
              <a:t>TM </a:t>
            </a:r>
            <a:r>
              <a:rPr lang="en-US" dirty="0" smtClean="0"/>
              <a:t>rupture</a:t>
            </a:r>
          </a:p>
        </p:txBody>
      </p:sp>
      <p:sp>
        <p:nvSpPr>
          <p:cNvPr id="5" name="Text Placeholder 4"/>
          <p:cNvSpPr>
            <a:spLocks noGrp="1"/>
          </p:cNvSpPr>
          <p:nvPr>
            <p:ph type="body" idx="2"/>
          </p:nvPr>
        </p:nvSpPr>
        <p:spPr>
          <a:xfrm>
            <a:off x="6019800" y="1524000"/>
            <a:ext cx="5305777" cy="4737099"/>
          </a:xfrm>
          <a:solidFill>
            <a:schemeClr val="tx1">
              <a:lumMod val="60000"/>
              <a:lumOff val="40000"/>
            </a:schemeClr>
          </a:solidFill>
        </p:spPr>
        <p:txBody>
          <a:bodyPr/>
          <a:lstStyle/>
          <a:p>
            <a:pPr marL="152400" indent="0">
              <a:buNone/>
            </a:pPr>
            <a:r>
              <a:rPr lang="en-US" u="sng" dirty="0"/>
              <a:t>Neck Examination </a:t>
            </a:r>
          </a:p>
          <a:p>
            <a:r>
              <a:rPr lang="en-US" dirty="0"/>
              <a:t>Bony tenderness (spinous process, mastoid process)</a:t>
            </a:r>
          </a:p>
          <a:p>
            <a:r>
              <a:rPr lang="en-US" dirty="0"/>
              <a:t>Full ACTIVE ROM without pain (flexion, extension, rotation)</a:t>
            </a:r>
          </a:p>
          <a:p>
            <a:r>
              <a:rPr lang="en-US" dirty="0"/>
              <a:t>Isometric Strength testing of neck</a:t>
            </a:r>
          </a:p>
          <a:p>
            <a:r>
              <a:rPr lang="en-US" dirty="0" err="1"/>
              <a:t>Spurling’s</a:t>
            </a:r>
            <a:r>
              <a:rPr lang="en-US" dirty="0"/>
              <a:t> </a:t>
            </a:r>
            <a:r>
              <a:rPr lang="en-US" dirty="0" smtClean="0"/>
              <a:t>maneuver </a:t>
            </a:r>
            <a:r>
              <a:rPr lang="en-US" dirty="0"/>
              <a:t>(only if passive ROM is not painful)</a:t>
            </a:r>
          </a:p>
          <a:p>
            <a:r>
              <a:rPr lang="en-US" dirty="0"/>
              <a:t>Strength of upper and lower extremities, Pronator Drift </a:t>
            </a:r>
            <a:endParaRPr lang="en-US" dirty="0" smtClean="0"/>
          </a:p>
          <a:p>
            <a:r>
              <a:rPr lang="en-US" dirty="0" err="1" smtClean="0"/>
              <a:t>Suboccipta</a:t>
            </a:r>
            <a:r>
              <a:rPr lang="en-US" dirty="0" err="1" smtClean="0"/>
              <a:t>l</a:t>
            </a:r>
            <a:r>
              <a:rPr lang="en-US" dirty="0" smtClean="0"/>
              <a:t>/ </a:t>
            </a:r>
            <a:r>
              <a:rPr lang="en-US" dirty="0" err="1" smtClean="0"/>
              <a:t>paraspinal</a:t>
            </a:r>
            <a:r>
              <a:rPr lang="en-US" dirty="0" smtClean="0"/>
              <a:t> muscles</a:t>
            </a:r>
            <a:endParaRPr lang="en-US" dirty="0"/>
          </a:p>
          <a:p>
            <a:endParaRPr lang="en-US" dirty="0"/>
          </a:p>
          <a:p>
            <a:pPr marL="152400" indent="0">
              <a:buNone/>
            </a:pPr>
            <a:endParaRPr lang="en-US" dirty="0"/>
          </a:p>
          <a:p>
            <a:endParaRPr lang="en-US" dirty="0"/>
          </a:p>
        </p:txBody>
      </p:sp>
    </p:spTree>
    <p:extLst>
      <p:ext uri="{BB962C8B-B14F-4D97-AF65-F5344CB8AC3E}">
        <p14:creationId xmlns:p14="http://schemas.microsoft.com/office/powerpoint/2010/main" val="4151391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Vestibular/</a:t>
            </a:r>
            <a:r>
              <a:rPr lang="en-US" dirty="0" err="1" smtClean="0"/>
              <a:t>Oculo</a:t>
            </a:r>
            <a:r>
              <a:rPr lang="en-US" dirty="0" smtClean="0"/>
              <a:t>-motor Screen</a:t>
            </a:r>
            <a:endParaRPr lang="en-US" dirty="0"/>
          </a:p>
        </p:txBody>
      </p:sp>
      <p:sp>
        <p:nvSpPr>
          <p:cNvPr id="4" name="Text Placeholder 3"/>
          <p:cNvSpPr>
            <a:spLocks noGrp="1"/>
          </p:cNvSpPr>
          <p:nvPr>
            <p:ph type="body" idx="2"/>
          </p:nvPr>
        </p:nvSpPr>
        <p:spPr>
          <a:xfrm>
            <a:off x="608793" y="1371600"/>
            <a:ext cx="5944407" cy="4794733"/>
          </a:xfrm>
        </p:spPr>
        <p:txBody>
          <a:bodyPr/>
          <a:lstStyle/>
          <a:p>
            <a:r>
              <a:rPr lang="en-US" sz="2200" dirty="0" smtClean="0"/>
              <a:t>Smooth Pursuit: </a:t>
            </a:r>
            <a:r>
              <a:rPr lang="en-US" sz="2200" b="0" dirty="0" smtClean="0"/>
              <a:t>follows a </a:t>
            </a:r>
            <a:r>
              <a:rPr lang="en-US" sz="2200" b="0" dirty="0"/>
              <a:t>moving target while </a:t>
            </a:r>
            <a:r>
              <a:rPr lang="en-US" sz="2200" b="0" dirty="0" smtClean="0"/>
              <a:t>seated (3 </a:t>
            </a:r>
            <a:r>
              <a:rPr lang="en-US" sz="2200" b="0" dirty="0" err="1" smtClean="0"/>
              <a:t>ft</a:t>
            </a:r>
            <a:r>
              <a:rPr lang="en-US" sz="2200" b="0" dirty="0" smtClean="0"/>
              <a:t> from </a:t>
            </a:r>
            <a:r>
              <a:rPr lang="en-US" sz="2200" b="0" dirty="0" err="1" smtClean="0"/>
              <a:t>pt</a:t>
            </a:r>
            <a:r>
              <a:rPr lang="en-US" sz="2200" b="0" dirty="0" smtClean="0"/>
              <a:t>)</a:t>
            </a:r>
          </a:p>
          <a:p>
            <a:r>
              <a:rPr lang="en-US" sz="2200" dirty="0" smtClean="0"/>
              <a:t>Saccades:</a:t>
            </a:r>
            <a:r>
              <a:rPr lang="en-US" sz="2200" b="0" dirty="0" smtClean="0"/>
              <a:t> quickly follow </a:t>
            </a:r>
            <a:r>
              <a:rPr lang="en-US" sz="2200" b="0" dirty="0"/>
              <a:t>a target between two </a:t>
            </a:r>
            <a:r>
              <a:rPr lang="en-US" sz="2200" b="0" dirty="0" smtClean="0"/>
              <a:t>points (3ft away, 1.5 </a:t>
            </a:r>
            <a:r>
              <a:rPr lang="en-US" sz="2200" b="0" dirty="0" err="1" smtClean="0"/>
              <a:t>ft</a:t>
            </a:r>
            <a:r>
              <a:rPr lang="en-US" sz="2200" b="0" dirty="0" smtClean="0"/>
              <a:t> to right/left OR above/below eye level)</a:t>
            </a:r>
          </a:p>
          <a:p>
            <a:r>
              <a:rPr lang="en-US" sz="2200" dirty="0" smtClean="0"/>
              <a:t>Convergence: </a:t>
            </a:r>
            <a:r>
              <a:rPr lang="en-US" sz="2200" b="0" dirty="0" smtClean="0"/>
              <a:t>view </a:t>
            </a:r>
            <a:r>
              <a:rPr lang="en-US" sz="2200" b="0" dirty="0"/>
              <a:t>a near target without double </a:t>
            </a:r>
            <a:r>
              <a:rPr lang="en-US" sz="2200" b="0" dirty="0" smtClean="0"/>
              <a:t>vision (target at arms length moving toward nose, &gt;6cm is abnormal)</a:t>
            </a:r>
          </a:p>
          <a:p>
            <a:r>
              <a:rPr lang="en-US" sz="2200" dirty="0" err="1" smtClean="0"/>
              <a:t>Vestibulo</a:t>
            </a:r>
            <a:r>
              <a:rPr lang="en-US" sz="2200" dirty="0" smtClean="0"/>
              <a:t>-ocular reflex*</a:t>
            </a:r>
            <a:r>
              <a:rPr lang="en-US" sz="2200" b="0" dirty="0" smtClean="0"/>
              <a:t>: ability </a:t>
            </a:r>
            <a:r>
              <a:rPr lang="en-US" sz="2200" b="0" dirty="0"/>
              <a:t>to stabilize vision as the head </a:t>
            </a:r>
            <a:r>
              <a:rPr lang="en-US" sz="2200" b="0" dirty="0" smtClean="0"/>
              <a:t>moves (focus on object 3 </a:t>
            </a:r>
            <a:r>
              <a:rPr lang="en-US" sz="2200" b="0" dirty="0" err="1" smtClean="0"/>
              <a:t>ft</a:t>
            </a:r>
            <a:r>
              <a:rPr lang="en-US" sz="2200" b="0" dirty="0" smtClean="0"/>
              <a:t> away while moving head)</a:t>
            </a:r>
          </a:p>
          <a:p>
            <a:r>
              <a:rPr lang="en-US" sz="2200" dirty="0" smtClean="0"/>
              <a:t>Visual Motion Sensitivity*</a:t>
            </a:r>
            <a:r>
              <a:rPr lang="en-US" sz="2200" b="0" dirty="0" smtClean="0"/>
              <a:t>: ability </a:t>
            </a:r>
            <a:r>
              <a:rPr lang="en-US" sz="2200" b="0" dirty="0"/>
              <a:t>to </a:t>
            </a:r>
            <a:r>
              <a:rPr lang="en-US" sz="2200" b="0" dirty="0" smtClean="0"/>
              <a:t>inhibit vestibular </a:t>
            </a:r>
            <a:r>
              <a:rPr lang="en-US" sz="2200" b="0" dirty="0"/>
              <a:t>–induced eye movements using </a:t>
            </a:r>
            <a:r>
              <a:rPr lang="en-US" sz="2200" b="0" dirty="0" smtClean="0"/>
              <a:t>vision (rotate head and arm focus on thumb)</a:t>
            </a:r>
          </a:p>
          <a:p>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58543"/>
            <a:ext cx="5633580" cy="466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534400" y="6022777"/>
            <a:ext cx="2363147" cy="307777"/>
          </a:xfrm>
          <a:prstGeom prst="rect">
            <a:avLst/>
          </a:prstGeom>
        </p:spPr>
        <p:txBody>
          <a:bodyPr wrap="none">
            <a:spAutoFit/>
          </a:bodyPr>
          <a:lstStyle/>
          <a:p>
            <a:r>
              <a:rPr lang="en-US" i="1" dirty="0" smtClean="0"/>
              <a:t>(</a:t>
            </a:r>
            <a:r>
              <a:rPr lang="en-US" i="1" dirty="0" err="1" smtClean="0"/>
              <a:t>Mucha</a:t>
            </a:r>
            <a:r>
              <a:rPr lang="en-US" i="1" dirty="0" smtClean="0"/>
              <a:t>, Collins et al. 2014)</a:t>
            </a:r>
            <a:endParaRPr lang="en-US" i="1" dirty="0"/>
          </a:p>
        </p:txBody>
      </p:sp>
    </p:spTree>
    <p:extLst>
      <p:ext uri="{BB962C8B-B14F-4D97-AF65-F5344CB8AC3E}">
        <p14:creationId xmlns:p14="http://schemas.microsoft.com/office/powerpoint/2010/main" val="1380257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Physical Examination</a:t>
            </a:r>
            <a:endParaRPr lang="en-US" dirty="0"/>
          </a:p>
        </p:txBody>
      </p:sp>
      <p:sp>
        <p:nvSpPr>
          <p:cNvPr id="3" name="Text Placeholder 2"/>
          <p:cNvSpPr>
            <a:spLocks noGrp="1"/>
          </p:cNvSpPr>
          <p:nvPr>
            <p:ph type="body" idx="1"/>
          </p:nvPr>
        </p:nvSpPr>
        <p:spPr/>
        <p:txBody>
          <a:bodyPr/>
          <a:lstStyle/>
          <a:p>
            <a:r>
              <a:rPr lang="en-US" sz="3200" dirty="0" smtClean="0"/>
              <a:t>Establish current mental status and degrees of impaired coordination</a:t>
            </a:r>
          </a:p>
          <a:p>
            <a:r>
              <a:rPr lang="en-US" sz="3200" dirty="0" smtClean="0"/>
              <a:t>Rule out more serious neurologic injury</a:t>
            </a:r>
          </a:p>
          <a:p>
            <a:r>
              <a:rPr lang="en-US" sz="3200" dirty="0" smtClean="0"/>
              <a:t>Evaluate spine for associated </a:t>
            </a:r>
            <a:r>
              <a:rPr lang="en-US" sz="3200" dirty="0" smtClean="0"/>
              <a:t>injury</a:t>
            </a:r>
          </a:p>
          <a:p>
            <a:r>
              <a:rPr lang="en-US" sz="3200" dirty="0" smtClean="0"/>
              <a:t>Identify impairments for individualized treatment</a:t>
            </a:r>
            <a:endParaRPr lang="en-US" sz="3200" dirty="0" smtClean="0"/>
          </a:p>
          <a:p>
            <a:endParaRPr lang="en-US" sz="3200" dirty="0"/>
          </a:p>
        </p:txBody>
      </p:sp>
    </p:spTree>
    <p:extLst>
      <p:ext uri="{BB962C8B-B14F-4D97-AF65-F5344CB8AC3E}">
        <p14:creationId xmlns:p14="http://schemas.microsoft.com/office/powerpoint/2010/main" val="4322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5"/>
                                      </p:to>
                                    </p:set>
                                    <p:animEffect filter="image" prLst="opacity: 0.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 Findings</a:t>
            </a:r>
            <a:endParaRPr lang="en-US" dirty="0"/>
          </a:p>
        </p:txBody>
      </p:sp>
      <p:sp>
        <p:nvSpPr>
          <p:cNvPr id="5" name="Text Placeholder 4"/>
          <p:cNvSpPr>
            <a:spLocks noGrp="1"/>
          </p:cNvSpPr>
          <p:nvPr>
            <p:ph type="body" idx="1"/>
          </p:nvPr>
        </p:nvSpPr>
        <p:spPr>
          <a:xfrm>
            <a:off x="608793" y="1371600"/>
            <a:ext cx="5388429" cy="609600"/>
          </a:xfrm>
        </p:spPr>
        <p:txBody>
          <a:bodyPr/>
          <a:lstStyle/>
          <a:p>
            <a:r>
              <a:rPr lang="en-US" u="sng" dirty="0" smtClean="0"/>
              <a:t>Common with Concussion</a:t>
            </a:r>
            <a:endParaRPr lang="en-US" u="sng" dirty="0"/>
          </a:p>
        </p:txBody>
      </p:sp>
      <p:sp>
        <p:nvSpPr>
          <p:cNvPr id="6" name="Text Placeholder 5"/>
          <p:cNvSpPr>
            <a:spLocks noGrp="1"/>
          </p:cNvSpPr>
          <p:nvPr>
            <p:ph type="body" idx="2"/>
          </p:nvPr>
        </p:nvSpPr>
        <p:spPr>
          <a:xfrm>
            <a:off x="608793" y="2133600"/>
            <a:ext cx="5388429" cy="3992562"/>
          </a:xfrm>
        </p:spPr>
        <p:txBody>
          <a:bodyPr/>
          <a:lstStyle/>
          <a:p>
            <a:r>
              <a:rPr lang="en-US" dirty="0" smtClean="0"/>
              <a:t>Mental Status: may be impaired</a:t>
            </a:r>
          </a:p>
          <a:p>
            <a:r>
              <a:rPr lang="en-US" dirty="0" smtClean="0"/>
              <a:t>Balance: </a:t>
            </a:r>
            <a:r>
              <a:rPr lang="en-US" i="1" dirty="0" smtClean="0"/>
              <a:t>Impaired tandem gait or single leg balance, abnormal BESS</a:t>
            </a:r>
          </a:p>
          <a:p>
            <a:r>
              <a:rPr lang="en-US" dirty="0" smtClean="0"/>
              <a:t>CN: </a:t>
            </a:r>
            <a:r>
              <a:rPr lang="en-US" i="1" dirty="0" smtClean="0"/>
              <a:t>nystagmus, saccades</a:t>
            </a:r>
          </a:p>
          <a:p>
            <a:r>
              <a:rPr lang="en-US" dirty="0" smtClean="0"/>
              <a:t>Strength: Normal, symmetric</a:t>
            </a:r>
          </a:p>
          <a:p>
            <a:r>
              <a:rPr lang="en-US" dirty="0" smtClean="0"/>
              <a:t>DTR: normal</a:t>
            </a:r>
          </a:p>
          <a:p>
            <a:r>
              <a:rPr lang="en-US" dirty="0" smtClean="0"/>
              <a:t>FTN: </a:t>
            </a:r>
            <a:r>
              <a:rPr lang="en-US" i="1" dirty="0" smtClean="0"/>
              <a:t>may be slightly abnormal</a:t>
            </a:r>
          </a:p>
          <a:p>
            <a:r>
              <a:rPr lang="en-US" dirty="0" smtClean="0"/>
              <a:t>GAIT: tandem gait my be ataxic, casual gait should be normal. </a:t>
            </a:r>
            <a:endParaRPr lang="en-US" dirty="0"/>
          </a:p>
        </p:txBody>
      </p:sp>
      <p:sp>
        <p:nvSpPr>
          <p:cNvPr id="7" name="Text Placeholder 6"/>
          <p:cNvSpPr>
            <a:spLocks noGrp="1"/>
          </p:cNvSpPr>
          <p:nvPr>
            <p:ph type="body" idx="3"/>
          </p:nvPr>
        </p:nvSpPr>
        <p:spPr>
          <a:xfrm>
            <a:off x="6192761" y="1371600"/>
            <a:ext cx="5390444" cy="609600"/>
          </a:xfrm>
        </p:spPr>
        <p:txBody>
          <a:bodyPr/>
          <a:lstStyle/>
          <a:p>
            <a:r>
              <a:rPr lang="en-US" u="sng" dirty="0" smtClean="0"/>
              <a:t>May Indicate more Serious injury</a:t>
            </a:r>
            <a:endParaRPr lang="en-US" u="sng" dirty="0"/>
          </a:p>
        </p:txBody>
      </p:sp>
      <p:sp>
        <p:nvSpPr>
          <p:cNvPr id="8" name="Text Placeholder 7"/>
          <p:cNvSpPr>
            <a:spLocks noGrp="1"/>
          </p:cNvSpPr>
          <p:nvPr>
            <p:ph type="body" idx="4"/>
          </p:nvPr>
        </p:nvSpPr>
        <p:spPr>
          <a:xfrm>
            <a:off x="6192761" y="2133600"/>
            <a:ext cx="5880872" cy="3992562"/>
          </a:xfrm>
        </p:spPr>
        <p:txBody>
          <a:bodyPr/>
          <a:lstStyle/>
          <a:p>
            <a:r>
              <a:rPr lang="en-US" dirty="0" smtClean="0"/>
              <a:t>Mental Status: significantly impaired</a:t>
            </a:r>
          </a:p>
          <a:p>
            <a:r>
              <a:rPr lang="en-US" dirty="0" smtClean="0"/>
              <a:t>Balance: </a:t>
            </a:r>
            <a:r>
              <a:rPr lang="en-US" dirty="0" err="1" smtClean="0"/>
              <a:t>Rhomberg</a:t>
            </a:r>
            <a:r>
              <a:rPr lang="en-US" dirty="0" smtClean="0"/>
              <a:t>, postural instability</a:t>
            </a:r>
          </a:p>
          <a:p>
            <a:r>
              <a:rPr lang="en-US" dirty="0" smtClean="0"/>
              <a:t>CN: unequal or fixed pupils, visual field deficit, abnormal EOM</a:t>
            </a:r>
          </a:p>
          <a:p>
            <a:r>
              <a:rPr lang="en-US" dirty="0" smtClean="0"/>
              <a:t>Strength: asymmetric, focal weakness</a:t>
            </a:r>
          </a:p>
          <a:p>
            <a:r>
              <a:rPr lang="en-US" dirty="0" smtClean="0"/>
              <a:t>DTR: hyper-</a:t>
            </a:r>
            <a:r>
              <a:rPr lang="en-US" dirty="0" err="1" smtClean="0"/>
              <a:t>reflexia</a:t>
            </a:r>
            <a:r>
              <a:rPr lang="en-US" dirty="0" smtClean="0"/>
              <a:t>, </a:t>
            </a:r>
            <a:r>
              <a:rPr lang="en-US" dirty="0"/>
              <a:t>B</a:t>
            </a:r>
            <a:r>
              <a:rPr lang="en-US" dirty="0" smtClean="0"/>
              <a:t>abinski, clonus, Hoffman’s reflex</a:t>
            </a:r>
          </a:p>
          <a:p>
            <a:r>
              <a:rPr lang="en-US" dirty="0" smtClean="0"/>
              <a:t>FTN: </a:t>
            </a:r>
            <a:r>
              <a:rPr lang="en-US" dirty="0" err="1" smtClean="0"/>
              <a:t>discoordination</a:t>
            </a:r>
            <a:endParaRPr lang="en-US" dirty="0" smtClean="0"/>
          </a:p>
          <a:p>
            <a:r>
              <a:rPr lang="en-US" dirty="0" smtClean="0"/>
              <a:t>GAIT: ataxic </a:t>
            </a:r>
          </a:p>
        </p:txBody>
      </p:sp>
      <p:cxnSp>
        <p:nvCxnSpPr>
          <p:cNvPr id="11" name="Straight Connector 10"/>
          <p:cNvCxnSpPr/>
          <p:nvPr/>
        </p:nvCxnSpPr>
        <p:spPr>
          <a:xfrm>
            <a:off x="5848225" y="1854992"/>
            <a:ext cx="0" cy="40886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70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 Examination</a:t>
            </a:r>
            <a:endParaRPr lang="en-US" dirty="0"/>
          </a:p>
        </p:txBody>
      </p:sp>
      <p:sp>
        <p:nvSpPr>
          <p:cNvPr id="4" name="Text Placeholder 3"/>
          <p:cNvSpPr>
            <a:spLocks noGrp="1"/>
          </p:cNvSpPr>
          <p:nvPr>
            <p:ph type="body" idx="1"/>
          </p:nvPr>
        </p:nvSpPr>
        <p:spPr>
          <a:xfrm>
            <a:off x="304801" y="1371600"/>
            <a:ext cx="5517040" cy="4876800"/>
          </a:xfrm>
          <a:solidFill>
            <a:schemeClr val="tx1">
              <a:lumMod val="60000"/>
              <a:lumOff val="40000"/>
            </a:schemeClr>
          </a:solidFill>
        </p:spPr>
        <p:txBody>
          <a:bodyPr/>
          <a:lstStyle/>
          <a:p>
            <a:pPr marL="152400" indent="0">
              <a:buNone/>
            </a:pPr>
            <a:r>
              <a:rPr lang="en-US" sz="2000" u="sng" dirty="0" smtClean="0"/>
              <a:t>Cognition</a:t>
            </a:r>
            <a:r>
              <a:rPr lang="en-US" sz="2000" u="sng" dirty="0"/>
              <a:t>/ Mental </a:t>
            </a:r>
            <a:r>
              <a:rPr lang="en-US" sz="2000" u="sng" dirty="0" smtClean="0"/>
              <a:t>Status </a:t>
            </a:r>
            <a:endParaRPr lang="en-US" sz="2000" u="sng" dirty="0"/>
          </a:p>
          <a:p>
            <a:r>
              <a:rPr lang="en-US" sz="2000" dirty="0"/>
              <a:t>Orientation (day, date, time, month, year)</a:t>
            </a:r>
          </a:p>
          <a:p>
            <a:r>
              <a:rPr lang="en-US" sz="2000" dirty="0"/>
              <a:t>Immediate memory (5 </a:t>
            </a:r>
            <a:r>
              <a:rPr lang="en-US" sz="2000" dirty="0" smtClean="0"/>
              <a:t>items, 3 trials)</a:t>
            </a:r>
            <a:endParaRPr lang="en-US" sz="2000" dirty="0"/>
          </a:p>
          <a:p>
            <a:r>
              <a:rPr lang="en-US" sz="2000" dirty="0"/>
              <a:t>Delayed recall </a:t>
            </a:r>
            <a:r>
              <a:rPr lang="en-US" sz="2000" dirty="0" smtClean="0"/>
              <a:t>(5 items after 5 minutes)</a:t>
            </a:r>
            <a:endParaRPr lang="en-US" sz="2000" dirty="0"/>
          </a:p>
          <a:p>
            <a:r>
              <a:rPr lang="en-US" sz="2000" dirty="0"/>
              <a:t>Concentration </a:t>
            </a:r>
            <a:r>
              <a:rPr lang="en-US" sz="2000" dirty="0" smtClean="0"/>
              <a:t>(3, 4, and 5 digits </a:t>
            </a:r>
            <a:r>
              <a:rPr lang="en-US" sz="2000" dirty="0"/>
              <a:t>backwards, </a:t>
            </a:r>
            <a:r>
              <a:rPr lang="en-US" sz="2000" dirty="0" smtClean="0"/>
              <a:t>months/WORLD </a:t>
            </a:r>
            <a:r>
              <a:rPr lang="en-US" sz="2000" dirty="0"/>
              <a:t>backwards, serial </a:t>
            </a:r>
            <a:r>
              <a:rPr lang="en-US" sz="2000" dirty="0" smtClean="0"/>
              <a:t>sevens)</a:t>
            </a:r>
            <a:endParaRPr lang="en-US" sz="2000" dirty="0"/>
          </a:p>
          <a:p>
            <a:r>
              <a:rPr lang="en-US" sz="2000" dirty="0" smtClean="0"/>
              <a:t>Affect</a:t>
            </a:r>
          </a:p>
          <a:p>
            <a:pPr marL="152400" indent="0">
              <a:buNone/>
            </a:pPr>
            <a:r>
              <a:rPr lang="en-US" sz="2000" u="sng" dirty="0"/>
              <a:t>Coordination</a:t>
            </a:r>
          </a:p>
          <a:p>
            <a:pPr marL="495300" indent="-342900"/>
            <a:r>
              <a:rPr lang="en-US" sz="2000" dirty="0"/>
              <a:t>finger-nose-finger/ </a:t>
            </a:r>
            <a:r>
              <a:rPr lang="en-US" sz="2000" dirty="0" smtClean="0"/>
              <a:t>finger-to-nose</a:t>
            </a:r>
            <a:endParaRPr lang="en-US" sz="2000" dirty="0"/>
          </a:p>
          <a:p>
            <a:pPr marL="495300" indent="-342900"/>
            <a:r>
              <a:rPr lang="en-US" sz="2000" dirty="0"/>
              <a:t>heel-to-shin</a:t>
            </a:r>
          </a:p>
          <a:p>
            <a:pPr marL="495300" indent="-342900"/>
            <a:r>
              <a:rPr lang="en-US" sz="2000" dirty="0"/>
              <a:t>rapid finger movements</a:t>
            </a:r>
          </a:p>
          <a:p>
            <a:endParaRPr lang="en-US" sz="2000" dirty="0"/>
          </a:p>
          <a:p>
            <a:pPr marL="142240" indent="0">
              <a:buNone/>
            </a:pPr>
            <a:endParaRPr lang="en-US" sz="2000" dirty="0"/>
          </a:p>
        </p:txBody>
      </p:sp>
      <p:sp>
        <p:nvSpPr>
          <p:cNvPr id="5" name="Text Placeholder 4"/>
          <p:cNvSpPr>
            <a:spLocks noGrp="1"/>
          </p:cNvSpPr>
          <p:nvPr>
            <p:ph type="body" idx="2"/>
          </p:nvPr>
        </p:nvSpPr>
        <p:spPr>
          <a:xfrm>
            <a:off x="6172200" y="1371599"/>
            <a:ext cx="5553465" cy="4876801"/>
          </a:xfrm>
          <a:solidFill>
            <a:schemeClr val="tx1">
              <a:lumMod val="60000"/>
              <a:lumOff val="40000"/>
            </a:schemeClr>
          </a:solidFill>
        </p:spPr>
        <p:txBody>
          <a:bodyPr/>
          <a:lstStyle/>
          <a:p>
            <a:pPr marL="152400" indent="0">
              <a:buNone/>
            </a:pPr>
            <a:r>
              <a:rPr lang="en-US" sz="2000" u="sng" dirty="0"/>
              <a:t>CN testing:</a:t>
            </a:r>
            <a:r>
              <a:rPr lang="en-US" sz="2000" dirty="0"/>
              <a:t> </a:t>
            </a:r>
            <a:endParaRPr lang="en-US" sz="2000" dirty="0" smtClean="0"/>
          </a:p>
          <a:p>
            <a:pPr marL="495300" indent="-342900"/>
            <a:r>
              <a:rPr lang="en-US" sz="2000" dirty="0" smtClean="0"/>
              <a:t>EOM </a:t>
            </a:r>
            <a:r>
              <a:rPr lang="en-US" sz="2000" dirty="0"/>
              <a:t>evaluation (nystagmus, convergence insufficiency</a:t>
            </a:r>
            <a:r>
              <a:rPr lang="en-US" sz="2000" dirty="0" smtClean="0"/>
              <a:t>)</a:t>
            </a:r>
          </a:p>
          <a:p>
            <a:pPr marL="495300" indent="-342900"/>
            <a:r>
              <a:rPr lang="en-US" sz="2000" dirty="0" smtClean="0"/>
              <a:t>Speech</a:t>
            </a:r>
          </a:p>
          <a:p>
            <a:pPr marL="495300" indent="-342900"/>
            <a:r>
              <a:rPr lang="en-US" sz="2000" dirty="0" smtClean="0"/>
              <a:t>Visual Fields</a:t>
            </a:r>
          </a:p>
          <a:p>
            <a:pPr marL="495300" indent="-342900"/>
            <a:r>
              <a:rPr lang="en-US" sz="2000" dirty="0" smtClean="0"/>
              <a:t>Pupils</a:t>
            </a:r>
          </a:p>
          <a:p>
            <a:pPr marL="495300" indent="-342900"/>
            <a:r>
              <a:rPr lang="en-US" sz="2000" dirty="0"/>
              <a:t>VOMS (Vestibular/Ocular-Motor </a:t>
            </a:r>
            <a:r>
              <a:rPr lang="en-US" sz="2000" dirty="0" smtClean="0"/>
              <a:t>Screening)</a:t>
            </a:r>
            <a:endParaRPr lang="en-US" sz="2000" dirty="0"/>
          </a:p>
          <a:p>
            <a:pPr marL="152400" indent="0">
              <a:buNone/>
            </a:pPr>
            <a:r>
              <a:rPr lang="en-US" sz="2000" u="sng" dirty="0"/>
              <a:t>Balance </a:t>
            </a:r>
            <a:r>
              <a:rPr lang="en-US" sz="2000" u="sng" dirty="0" smtClean="0"/>
              <a:t>assessment</a:t>
            </a:r>
          </a:p>
          <a:p>
            <a:pPr marL="495300" indent="-342900"/>
            <a:r>
              <a:rPr lang="en-US" sz="2000" dirty="0" smtClean="0"/>
              <a:t>Modified BESS/ single </a:t>
            </a:r>
            <a:r>
              <a:rPr lang="en-US" sz="2000" dirty="0"/>
              <a:t>leg </a:t>
            </a:r>
            <a:r>
              <a:rPr lang="en-US" sz="2000" dirty="0" smtClean="0"/>
              <a:t>stance</a:t>
            </a:r>
          </a:p>
          <a:p>
            <a:pPr marL="495300" indent="-342900"/>
            <a:r>
              <a:rPr lang="en-US" sz="2000" dirty="0" smtClean="0"/>
              <a:t>Tandem gait</a:t>
            </a:r>
          </a:p>
          <a:p>
            <a:pPr marL="495300" indent="-342900"/>
            <a:r>
              <a:rPr lang="en-US" sz="2000" dirty="0" err="1" smtClean="0"/>
              <a:t>Rhomberg</a:t>
            </a:r>
            <a:r>
              <a:rPr lang="en-US" sz="2000" dirty="0" smtClean="0"/>
              <a:t> test</a:t>
            </a:r>
            <a:endParaRPr lang="en-US" sz="2000" dirty="0"/>
          </a:p>
          <a:p>
            <a:endParaRPr lang="en-US" sz="2000" dirty="0"/>
          </a:p>
        </p:txBody>
      </p:sp>
      <p:sp>
        <p:nvSpPr>
          <p:cNvPr id="7" name="Rectangle 6"/>
          <p:cNvSpPr/>
          <p:nvPr/>
        </p:nvSpPr>
        <p:spPr>
          <a:xfrm>
            <a:off x="253652" y="4327221"/>
            <a:ext cx="5562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6181594" y="4284946"/>
            <a:ext cx="5562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115867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Outline</a:t>
            </a:r>
            <a:endParaRPr lang="en-US" dirty="0">
              <a:latin typeface="+mj-lt"/>
            </a:endParaRPr>
          </a:p>
        </p:txBody>
      </p:sp>
      <p:sp>
        <p:nvSpPr>
          <p:cNvPr id="3" name="Text Placeholder 2"/>
          <p:cNvSpPr>
            <a:spLocks noGrp="1"/>
          </p:cNvSpPr>
          <p:nvPr>
            <p:ph type="body" idx="1"/>
          </p:nvPr>
        </p:nvSpPr>
        <p:spPr/>
        <p:txBody>
          <a:bodyPr/>
          <a:lstStyle/>
          <a:p>
            <a:pPr lvl="0" indent="-457200">
              <a:spcBef>
                <a:spcPts val="0"/>
              </a:spcBef>
              <a:buFont typeface="Calibri"/>
              <a:buChar char="•"/>
            </a:pPr>
            <a:r>
              <a:rPr lang="en-US" sz="3200" dirty="0">
                <a:ea typeface="Calibri"/>
                <a:cs typeface="Calibri"/>
                <a:sym typeface="Calibri"/>
              </a:rPr>
              <a:t>Concussion Definition</a:t>
            </a:r>
          </a:p>
          <a:p>
            <a:pPr lvl="0" indent="-457200">
              <a:spcBef>
                <a:spcPts val="1400"/>
              </a:spcBef>
              <a:buFont typeface="Calibri"/>
              <a:buChar char="•"/>
            </a:pPr>
            <a:r>
              <a:rPr lang="en-US" sz="3200" dirty="0">
                <a:ea typeface="Calibri"/>
                <a:cs typeface="Calibri"/>
                <a:sym typeface="Calibri"/>
              </a:rPr>
              <a:t>Pathophysiology of Concussion</a:t>
            </a:r>
          </a:p>
          <a:p>
            <a:pPr lvl="0" indent="-457200">
              <a:spcBef>
                <a:spcPts val="1400"/>
              </a:spcBef>
              <a:buFont typeface="Calibri"/>
              <a:buChar char="•"/>
            </a:pPr>
            <a:r>
              <a:rPr lang="en-US" sz="3200" dirty="0">
                <a:ea typeface="Calibri"/>
                <a:cs typeface="Calibri"/>
                <a:sym typeface="Calibri"/>
              </a:rPr>
              <a:t>Incidence of concussion and associated risk factors</a:t>
            </a:r>
          </a:p>
          <a:p>
            <a:pPr lvl="0" indent="-457200">
              <a:spcBef>
                <a:spcPts val="1400"/>
              </a:spcBef>
              <a:buFont typeface="Calibri"/>
              <a:buChar char="•"/>
            </a:pPr>
            <a:r>
              <a:rPr lang="en-US" sz="3200" dirty="0">
                <a:ea typeface="Calibri"/>
                <a:cs typeface="Calibri"/>
                <a:sym typeface="Calibri"/>
              </a:rPr>
              <a:t>Diagnosing concussions</a:t>
            </a:r>
          </a:p>
          <a:p>
            <a:pPr lvl="0" indent="-457200">
              <a:spcBef>
                <a:spcPts val="1400"/>
              </a:spcBef>
              <a:buFont typeface="Calibri"/>
              <a:buChar char="•"/>
            </a:pPr>
            <a:r>
              <a:rPr lang="en-US" sz="3200" dirty="0">
                <a:ea typeface="Calibri"/>
                <a:cs typeface="Calibri"/>
                <a:sym typeface="Calibri"/>
              </a:rPr>
              <a:t>Managing concussions</a:t>
            </a:r>
          </a:p>
          <a:p>
            <a:pPr lvl="0" indent="-457200">
              <a:spcBef>
                <a:spcPts val="1400"/>
              </a:spcBef>
              <a:buFont typeface="Calibri"/>
              <a:buChar char="•"/>
            </a:pPr>
            <a:r>
              <a:rPr lang="en-US" sz="3200" dirty="0">
                <a:ea typeface="Calibri"/>
                <a:cs typeface="Calibri"/>
                <a:sym typeface="Calibri"/>
              </a:rPr>
              <a:t>Common Pitfalls </a:t>
            </a:r>
          </a:p>
          <a:p>
            <a:endParaRPr lang="en-US" dirty="0"/>
          </a:p>
        </p:txBody>
      </p:sp>
    </p:spTree>
    <p:extLst>
      <p:ext uri="{BB962C8B-B14F-4D97-AF65-F5344CB8AC3E}">
        <p14:creationId xmlns:p14="http://schemas.microsoft.com/office/powerpoint/2010/main" val="1978564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0" y="1524000"/>
            <a:ext cx="5305777" cy="4914899"/>
          </a:xfrm>
        </p:spPr>
        <p:txBody>
          <a:bodyPr/>
          <a:lstStyle/>
          <a:p>
            <a:r>
              <a:rPr lang="en-US" dirty="0"/>
              <a:t>Severe or progressively worsening headache</a:t>
            </a:r>
          </a:p>
          <a:p>
            <a:r>
              <a:rPr lang="en-US" dirty="0"/>
              <a:t>Seizure activity</a:t>
            </a:r>
          </a:p>
          <a:p>
            <a:r>
              <a:rPr lang="en-US" dirty="0" smtClean="0"/>
              <a:t>Unusual </a:t>
            </a:r>
            <a:r>
              <a:rPr lang="en-US" dirty="0"/>
              <a:t>behavior</a:t>
            </a:r>
          </a:p>
          <a:p>
            <a:r>
              <a:rPr lang="en-US" dirty="0"/>
              <a:t>Lethargy </a:t>
            </a:r>
            <a:endParaRPr lang="en-US" dirty="0" smtClean="0"/>
          </a:p>
          <a:p>
            <a:r>
              <a:rPr lang="en-US" dirty="0" smtClean="0"/>
              <a:t>Unsteady casual </a:t>
            </a:r>
            <a:r>
              <a:rPr lang="en-US" dirty="0" smtClean="0"/>
              <a:t>gait/ataxia</a:t>
            </a:r>
            <a:endParaRPr lang="en-US" dirty="0"/>
          </a:p>
          <a:p>
            <a:r>
              <a:rPr lang="en-US" dirty="0"/>
              <a:t>Slurred speech</a:t>
            </a:r>
          </a:p>
          <a:p>
            <a:r>
              <a:rPr lang="en-US" dirty="0"/>
              <a:t>Weakness or numbness in </a:t>
            </a:r>
            <a:r>
              <a:rPr lang="en-US" dirty="0" smtClean="0"/>
              <a:t>extremities</a:t>
            </a:r>
          </a:p>
          <a:p>
            <a:r>
              <a:rPr lang="en-US" dirty="0"/>
              <a:t>Focal neurologic examination</a:t>
            </a:r>
          </a:p>
          <a:p>
            <a:endParaRPr lang="en-US" dirty="0"/>
          </a:p>
          <a:p>
            <a:endParaRPr lang="en-US" dirty="0"/>
          </a:p>
        </p:txBody>
      </p:sp>
      <p:sp>
        <p:nvSpPr>
          <p:cNvPr id="4" name="Text Placeholder 3"/>
          <p:cNvSpPr>
            <a:spLocks noGrp="1"/>
          </p:cNvSpPr>
          <p:nvPr>
            <p:ph type="body" idx="2"/>
          </p:nvPr>
        </p:nvSpPr>
        <p:spPr>
          <a:xfrm>
            <a:off x="381000" y="1524000"/>
            <a:ext cx="5924550" cy="4914899"/>
          </a:xfrm>
        </p:spPr>
        <p:txBody>
          <a:bodyPr/>
          <a:lstStyle/>
          <a:p>
            <a:r>
              <a:rPr lang="en-US" sz="3000" dirty="0" err="1"/>
              <a:t>Glascow</a:t>
            </a:r>
            <a:r>
              <a:rPr lang="en-US" sz="3000" dirty="0"/>
              <a:t> Coma Score &lt; 14</a:t>
            </a:r>
          </a:p>
          <a:p>
            <a:r>
              <a:rPr lang="en-US" sz="3000" dirty="0"/>
              <a:t>Concern for intracranial process </a:t>
            </a:r>
          </a:p>
          <a:p>
            <a:r>
              <a:rPr lang="en-US" sz="3000" dirty="0"/>
              <a:t>Evidence of a skull </a:t>
            </a:r>
            <a:r>
              <a:rPr lang="en-US" sz="3000" dirty="0" smtClean="0"/>
              <a:t>fracture </a:t>
            </a:r>
            <a:r>
              <a:rPr lang="en-US" sz="3000" dirty="0"/>
              <a:t>(bruising under eyes, behind ears, or swelling of the </a:t>
            </a:r>
            <a:r>
              <a:rPr lang="en-US" sz="3000" dirty="0" smtClean="0"/>
              <a:t>head)</a:t>
            </a:r>
            <a:endParaRPr lang="en-US" sz="3000" dirty="0"/>
          </a:p>
          <a:p>
            <a:r>
              <a:rPr lang="en-US" sz="3000" dirty="0" smtClean="0"/>
              <a:t>Concern </a:t>
            </a:r>
            <a:r>
              <a:rPr lang="en-US" sz="3000" dirty="0"/>
              <a:t>symptoms are not related to recent minor head </a:t>
            </a:r>
            <a:r>
              <a:rPr lang="en-US" sz="3000" dirty="0" smtClean="0"/>
              <a:t>trauma</a:t>
            </a:r>
            <a:endParaRPr lang="en-US" sz="3000" dirty="0"/>
          </a:p>
          <a:p>
            <a:endParaRPr lang="en-US" sz="3000" dirty="0"/>
          </a:p>
          <a:p>
            <a:endParaRPr lang="en-US" sz="3000" dirty="0"/>
          </a:p>
        </p:txBody>
      </p:sp>
      <p:sp>
        <p:nvSpPr>
          <p:cNvPr id="6" name="Shape 299"/>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US" dirty="0"/>
              <a:t>Red Flags for </a:t>
            </a:r>
            <a:r>
              <a:rPr lang="en-US" dirty="0" smtClean="0"/>
              <a:t>ED referral / Urgent work up</a:t>
            </a:r>
            <a:endParaRPr lang="en-US" dirty="0"/>
          </a:p>
        </p:txBody>
      </p:sp>
      <p:sp>
        <p:nvSpPr>
          <p:cNvPr id="7" name="Shape 302"/>
          <p:cNvSpPr txBox="1"/>
          <p:nvPr/>
        </p:nvSpPr>
        <p:spPr>
          <a:xfrm>
            <a:off x="7772400" y="6087138"/>
            <a:ext cx="4263900" cy="323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500" b="0" i="1" u="none" dirty="0">
                <a:solidFill>
                  <a:schemeClr val="tx1">
                    <a:lumMod val="75000"/>
                  </a:schemeClr>
                </a:solidFill>
                <a:latin typeface="Calibri"/>
                <a:ea typeface="Calibri"/>
                <a:cs typeface="Calibri"/>
                <a:sym typeface="Calibri"/>
              </a:rPr>
              <a:t>CLIN PEDIATR October 2015 vol. 54no. 11 1031-1037</a:t>
            </a:r>
          </a:p>
        </p:txBody>
      </p:sp>
      <p:cxnSp>
        <p:nvCxnSpPr>
          <p:cNvPr id="11" name="Elbow Connector 10"/>
          <p:cNvCxnSpPr/>
          <p:nvPr/>
        </p:nvCxnSpPr>
        <p:spPr>
          <a:xfrm rot="5400000">
            <a:off x="5010150" y="2000250"/>
            <a:ext cx="1447800" cy="800100"/>
          </a:xfrm>
          <a:prstGeom prst="bentConnector3">
            <a:avLst>
              <a:gd name="adj1" fmla="val 63843"/>
            </a:avLst>
          </a:prstGeom>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6057900" y="1676400"/>
            <a:ext cx="152400" cy="426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a:off x="6057900" y="1523999"/>
            <a:ext cx="495300" cy="4725137"/>
          </a:xfrm>
          <a:prstGeom prst="leftBrace">
            <a:avLst>
              <a:gd name="adj1" fmla="val 8333"/>
              <a:gd name="adj2" fmla="val 28215"/>
            </a:avLst>
          </a:prstGeom>
          <a:solidFill>
            <a:schemeClr val="bg1"/>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schemeClr>
              </a:solidFill>
            </a:endParaRPr>
          </a:p>
        </p:txBody>
      </p:sp>
    </p:spTree>
    <p:extLst>
      <p:ext uri="{BB962C8B-B14F-4D97-AF65-F5344CB8AC3E}">
        <p14:creationId xmlns:p14="http://schemas.microsoft.com/office/powerpoint/2010/main" val="2669158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a:t>
            </a:r>
            <a:r>
              <a:rPr lang="en-US" dirty="0" err="1" smtClean="0"/>
              <a:t>NeuroImaging</a:t>
            </a:r>
            <a:endParaRPr lang="en-US" dirty="0"/>
          </a:p>
        </p:txBody>
      </p:sp>
      <p:sp>
        <p:nvSpPr>
          <p:cNvPr id="8" name="Text Placeholder 7"/>
          <p:cNvSpPr>
            <a:spLocks noGrp="1"/>
          </p:cNvSpPr>
          <p:nvPr>
            <p:ph type="body" idx="1"/>
          </p:nvPr>
        </p:nvSpPr>
        <p:spPr>
          <a:xfrm>
            <a:off x="2286000" y="1587501"/>
            <a:ext cx="7620000" cy="3746500"/>
          </a:xfrm>
          <a:solidFill>
            <a:schemeClr val="tx1">
              <a:lumMod val="60000"/>
              <a:lumOff val="40000"/>
            </a:schemeClr>
          </a:solidFill>
        </p:spPr>
        <p:txBody>
          <a:bodyPr/>
          <a:lstStyle/>
          <a:p>
            <a:pPr marL="152400" indent="0" algn="ctr">
              <a:buNone/>
            </a:pPr>
            <a:r>
              <a:rPr lang="en-US" u="sng" dirty="0"/>
              <a:t>Concerning signs/symptoms for an Intracranial Process:</a:t>
            </a:r>
          </a:p>
          <a:p>
            <a:pPr marL="152400" indent="0" algn="ctr">
              <a:buNone/>
            </a:pPr>
            <a:r>
              <a:rPr lang="en-US" dirty="0" smtClean="0"/>
              <a:t>Severe </a:t>
            </a:r>
            <a:r>
              <a:rPr lang="en-US" dirty="0"/>
              <a:t>headaches</a:t>
            </a:r>
          </a:p>
          <a:p>
            <a:pPr marL="152400" indent="0" algn="ctr">
              <a:buNone/>
            </a:pPr>
            <a:r>
              <a:rPr lang="en-US" dirty="0" smtClean="0"/>
              <a:t>Focal </a:t>
            </a:r>
            <a:r>
              <a:rPr lang="en-US" dirty="0"/>
              <a:t>neurologic findings on examination</a:t>
            </a:r>
          </a:p>
          <a:p>
            <a:pPr marL="152400" indent="0" algn="ctr">
              <a:buNone/>
            </a:pPr>
            <a:r>
              <a:rPr lang="en-US" dirty="0" smtClean="0"/>
              <a:t>Repeated emesis</a:t>
            </a:r>
          </a:p>
          <a:p>
            <a:pPr marL="152400" indent="0" algn="ctr">
              <a:buNone/>
            </a:pPr>
            <a:r>
              <a:rPr lang="en-US" dirty="0" smtClean="0"/>
              <a:t>Significant </a:t>
            </a:r>
            <a:r>
              <a:rPr lang="en-US" dirty="0"/>
              <a:t>drowsiness/difficulty waking</a:t>
            </a:r>
          </a:p>
          <a:p>
            <a:pPr marL="152400" indent="0" algn="ctr">
              <a:buNone/>
            </a:pPr>
            <a:r>
              <a:rPr lang="en-US" dirty="0" smtClean="0"/>
              <a:t>LOC </a:t>
            </a:r>
            <a:r>
              <a:rPr lang="en-US" dirty="0"/>
              <a:t>greater than 30 seconds</a:t>
            </a:r>
          </a:p>
          <a:p>
            <a:pPr marL="152400" indent="0" algn="ctr">
              <a:buNone/>
            </a:pPr>
            <a:r>
              <a:rPr lang="en-US" dirty="0" smtClean="0"/>
              <a:t>Worsening </a:t>
            </a:r>
            <a:r>
              <a:rPr lang="en-US" dirty="0"/>
              <a:t>signs/symptoms</a:t>
            </a:r>
          </a:p>
          <a:p>
            <a:pPr algn="ctr"/>
            <a:endParaRPr lang="en-US" dirty="0"/>
          </a:p>
        </p:txBody>
      </p:sp>
    </p:spTree>
    <p:extLst>
      <p:ext uri="{BB962C8B-B14F-4D97-AF65-F5344CB8AC3E}">
        <p14:creationId xmlns:p14="http://schemas.microsoft.com/office/powerpoint/2010/main" val="881171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NeuroImaging</a:t>
            </a:r>
            <a:endParaRPr lang="en-US" dirty="0"/>
          </a:p>
        </p:txBody>
      </p:sp>
      <p:sp>
        <p:nvSpPr>
          <p:cNvPr id="9" name="Text Placeholder 8"/>
          <p:cNvSpPr>
            <a:spLocks noGrp="1"/>
          </p:cNvSpPr>
          <p:nvPr>
            <p:ph type="body" idx="2"/>
          </p:nvPr>
        </p:nvSpPr>
        <p:spPr/>
        <p:txBody>
          <a:bodyPr/>
          <a:lstStyle/>
          <a:p>
            <a:r>
              <a:rPr lang="en-US" dirty="0" smtClean="0"/>
              <a:t>Not </a:t>
            </a:r>
            <a:r>
              <a:rPr lang="en-US" dirty="0"/>
              <a:t>recommended for routine concussion evaluation</a:t>
            </a:r>
          </a:p>
          <a:p>
            <a:r>
              <a:rPr lang="en-US" dirty="0"/>
              <a:t>Sensitive for skull fracture and intracranial hemorrhage</a:t>
            </a:r>
          </a:p>
          <a:p>
            <a:r>
              <a:rPr lang="en-US" dirty="0"/>
              <a:t>Test of choice in first 24-48 hours after injury</a:t>
            </a:r>
          </a:p>
          <a:p>
            <a:r>
              <a:rPr lang="en-US" dirty="0"/>
              <a:t>Will not rule out chronic subdural or neurobehavioral dysfunction</a:t>
            </a:r>
          </a:p>
          <a:p>
            <a:endParaRPr lang="en-US" dirty="0"/>
          </a:p>
        </p:txBody>
      </p:sp>
      <p:sp>
        <p:nvSpPr>
          <p:cNvPr id="8" name="Text Placeholder 7"/>
          <p:cNvSpPr>
            <a:spLocks noGrp="1"/>
          </p:cNvSpPr>
          <p:nvPr>
            <p:ph type="body" idx="1"/>
          </p:nvPr>
        </p:nvSpPr>
        <p:spPr/>
        <p:txBody>
          <a:bodyPr/>
          <a:lstStyle/>
          <a:p>
            <a:r>
              <a:rPr lang="en-US" u="sng" dirty="0"/>
              <a:t>Computed Tomography (CT)	</a:t>
            </a:r>
          </a:p>
        </p:txBody>
      </p:sp>
      <p:sp>
        <p:nvSpPr>
          <p:cNvPr id="10" name="Text Placeholder 9"/>
          <p:cNvSpPr>
            <a:spLocks noGrp="1"/>
          </p:cNvSpPr>
          <p:nvPr>
            <p:ph type="body" idx="3"/>
          </p:nvPr>
        </p:nvSpPr>
        <p:spPr>
          <a:xfrm>
            <a:off x="6192760" y="1535112"/>
            <a:ext cx="5770639" cy="639762"/>
          </a:xfrm>
        </p:spPr>
        <p:txBody>
          <a:bodyPr/>
          <a:lstStyle/>
          <a:p>
            <a:r>
              <a:rPr lang="en-US" u="sng" dirty="0"/>
              <a:t>Magnetic Resonance Imaging (MRI</a:t>
            </a:r>
            <a:r>
              <a:rPr lang="en-US" u="sng" dirty="0" smtClean="0"/>
              <a:t>)</a:t>
            </a:r>
            <a:endParaRPr lang="en-US" u="sng" dirty="0"/>
          </a:p>
        </p:txBody>
      </p:sp>
      <p:sp>
        <p:nvSpPr>
          <p:cNvPr id="11" name="Text Placeholder 10"/>
          <p:cNvSpPr>
            <a:spLocks noGrp="1"/>
          </p:cNvSpPr>
          <p:nvPr>
            <p:ph type="body" idx="4"/>
          </p:nvPr>
        </p:nvSpPr>
        <p:spPr>
          <a:xfrm>
            <a:off x="6192760" y="2174875"/>
            <a:ext cx="5694439" cy="3951287"/>
          </a:xfrm>
        </p:spPr>
        <p:txBody>
          <a:bodyPr/>
          <a:lstStyle/>
          <a:p>
            <a:r>
              <a:rPr lang="en-US" dirty="0" smtClean="0"/>
              <a:t>Not </a:t>
            </a:r>
            <a:r>
              <a:rPr lang="en-US" dirty="0"/>
              <a:t>recommended for routine concussion evaluation</a:t>
            </a:r>
          </a:p>
          <a:p>
            <a:r>
              <a:rPr lang="en-US" dirty="0"/>
              <a:t>More sensitive for cerebral contusion, petechial hemorrhage, </a:t>
            </a:r>
            <a:r>
              <a:rPr lang="en-US" dirty="0" smtClean="0"/>
              <a:t>white </a:t>
            </a:r>
            <a:r>
              <a:rPr lang="en-US" dirty="0"/>
              <a:t>matter </a:t>
            </a:r>
            <a:r>
              <a:rPr lang="en-US" dirty="0" smtClean="0"/>
              <a:t>injury, posterior fossa abnormalities</a:t>
            </a:r>
            <a:endParaRPr lang="en-US" dirty="0"/>
          </a:p>
          <a:p>
            <a:r>
              <a:rPr lang="en-US" dirty="0"/>
              <a:t>Gradient Echo and perfusion and diffusion tensor imaging may detect white matter injury better but clinical usefulness is not established. </a:t>
            </a:r>
          </a:p>
          <a:p>
            <a:endParaRPr lang="en-US" dirty="0"/>
          </a:p>
        </p:txBody>
      </p:sp>
      <p:cxnSp>
        <p:nvCxnSpPr>
          <p:cNvPr id="12" name="Straight Connector 11"/>
          <p:cNvCxnSpPr/>
          <p:nvPr/>
        </p:nvCxnSpPr>
        <p:spPr>
          <a:xfrm>
            <a:off x="6019800" y="1854992"/>
            <a:ext cx="0" cy="408860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846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Physical Examination</a:t>
            </a:r>
            <a:endParaRPr lang="en-US" dirty="0"/>
          </a:p>
        </p:txBody>
      </p:sp>
      <p:sp>
        <p:nvSpPr>
          <p:cNvPr id="3" name="Text Placeholder 2"/>
          <p:cNvSpPr>
            <a:spLocks noGrp="1"/>
          </p:cNvSpPr>
          <p:nvPr>
            <p:ph type="body" idx="1"/>
          </p:nvPr>
        </p:nvSpPr>
        <p:spPr/>
        <p:txBody>
          <a:bodyPr/>
          <a:lstStyle/>
          <a:p>
            <a:r>
              <a:rPr lang="en-US" sz="3200" dirty="0" smtClean="0"/>
              <a:t>Establish current mental status and degrees of impaired coordination</a:t>
            </a:r>
          </a:p>
          <a:p>
            <a:r>
              <a:rPr lang="en-US" sz="3200" dirty="0" smtClean="0"/>
              <a:t>Rule out more serious neurologic injury</a:t>
            </a:r>
          </a:p>
          <a:p>
            <a:r>
              <a:rPr lang="en-US" sz="3200" dirty="0" smtClean="0"/>
              <a:t>Evaluate spine for associated </a:t>
            </a:r>
            <a:r>
              <a:rPr lang="en-US" sz="3200" dirty="0" smtClean="0"/>
              <a:t>injury</a:t>
            </a:r>
          </a:p>
          <a:p>
            <a:r>
              <a:rPr lang="en-US" sz="3200" dirty="0" smtClean="0"/>
              <a:t>Identify impairments for individualized treatment</a:t>
            </a:r>
            <a:endParaRPr lang="en-US" sz="3200" dirty="0" smtClean="0"/>
          </a:p>
          <a:p>
            <a:endParaRPr lang="en-US" sz="3200" dirty="0"/>
          </a:p>
        </p:txBody>
      </p:sp>
    </p:spTree>
    <p:extLst>
      <p:ext uri="{BB962C8B-B14F-4D97-AF65-F5344CB8AC3E}">
        <p14:creationId xmlns:p14="http://schemas.microsoft.com/office/powerpoint/2010/main" val="960776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Physical Examination of JR and TS</a:t>
            </a:r>
            <a:endParaRPr lang="en-US" dirty="0">
              <a:solidFill>
                <a:srgbClr val="92D050"/>
              </a:solidFill>
            </a:endParaRPr>
          </a:p>
        </p:txBody>
      </p:sp>
      <p:sp>
        <p:nvSpPr>
          <p:cNvPr id="3" name="Text Placeholder 2"/>
          <p:cNvSpPr>
            <a:spLocks noGrp="1"/>
          </p:cNvSpPr>
          <p:nvPr>
            <p:ph type="body" idx="1"/>
          </p:nvPr>
        </p:nvSpPr>
        <p:spPr/>
        <p:txBody>
          <a:bodyPr/>
          <a:lstStyle/>
          <a:p>
            <a:r>
              <a:rPr lang="en-US" dirty="0" smtClean="0"/>
              <a:t>Examination</a:t>
            </a:r>
            <a:endParaRPr lang="en-US" dirty="0"/>
          </a:p>
        </p:txBody>
      </p:sp>
      <p:sp>
        <p:nvSpPr>
          <p:cNvPr id="4" name="Text Placeholder 3"/>
          <p:cNvSpPr>
            <a:spLocks noGrp="1"/>
          </p:cNvSpPr>
          <p:nvPr>
            <p:ph type="body" idx="2"/>
          </p:nvPr>
        </p:nvSpPr>
        <p:spPr>
          <a:xfrm>
            <a:off x="608793" y="2174875"/>
            <a:ext cx="5639607" cy="3951287"/>
          </a:xfrm>
        </p:spPr>
        <p:txBody>
          <a:bodyPr/>
          <a:lstStyle/>
          <a:p>
            <a:r>
              <a:rPr lang="en-US" dirty="0" smtClean="0"/>
              <a:t>Full Neck ROM without pain. Negative </a:t>
            </a:r>
            <a:r>
              <a:rPr lang="en-US" dirty="0" err="1" smtClean="0"/>
              <a:t>Spurling’s</a:t>
            </a:r>
            <a:r>
              <a:rPr lang="en-US" dirty="0" smtClean="0"/>
              <a:t> maneuver</a:t>
            </a:r>
          </a:p>
          <a:p>
            <a:r>
              <a:rPr lang="en-US" dirty="0"/>
              <a:t>Full UE, LE, and neck Strength </a:t>
            </a:r>
          </a:p>
          <a:p>
            <a:r>
              <a:rPr lang="en-US" dirty="0" smtClean="0"/>
              <a:t>Tender </a:t>
            </a:r>
            <a:r>
              <a:rPr lang="en-US" dirty="0"/>
              <a:t>over </a:t>
            </a:r>
            <a:r>
              <a:rPr lang="en-US" dirty="0" smtClean="0"/>
              <a:t>hypertonic </a:t>
            </a:r>
            <a:r>
              <a:rPr lang="en-US" dirty="0" err="1" smtClean="0"/>
              <a:t>subocciptals</a:t>
            </a:r>
            <a:endParaRPr lang="en-US" dirty="0" smtClean="0"/>
          </a:p>
          <a:p>
            <a:r>
              <a:rPr lang="en-US" dirty="0" smtClean="0"/>
              <a:t>Symmetric Reflexes, no clonus, Negative Babinski, Negative Hoffman’s reflex</a:t>
            </a:r>
          </a:p>
          <a:p>
            <a:pPr marL="121920" indent="0">
              <a:buNone/>
            </a:pPr>
            <a:endParaRPr lang="en-US" dirty="0" smtClean="0"/>
          </a:p>
          <a:p>
            <a:endParaRPr lang="en-US" dirty="0"/>
          </a:p>
        </p:txBody>
      </p:sp>
      <p:sp>
        <p:nvSpPr>
          <p:cNvPr id="5" name="Text Placeholder 4"/>
          <p:cNvSpPr>
            <a:spLocks noGrp="1"/>
          </p:cNvSpPr>
          <p:nvPr>
            <p:ph type="body" idx="3"/>
          </p:nvPr>
        </p:nvSpPr>
        <p:spPr/>
        <p:txBody>
          <a:bodyPr/>
          <a:lstStyle/>
          <a:p>
            <a:r>
              <a:rPr lang="en-US" dirty="0" smtClean="0"/>
              <a:t>Plan</a:t>
            </a:r>
            <a:endParaRPr lang="en-US" dirty="0"/>
          </a:p>
        </p:txBody>
      </p:sp>
      <p:sp>
        <p:nvSpPr>
          <p:cNvPr id="6" name="Text Placeholder 5"/>
          <p:cNvSpPr>
            <a:spLocks noGrp="1"/>
          </p:cNvSpPr>
          <p:nvPr>
            <p:ph type="body" idx="4"/>
          </p:nvPr>
        </p:nvSpPr>
        <p:spPr/>
        <p:txBody>
          <a:bodyPr/>
          <a:lstStyle/>
          <a:p>
            <a:pPr marL="121920" indent="0">
              <a:buNone/>
            </a:pPr>
            <a:r>
              <a:rPr lang="en-US" dirty="0" smtClean="0">
                <a:sym typeface="Wingdings" panose="05000000000000000000" pitchFamily="2" charset="2"/>
              </a:rPr>
              <a:t> </a:t>
            </a:r>
            <a:r>
              <a:rPr lang="en-US" dirty="0" smtClean="0"/>
              <a:t>No neck imaging indicated</a:t>
            </a:r>
          </a:p>
          <a:p>
            <a:endParaRPr lang="en-US" dirty="0"/>
          </a:p>
          <a:p>
            <a:pPr marL="121920" indent="0">
              <a:buNone/>
            </a:pPr>
            <a:endParaRPr lang="en-US" sz="1200" dirty="0"/>
          </a:p>
          <a:p>
            <a:pPr marL="121920" indent="0">
              <a:buNone/>
            </a:pPr>
            <a:r>
              <a:rPr lang="en-US" dirty="0" smtClean="0">
                <a:sym typeface="Wingdings" panose="05000000000000000000" pitchFamily="2" charset="2"/>
              </a:rPr>
              <a:t> </a:t>
            </a:r>
            <a:r>
              <a:rPr lang="en-US" dirty="0" smtClean="0"/>
              <a:t>Physical Therapy, neck stretching</a:t>
            </a:r>
          </a:p>
          <a:p>
            <a:pPr marL="121920" indent="0">
              <a:buNone/>
            </a:pPr>
            <a:endParaRPr lang="en-US" sz="200" dirty="0" smtClean="0"/>
          </a:p>
          <a:p>
            <a:pPr marL="121920" indent="0">
              <a:buNone/>
            </a:pPr>
            <a:r>
              <a:rPr lang="en-US" dirty="0" smtClean="0">
                <a:sym typeface="Wingdings" panose="05000000000000000000" pitchFamily="2" charset="2"/>
              </a:rPr>
              <a:t> </a:t>
            </a:r>
            <a:r>
              <a:rPr lang="en-US" dirty="0" smtClean="0"/>
              <a:t>No head imaging indicated</a:t>
            </a:r>
            <a:endParaRPr lang="en-US" dirty="0"/>
          </a:p>
        </p:txBody>
      </p:sp>
    </p:spTree>
    <p:extLst>
      <p:ext uri="{BB962C8B-B14F-4D97-AF65-F5344CB8AC3E}">
        <p14:creationId xmlns:p14="http://schemas.microsoft.com/office/powerpoint/2010/main" val="2158609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Physical Examination	</a:t>
            </a:r>
            <a:endParaRPr lang="en-US" dirty="0"/>
          </a:p>
        </p:txBody>
      </p:sp>
      <p:sp>
        <p:nvSpPr>
          <p:cNvPr id="4" name="Text Placeholder 3"/>
          <p:cNvSpPr>
            <a:spLocks noGrp="1"/>
          </p:cNvSpPr>
          <p:nvPr>
            <p:ph type="body" idx="2"/>
          </p:nvPr>
        </p:nvSpPr>
        <p:spPr/>
        <p:txBody>
          <a:bodyPr/>
          <a:lstStyle/>
          <a:p>
            <a:r>
              <a:rPr lang="en-US" dirty="0" smtClean="0"/>
              <a:t>Orientation and immediate memory intact. Delayed recall 4/5 items</a:t>
            </a:r>
          </a:p>
          <a:p>
            <a:r>
              <a:rPr lang="en-US" dirty="0" smtClean="0"/>
              <a:t>Concentration: error with 5 digits backwards. 1 error with serial sevens, months backward intact</a:t>
            </a:r>
            <a:endParaRPr lang="en-US" dirty="0"/>
          </a:p>
          <a:p>
            <a:r>
              <a:rPr lang="en-US" dirty="0" smtClean="0"/>
              <a:t>Coordination: intact FNF, HTS</a:t>
            </a:r>
          </a:p>
          <a:p>
            <a:r>
              <a:rPr lang="en-US" dirty="0" smtClean="0"/>
              <a:t>Balance: 1 error with single leg stance and tandem stance. </a:t>
            </a:r>
            <a:endParaRPr lang="en-US" i="1" dirty="0"/>
          </a:p>
          <a:p>
            <a:endParaRPr lang="en-US" dirty="0"/>
          </a:p>
        </p:txBody>
      </p:sp>
      <p:sp>
        <p:nvSpPr>
          <p:cNvPr id="5" name="Text Placeholder 4"/>
          <p:cNvSpPr>
            <a:spLocks noGrp="1"/>
          </p:cNvSpPr>
          <p:nvPr>
            <p:ph type="body" idx="3"/>
          </p:nvPr>
        </p:nvSpPr>
        <p:spPr/>
        <p:txBody>
          <a:bodyPr/>
          <a:lstStyle/>
          <a:p>
            <a:r>
              <a:rPr lang="en-US" dirty="0" smtClean="0"/>
              <a:t>Plan</a:t>
            </a:r>
            <a:endParaRPr lang="en-US" dirty="0"/>
          </a:p>
        </p:txBody>
      </p:sp>
      <p:sp>
        <p:nvSpPr>
          <p:cNvPr id="6" name="Text Placeholder 5"/>
          <p:cNvSpPr>
            <a:spLocks noGrp="1"/>
          </p:cNvSpPr>
          <p:nvPr>
            <p:ph type="body" idx="4"/>
          </p:nvPr>
        </p:nvSpPr>
        <p:spPr/>
        <p:txBody>
          <a:bodyPr/>
          <a:lstStyle/>
          <a:p>
            <a:pPr marL="121920" indent="0">
              <a:buNone/>
            </a:pPr>
            <a:r>
              <a:rPr lang="en-US" dirty="0">
                <a:sym typeface="Wingdings" panose="05000000000000000000" pitchFamily="2" charset="2"/>
              </a:rPr>
              <a:t> </a:t>
            </a:r>
            <a:r>
              <a:rPr lang="en-US" dirty="0" smtClean="0"/>
              <a:t>No testing/exams in school</a:t>
            </a:r>
          </a:p>
          <a:p>
            <a:pPr marL="121920" indent="0">
              <a:buNone/>
            </a:pPr>
            <a:endParaRPr lang="en-US" sz="3300" dirty="0" smtClean="0"/>
          </a:p>
          <a:p>
            <a:pPr marL="121920" indent="0">
              <a:buNone/>
            </a:pPr>
            <a:r>
              <a:rPr lang="en-US" dirty="0" smtClean="0">
                <a:sym typeface="Wingdings" panose="05000000000000000000" pitchFamily="2" charset="2"/>
              </a:rPr>
              <a:t> </a:t>
            </a:r>
            <a:r>
              <a:rPr lang="en-US" dirty="0" smtClean="0"/>
              <a:t>May need accommodations to repeat assignments, instructions, may need repetition and/or assistance in school</a:t>
            </a:r>
          </a:p>
          <a:p>
            <a:pPr marL="121920" indent="0">
              <a:buNone/>
            </a:pPr>
            <a:endParaRPr lang="en-US" sz="200" dirty="0" smtClean="0"/>
          </a:p>
          <a:p>
            <a:pPr marL="121920" indent="0">
              <a:buNone/>
            </a:pPr>
            <a:r>
              <a:rPr lang="en-US" dirty="0" smtClean="0">
                <a:sym typeface="Wingdings" panose="05000000000000000000" pitchFamily="2" charset="2"/>
              </a:rPr>
              <a:t>Balance training, avoid bike riding, elevated surfaces</a:t>
            </a:r>
            <a:endParaRPr lang="en-US" dirty="0"/>
          </a:p>
        </p:txBody>
      </p:sp>
      <p:sp>
        <p:nvSpPr>
          <p:cNvPr id="7" name="Title 1"/>
          <p:cNvSpPr>
            <a:spLocks noGrp="1"/>
          </p:cNvSpPr>
          <p:nvPr>
            <p:ph type="title"/>
          </p:nvPr>
        </p:nvSpPr>
        <p:spPr/>
        <p:txBody>
          <a:bodyPr/>
          <a:lstStyle/>
          <a:p>
            <a:r>
              <a:rPr lang="en-US" dirty="0" smtClean="0">
                <a:solidFill>
                  <a:srgbClr val="92D050"/>
                </a:solidFill>
              </a:rPr>
              <a:t>Physical Examination of JR and TS</a:t>
            </a:r>
            <a:endParaRPr lang="en-US" dirty="0">
              <a:solidFill>
                <a:srgbClr val="92D050"/>
              </a:solidFill>
            </a:endParaRPr>
          </a:p>
        </p:txBody>
      </p:sp>
    </p:spTree>
    <p:extLst>
      <p:ext uri="{BB962C8B-B14F-4D97-AF65-F5344CB8AC3E}">
        <p14:creationId xmlns:p14="http://schemas.microsoft.com/office/powerpoint/2010/main" val="2441467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Physical Examination</a:t>
            </a:r>
            <a:endParaRPr lang="en-US" dirty="0"/>
          </a:p>
        </p:txBody>
      </p:sp>
      <p:sp>
        <p:nvSpPr>
          <p:cNvPr id="4" name="Text Placeholder 3"/>
          <p:cNvSpPr>
            <a:spLocks noGrp="1"/>
          </p:cNvSpPr>
          <p:nvPr>
            <p:ph type="body" idx="2"/>
          </p:nvPr>
        </p:nvSpPr>
        <p:spPr/>
        <p:txBody>
          <a:bodyPr/>
          <a:lstStyle/>
          <a:p>
            <a:r>
              <a:rPr lang="en-US" dirty="0" smtClean="0"/>
              <a:t>CN/VOMS: + </a:t>
            </a:r>
            <a:r>
              <a:rPr lang="en-US" i="1" dirty="0" smtClean="0"/>
              <a:t>nystagmus</a:t>
            </a:r>
            <a:r>
              <a:rPr lang="en-US" i="1" dirty="0"/>
              <a:t>, </a:t>
            </a:r>
            <a:r>
              <a:rPr lang="en-US" i="1" dirty="0" smtClean="0"/>
              <a:t>saccades and dizziness with VOMS testing</a:t>
            </a:r>
          </a:p>
          <a:p>
            <a:pPr marL="121920" indent="0">
              <a:buNone/>
            </a:pPr>
            <a:endParaRPr lang="en-US" i="1" dirty="0"/>
          </a:p>
          <a:p>
            <a:r>
              <a:rPr lang="en-US" dirty="0"/>
              <a:t>Strength: Normal, symmetric</a:t>
            </a:r>
          </a:p>
          <a:p>
            <a:pPr marL="121920" indent="0">
              <a:buNone/>
            </a:pPr>
            <a:endParaRPr lang="en-US" dirty="0"/>
          </a:p>
          <a:p>
            <a:endParaRPr lang="en-US" dirty="0"/>
          </a:p>
        </p:txBody>
      </p:sp>
      <p:sp>
        <p:nvSpPr>
          <p:cNvPr id="5" name="Text Placeholder 4"/>
          <p:cNvSpPr>
            <a:spLocks noGrp="1"/>
          </p:cNvSpPr>
          <p:nvPr>
            <p:ph type="body" idx="3"/>
          </p:nvPr>
        </p:nvSpPr>
        <p:spPr/>
        <p:txBody>
          <a:bodyPr/>
          <a:lstStyle/>
          <a:p>
            <a:r>
              <a:rPr lang="en-US" dirty="0" smtClean="0"/>
              <a:t>Plan</a:t>
            </a:r>
            <a:endParaRPr lang="en-US" dirty="0"/>
          </a:p>
        </p:txBody>
      </p:sp>
      <p:sp>
        <p:nvSpPr>
          <p:cNvPr id="6" name="Text Placeholder 5"/>
          <p:cNvSpPr>
            <a:spLocks noGrp="1"/>
          </p:cNvSpPr>
          <p:nvPr>
            <p:ph type="body" idx="4"/>
          </p:nvPr>
        </p:nvSpPr>
        <p:spPr/>
        <p:txBody>
          <a:bodyPr/>
          <a:lstStyle/>
          <a:p>
            <a:pPr marL="121920" indent="0">
              <a:buNone/>
            </a:pPr>
            <a:r>
              <a:rPr lang="en-US" dirty="0">
                <a:sym typeface="Wingdings" panose="05000000000000000000" pitchFamily="2" charset="2"/>
              </a:rPr>
              <a:t> </a:t>
            </a:r>
            <a:r>
              <a:rPr lang="en-US" dirty="0" smtClean="0"/>
              <a:t>Refer to vestibular PT</a:t>
            </a:r>
          </a:p>
          <a:p>
            <a:pPr marL="121920" indent="0">
              <a:buNone/>
            </a:pPr>
            <a:r>
              <a:rPr lang="en-US" dirty="0">
                <a:sym typeface="Wingdings" panose="05000000000000000000" pitchFamily="2" charset="2"/>
              </a:rPr>
              <a:t> </a:t>
            </a:r>
            <a:r>
              <a:rPr lang="en-US" dirty="0" smtClean="0"/>
              <a:t>Limit reading homework until improves</a:t>
            </a:r>
          </a:p>
          <a:p>
            <a:endParaRPr lang="en-US" dirty="0"/>
          </a:p>
        </p:txBody>
      </p:sp>
      <p:sp>
        <p:nvSpPr>
          <p:cNvPr id="7" name="Title 1"/>
          <p:cNvSpPr>
            <a:spLocks noGrp="1"/>
          </p:cNvSpPr>
          <p:nvPr>
            <p:ph type="title"/>
          </p:nvPr>
        </p:nvSpPr>
        <p:spPr/>
        <p:txBody>
          <a:bodyPr/>
          <a:lstStyle/>
          <a:p>
            <a:r>
              <a:rPr lang="en-US" dirty="0" smtClean="0">
                <a:solidFill>
                  <a:srgbClr val="92D050"/>
                </a:solidFill>
              </a:rPr>
              <a:t>Physical Examination of JR and TS</a:t>
            </a:r>
            <a:endParaRPr lang="en-US" dirty="0">
              <a:solidFill>
                <a:srgbClr val="92D050"/>
              </a:solidFill>
            </a:endParaRPr>
          </a:p>
        </p:txBody>
      </p:sp>
    </p:spTree>
    <p:extLst>
      <p:ext uri="{BB962C8B-B14F-4D97-AF65-F5344CB8AC3E}">
        <p14:creationId xmlns:p14="http://schemas.microsoft.com/office/powerpoint/2010/main" val="2842959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Neurocognitive Testing</a:t>
            </a:r>
            <a:endParaRPr lang="en-US" dirty="0"/>
          </a:p>
        </p:txBody>
      </p:sp>
      <p:sp>
        <p:nvSpPr>
          <p:cNvPr id="8" name="Text Placeholder 7"/>
          <p:cNvSpPr>
            <a:spLocks noGrp="1"/>
          </p:cNvSpPr>
          <p:nvPr>
            <p:ph type="body" idx="1"/>
          </p:nvPr>
        </p:nvSpPr>
        <p:spPr/>
        <p:txBody>
          <a:bodyPr/>
          <a:lstStyle/>
          <a:p>
            <a:r>
              <a:rPr lang="en-US" sz="3200" dirty="0"/>
              <a:t>Objective </a:t>
            </a:r>
            <a:r>
              <a:rPr lang="en-US" sz="3200" dirty="0" smtClean="0"/>
              <a:t>measure for subtle cognitive impairments </a:t>
            </a:r>
          </a:p>
          <a:p>
            <a:r>
              <a:rPr lang="en-US" sz="3200" dirty="0"/>
              <a:t>M</a:t>
            </a:r>
            <a:r>
              <a:rPr lang="en-US" sz="3200" dirty="0" smtClean="0"/>
              <a:t>ore </a:t>
            </a:r>
            <a:r>
              <a:rPr lang="en-US" sz="3200" dirty="0"/>
              <a:t>sensitive than office </a:t>
            </a:r>
            <a:r>
              <a:rPr lang="en-US" sz="3200" dirty="0" smtClean="0"/>
              <a:t>examination</a:t>
            </a:r>
            <a:endParaRPr lang="en-US" sz="3200" dirty="0"/>
          </a:p>
          <a:p>
            <a:r>
              <a:rPr lang="en-US" sz="3200" dirty="0" smtClean="0"/>
              <a:t>Not required for most concussions</a:t>
            </a:r>
            <a:endParaRPr lang="en-US" sz="3200" dirty="0"/>
          </a:p>
          <a:p>
            <a:r>
              <a:rPr lang="en-US" sz="3200" dirty="0" smtClean="0"/>
              <a:t>Should NOT be used in isolation</a:t>
            </a:r>
            <a:endParaRPr lang="en-US" sz="3200" dirty="0"/>
          </a:p>
          <a:p>
            <a:r>
              <a:rPr lang="en-US" sz="3200" dirty="0" smtClean="0"/>
              <a:t>Helpful </a:t>
            </a:r>
            <a:r>
              <a:rPr lang="en-US" sz="3200" dirty="0"/>
              <a:t>in the post concussion management of patients with persistent symptoms a and/or a more complicated course. </a:t>
            </a:r>
          </a:p>
          <a:p>
            <a:endParaRPr lang="en-US" sz="3200" dirty="0" smtClean="0"/>
          </a:p>
          <a:p>
            <a:endParaRPr lang="en-US" sz="3200" dirty="0"/>
          </a:p>
        </p:txBody>
      </p:sp>
    </p:spTree>
    <p:extLst>
      <p:ext uri="{BB962C8B-B14F-4D97-AF65-F5344CB8AC3E}">
        <p14:creationId xmlns:p14="http://schemas.microsoft.com/office/powerpoint/2010/main" val="3897618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Neurocognitive Testing</a:t>
            </a:r>
            <a:endParaRPr lang="en-US" dirty="0"/>
          </a:p>
        </p:txBody>
      </p:sp>
      <p:sp>
        <p:nvSpPr>
          <p:cNvPr id="3" name="Text Placeholder 2"/>
          <p:cNvSpPr>
            <a:spLocks noGrp="1"/>
          </p:cNvSpPr>
          <p:nvPr>
            <p:ph type="body" idx="1"/>
          </p:nvPr>
        </p:nvSpPr>
        <p:spPr/>
        <p:txBody>
          <a:bodyPr/>
          <a:lstStyle/>
          <a:p>
            <a:r>
              <a:rPr lang="en-US" sz="3200" dirty="0"/>
              <a:t>Computerized testing compares to individual's pre-season baseline </a:t>
            </a:r>
          </a:p>
          <a:p>
            <a:r>
              <a:rPr lang="en-US" sz="3200" dirty="0"/>
              <a:t>Paper and pencil NP testing is more comprehensive (assess for other conditions such as ADHD, Depression)</a:t>
            </a:r>
          </a:p>
          <a:p>
            <a:endParaRPr lang="en-US" sz="3200" dirty="0"/>
          </a:p>
        </p:txBody>
      </p:sp>
    </p:spTree>
    <p:extLst>
      <p:ext uri="{BB962C8B-B14F-4D97-AF65-F5344CB8AC3E}">
        <p14:creationId xmlns:p14="http://schemas.microsoft.com/office/powerpoint/2010/main" val="3362931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Concussion Management</a:t>
            </a:r>
            <a:endParaRPr lang="en-US" dirty="0"/>
          </a:p>
        </p:txBody>
      </p:sp>
      <p:sp>
        <p:nvSpPr>
          <p:cNvPr id="3" name="Text Placeholder 2"/>
          <p:cNvSpPr>
            <a:spLocks noGrp="1"/>
          </p:cNvSpPr>
          <p:nvPr>
            <p:ph type="body" idx="1"/>
          </p:nvPr>
        </p:nvSpPr>
        <p:spPr>
          <a:xfrm>
            <a:off x="516063" y="1587500"/>
            <a:ext cx="6037137" cy="4914899"/>
          </a:xfrm>
        </p:spPr>
        <p:txBody>
          <a:bodyPr/>
          <a:lstStyle/>
          <a:p>
            <a:pPr lvl="0"/>
            <a:r>
              <a:rPr lang="en-US" sz="2800" dirty="0">
                <a:solidFill>
                  <a:srgbClr val="000000"/>
                </a:solidFill>
              </a:rPr>
              <a:t>Remove from Play/sports</a:t>
            </a:r>
          </a:p>
          <a:p>
            <a:pPr lvl="0"/>
            <a:r>
              <a:rPr lang="en-US" sz="2800" dirty="0">
                <a:solidFill>
                  <a:srgbClr val="000000"/>
                </a:solidFill>
              </a:rPr>
              <a:t>Rest </a:t>
            </a:r>
          </a:p>
          <a:p>
            <a:r>
              <a:rPr lang="en-US" sz="2800" dirty="0"/>
              <a:t>RTP protocol when symptom </a:t>
            </a:r>
            <a:r>
              <a:rPr lang="en-US" sz="2800" dirty="0" smtClean="0"/>
              <a:t>free</a:t>
            </a:r>
          </a:p>
          <a:p>
            <a:endParaRPr lang="en-US" sz="2800" dirty="0"/>
          </a:p>
          <a:p>
            <a:endParaRPr lang="en-US" sz="2800" dirty="0"/>
          </a:p>
          <a:p>
            <a:endParaRPr lang="en-US" dirty="0"/>
          </a:p>
        </p:txBody>
      </p:sp>
      <p:sp>
        <p:nvSpPr>
          <p:cNvPr id="8" name="Text Placeholder 7"/>
          <p:cNvSpPr>
            <a:spLocks noGrp="1"/>
          </p:cNvSpPr>
          <p:nvPr>
            <p:ph type="body" idx="2"/>
          </p:nvPr>
        </p:nvSpPr>
        <p:spPr>
          <a:xfrm>
            <a:off x="7050066" y="1587500"/>
            <a:ext cx="4386942" cy="4914899"/>
          </a:xfrm>
        </p:spPr>
        <p:txBody>
          <a:bodyPr/>
          <a:lstStyle/>
          <a:p>
            <a:pPr marL="142240" indent="0">
              <a:buNone/>
            </a:pPr>
            <a:r>
              <a:rPr lang="en-US" dirty="0">
                <a:solidFill>
                  <a:srgbClr val="C00000"/>
                </a:solidFill>
              </a:rPr>
              <a:t>Depression</a:t>
            </a:r>
          </a:p>
          <a:p>
            <a:pPr marL="142240" indent="0">
              <a:buNone/>
            </a:pPr>
            <a:r>
              <a:rPr lang="en-US" dirty="0">
                <a:solidFill>
                  <a:srgbClr val="C00000"/>
                </a:solidFill>
              </a:rPr>
              <a:t>Isolation</a:t>
            </a:r>
          </a:p>
          <a:p>
            <a:pPr marL="142240" indent="0">
              <a:buNone/>
            </a:pPr>
            <a:r>
              <a:rPr lang="en-US" dirty="0">
                <a:solidFill>
                  <a:srgbClr val="C00000"/>
                </a:solidFill>
              </a:rPr>
              <a:t>Hypervigilance </a:t>
            </a:r>
          </a:p>
          <a:p>
            <a:endParaRPr lang="en-US" dirty="0"/>
          </a:p>
        </p:txBody>
      </p:sp>
      <p:sp>
        <p:nvSpPr>
          <p:cNvPr id="10" name="Left Brace 9"/>
          <p:cNvSpPr/>
          <p:nvPr/>
        </p:nvSpPr>
        <p:spPr>
          <a:xfrm>
            <a:off x="6364266" y="1600200"/>
            <a:ext cx="800100" cy="1447800"/>
          </a:xfrm>
          <a:prstGeom prst="leftBrace">
            <a:avLst>
              <a:gd name="adj1" fmla="val 8333"/>
              <a:gd name="adj2" fmla="val 49135"/>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1439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Objectives</a:t>
            </a:r>
            <a:endParaRPr lang="en-US" dirty="0">
              <a:latin typeface="+mj-lt"/>
            </a:endParaRPr>
          </a:p>
        </p:txBody>
      </p:sp>
      <p:sp>
        <p:nvSpPr>
          <p:cNvPr id="3" name="Text Placeholder 2"/>
          <p:cNvSpPr>
            <a:spLocks noGrp="1"/>
          </p:cNvSpPr>
          <p:nvPr>
            <p:ph type="body" idx="1"/>
          </p:nvPr>
        </p:nvSpPr>
        <p:spPr/>
        <p:txBody>
          <a:bodyPr/>
          <a:lstStyle/>
          <a:p>
            <a:r>
              <a:rPr lang="en-US" sz="3000" dirty="0"/>
              <a:t>Recognize the typical symptoms associated with a concussed patient and the variable ways that these symptoms may present following an injury.</a:t>
            </a:r>
          </a:p>
          <a:p>
            <a:r>
              <a:rPr lang="en-US" sz="3000" dirty="0"/>
              <a:t>Recognize the comorbidities that are commonly associated with patients who have a more protracted recovery course.</a:t>
            </a:r>
          </a:p>
          <a:p>
            <a:r>
              <a:rPr lang="en-US" sz="3000" dirty="0"/>
              <a:t>Understand appropriate treatment following acute concussions. Including how to safely return to play and return to learn.</a:t>
            </a:r>
          </a:p>
          <a:p>
            <a:endParaRPr lang="en-US" sz="3000" dirty="0"/>
          </a:p>
        </p:txBody>
      </p:sp>
    </p:spTree>
    <p:extLst>
      <p:ext uri="{BB962C8B-B14F-4D97-AF65-F5344CB8AC3E}">
        <p14:creationId xmlns:p14="http://schemas.microsoft.com/office/powerpoint/2010/main" val="627726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Concussion Management</a:t>
            </a:r>
            <a:endParaRPr lang="en-US" dirty="0"/>
          </a:p>
        </p:txBody>
      </p:sp>
      <p:sp>
        <p:nvSpPr>
          <p:cNvPr id="3" name="Text Placeholder 2"/>
          <p:cNvSpPr>
            <a:spLocks noGrp="1"/>
          </p:cNvSpPr>
          <p:nvPr>
            <p:ph type="body" idx="1"/>
          </p:nvPr>
        </p:nvSpPr>
        <p:spPr>
          <a:xfrm>
            <a:off x="533400" y="1447800"/>
            <a:ext cx="10913937" cy="4914899"/>
          </a:xfrm>
        </p:spPr>
        <p:txBody>
          <a:bodyPr/>
          <a:lstStyle/>
          <a:p>
            <a:r>
              <a:rPr lang="en-US" sz="2800" dirty="0" smtClean="0"/>
              <a:t>Remove from Play/sports</a:t>
            </a:r>
          </a:p>
          <a:p>
            <a:r>
              <a:rPr lang="en-US" sz="2800" dirty="0" smtClean="0"/>
              <a:t>Rest </a:t>
            </a:r>
          </a:p>
          <a:p>
            <a:r>
              <a:rPr lang="en-US" sz="2800" dirty="0" smtClean="0"/>
              <a:t>Decrease </a:t>
            </a:r>
            <a:r>
              <a:rPr lang="en-US" sz="2800" dirty="0"/>
              <a:t>symptom burden</a:t>
            </a:r>
          </a:p>
          <a:p>
            <a:r>
              <a:rPr lang="en-US" sz="2800" dirty="0"/>
              <a:t>Treat impairments found </a:t>
            </a:r>
            <a:r>
              <a:rPr lang="en-US" sz="2800" dirty="0" smtClean="0"/>
              <a:t>on examination</a:t>
            </a:r>
            <a:endParaRPr lang="en-US" sz="2800" dirty="0"/>
          </a:p>
          <a:p>
            <a:r>
              <a:rPr lang="en-US" sz="2800" dirty="0"/>
              <a:t>Gradual return to </a:t>
            </a:r>
            <a:r>
              <a:rPr lang="en-US" sz="2800" dirty="0" smtClean="0"/>
              <a:t>learn</a:t>
            </a:r>
          </a:p>
          <a:p>
            <a:r>
              <a:rPr lang="en-US" sz="2800" dirty="0" smtClean="0"/>
              <a:t>RTP protocol </a:t>
            </a:r>
            <a:r>
              <a:rPr lang="en-US" sz="2800" dirty="0"/>
              <a:t>when symptom free</a:t>
            </a:r>
          </a:p>
          <a:p>
            <a:endParaRPr lang="en-US" sz="2800" dirty="0"/>
          </a:p>
          <a:p>
            <a:endParaRPr lang="en-US" sz="2800" dirty="0"/>
          </a:p>
        </p:txBody>
      </p:sp>
      <p:sp>
        <p:nvSpPr>
          <p:cNvPr id="6" name="TextBox 5"/>
          <p:cNvSpPr txBox="1"/>
          <p:nvPr/>
        </p:nvSpPr>
        <p:spPr>
          <a:xfrm>
            <a:off x="1898737" y="2008340"/>
            <a:ext cx="3124200" cy="523220"/>
          </a:xfrm>
          <a:prstGeom prst="rect">
            <a:avLst/>
          </a:prstGeom>
          <a:noFill/>
        </p:spPr>
        <p:txBody>
          <a:bodyPr wrap="square" rtlCol="0">
            <a:spAutoFit/>
          </a:bodyPr>
          <a:lstStyle/>
          <a:p>
            <a:r>
              <a:rPr lang="en-US" sz="2800" b="1" dirty="0" smtClean="0">
                <a:latin typeface="+mn-lt"/>
                <a:sym typeface="Wingdings" panose="05000000000000000000" pitchFamily="2" charset="2"/>
              </a:rPr>
              <a:t> </a:t>
            </a:r>
            <a:r>
              <a:rPr lang="en-US" sz="2800" b="1" i="1" dirty="0" smtClean="0">
                <a:latin typeface="+mn-lt"/>
              </a:rPr>
              <a:t>Relative </a:t>
            </a:r>
            <a:r>
              <a:rPr lang="en-US" sz="2800" b="1" dirty="0" smtClean="0">
                <a:latin typeface="+mn-lt"/>
              </a:rPr>
              <a:t>Rest</a:t>
            </a:r>
            <a:endParaRPr lang="en-US" sz="2800" b="1" dirty="0">
              <a:latin typeface="+mn-lt"/>
            </a:endParaRPr>
          </a:p>
        </p:txBody>
      </p:sp>
    </p:spTree>
    <p:extLst>
      <p:ext uri="{BB962C8B-B14F-4D97-AF65-F5344CB8AC3E}">
        <p14:creationId xmlns:p14="http://schemas.microsoft.com/office/powerpoint/2010/main" val="2042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676400" y="514349"/>
            <a:ext cx="10363200" cy="890375"/>
          </a:xfrm>
          <a:prstGeom prst="rect">
            <a:avLst/>
          </a:prstGeom>
        </p:spPr>
        <p:txBody>
          <a:bodyPr lIns="91425" tIns="91425" rIns="91425" bIns="91425" anchor="b" anchorCtr="0">
            <a:noAutofit/>
          </a:bodyPr>
          <a:lstStyle/>
          <a:p>
            <a:pPr lvl="0">
              <a:spcBef>
                <a:spcPts val="0"/>
              </a:spcBef>
              <a:buNone/>
            </a:pPr>
            <a:r>
              <a:rPr lang="en-US" sz="4600" dirty="0" smtClean="0"/>
              <a:t>Concussion Management</a:t>
            </a:r>
            <a:br>
              <a:rPr lang="en-US" sz="4600" dirty="0" smtClean="0"/>
            </a:br>
            <a:r>
              <a:rPr lang="en-US" sz="3200" dirty="0" smtClean="0"/>
              <a:t>Prevent Injury </a:t>
            </a:r>
            <a:r>
              <a:rPr lang="en-US" dirty="0" smtClean="0"/>
              <a:t>&amp;</a:t>
            </a:r>
            <a:r>
              <a:rPr lang="en-US" sz="3200" dirty="0" smtClean="0"/>
              <a:t> </a:t>
            </a:r>
            <a:r>
              <a:rPr lang="en-US" sz="3200" dirty="0" smtClean="0"/>
              <a:t>Decrease Symptom Burden</a:t>
            </a:r>
            <a:endParaRPr lang="en-US" sz="3200" dirty="0"/>
          </a:p>
        </p:txBody>
      </p:sp>
      <p:pic>
        <p:nvPicPr>
          <p:cNvPr id="340" name="Shape 340" descr="concussion-recovery.jpeg"/>
          <p:cNvPicPr preferRelativeResize="0"/>
          <p:nvPr/>
        </p:nvPicPr>
        <p:blipFill rotWithShape="1">
          <a:blip r:embed="rId3">
            <a:alphaModFix/>
          </a:blip>
          <a:srcRect l="5573" t="15638" r="2455" b="9499"/>
          <a:stretch/>
        </p:blipFill>
        <p:spPr>
          <a:xfrm>
            <a:off x="2146175" y="1404725"/>
            <a:ext cx="7899648" cy="4830825"/>
          </a:xfrm>
          <a:prstGeom prst="rect">
            <a:avLst/>
          </a:prstGeom>
          <a:noFill/>
          <a:ln>
            <a:noFill/>
          </a:ln>
        </p:spPr>
      </p:pic>
    </p:spTree>
    <p:extLst>
      <p:ext uri="{BB962C8B-B14F-4D97-AF65-F5344CB8AC3E}">
        <p14:creationId xmlns:p14="http://schemas.microsoft.com/office/powerpoint/2010/main" val="824438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Decrease the symptom burden for JR </a:t>
            </a:r>
            <a:r>
              <a:rPr lang="en-US" dirty="0" smtClean="0">
                <a:solidFill>
                  <a:srgbClr val="92D050"/>
                </a:solidFill>
              </a:rPr>
              <a:t>and TS</a:t>
            </a:r>
            <a:endParaRPr lang="en-US" dirty="0">
              <a:solidFill>
                <a:srgbClr val="92D050"/>
              </a:solidFill>
            </a:endParaRPr>
          </a:p>
        </p:txBody>
      </p:sp>
      <p:sp>
        <p:nvSpPr>
          <p:cNvPr id="3" name="Text Placeholder 2"/>
          <p:cNvSpPr>
            <a:spLocks noGrp="1"/>
          </p:cNvSpPr>
          <p:nvPr>
            <p:ph type="body" idx="1"/>
          </p:nvPr>
        </p:nvSpPr>
        <p:spPr>
          <a:xfrm>
            <a:off x="516063" y="1447800"/>
            <a:ext cx="11371137" cy="4876800"/>
          </a:xfrm>
        </p:spPr>
        <p:txBody>
          <a:bodyPr/>
          <a:lstStyle/>
          <a:p>
            <a:r>
              <a:rPr lang="en-US" sz="2200" dirty="0" smtClean="0"/>
              <a:t>Nausea</a:t>
            </a:r>
            <a:r>
              <a:rPr lang="en-US" sz="2200" dirty="0" smtClean="0">
                <a:sym typeface="Wingdings" panose="05000000000000000000" pitchFamily="2" charset="2"/>
              </a:rPr>
              <a:t> avoid reading or looking at phone in the car</a:t>
            </a:r>
          </a:p>
          <a:p>
            <a:r>
              <a:rPr lang="en-US" sz="2200" dirty="0" smtClean="0">
                <a:sym typeface="Wingdings" panose="05000000000000000000" pitchFamily="2" charset="2"/>
              </a:rPr>
              <a:t>Photophobia sun glasses, adjust seating away from windows in class, turn out lights when possible</a:t>
            </a:r>
          </a:p>
          <a:p>
            <a:r>
              <a:rPr lang="en-US" sz="2200" dirty="0" smtClean="0">
                <a:sym typeface="Wingdings" panose="05000000000000000000" pitchFamily="2" charset="2"/>
              </a:rPr>
              <a:t>Blurry vision limit reading to small amounts. Listen in class.  Limit computer/ gaming</a:t>
            </a:r>
          </a:p>
          <a:p>
            <a:r>
              <a:rPr lang="en-US" sz="2200" dirty="0">
                <a:sym typeface="Wingdings" panose="05000000000000000000" pitchFamily="2" charset="2"/>
              </a:rPr>
              <a:t>Vestibular Ocular Motor </a:t>
            </a:r>
            <a:r>
              <a:rPr lang="en-US" sz="2200" dirty="0" smtClean="0">
                <a:sym typeface="Wingdings" panose="05000000000000000000" pitchFamily="2" charset="2"/>
              </a:rPr>
              <a:t>Impairment, nystagmus Vestibular PT, Limit </a:t>
            </a:r>
            <a:r>
              <a:rPr lang="en-US" sz="2200" dirty="0">
                <a:sym typeface="Wingdings" panose="05000000000000000000" pitchFamily="2" charset="2"/>
              </a:rPr>
              <a:t>reading homework until improves</a:t>
            </a:r>
          </a:p>
          <a:p>
            <a:r>
              <a:rPr lang="en-US" sz="2200" dirty="0" smtClean="0">
                <a:sym typeface="Wingdings" panose="05000000000000000000" pitchFamily="2" charset="2"/>
              </a:rPr>
              <a:t>Drowsy allow naps as needed if not affecting sleep overnight. </a:t>
            </a:r>
          </a:p>
          <a:p>
            <a:r>
              <a:rPr lang="en-US" sz="2200" dirty="0" smtClean="0">
                <a:sym typeface="Wingdings" panose="05000000000000000000" pitchFamily="2" charset="2"/>
              </a:rPr>
              <a:t>Neck spasms </a:t>
            </a:r>
            <a:r>
              <a:rPr lang="en-US" sz="2200" dirty="0"/>
              <a:t>Physical Therapy, neck </a:t>
            </a:r>
            <a:r>
              <a:rPr lang="en-US" sz="2200" dirty="0" smtClean="0"/>
              <a:t>stretching</a:t>
            </a:r>
          </a:p>
          <a:p>
            <a:r>
              <a:rPr lang="en-US" sz="2200" dirty="0" smtClean="0">
                <a:sym typeface="Wingdings" panose="05000000000000000000" pitchFamily="2" charset="2"/>
              </a:rPr>
              <a:t>Impaired Concentration/Memory </a:t>
            </a:r>
            <a:r>
              <a:rPr lang="en-US" sz="2200" dirty="0" smtClean="0"/>
              <a:t>No testing/exams in school, May </a:t>
            </a:r>
            <a:r>
              <a:rPr lang="en-US" sz="2200" dirty="0"/>
              <a:t>need accommodations to repeat </a:t>
            </a:r>
            <a:r>
              <a:rPr lang="en-US" sz="2200" dirty="0" smtClean="0"/>
              <a:t>assignments/instructions</a:t>
            </a:r>
            <a:r>
              <a:rPr lang="en-US" sz="2200" dirty="0"/>
              <a:t>, may need </a:t>
            </a:r>
            <a:r>
              <a:rPr lang="en-US" sz="2200" dirty="0" smtClean="0"/>
              <a:t>repetition/assistance</a:t>
            </a:r>
          </a:p>
          <a:p>
            <a:r>
              <a:rPr lang="en-US" sz="2200" dirty="0" smtClean="0"/>
              <a:t>Impaired Balance</a:t>
            </a:r>
            <a:r>
              <a:rPr lang="en-US" sz="2200" dirty="0" smtClean="0">
                <a:sym typeface="Wingdings" panose="05000000000000000000" pitchFamily="2" charset="2"/>
              </a:rPr>
              <a:t> Balance </a:t>
            </a:r>
            <a:r>
              <a:rPr lang="en-US" sz="2200" dirty="0">
                <a:sym typeface="Wingdings" panose="05000000000000000000" pitchFamily="2" charset="2"/>
              </a:rPr>
              <a:t>training, avoid bike riding, elevated surfaces</a:t>
            </a:r>
            <a:endParaRPr lang="en-US" sz="2200" dirty="0"/>
          </a:p>
          <a:p>
            <a:pPr marL="142240" indent="0">
              <a:buNone/>
            </a:pPr>
            <a:endParaRPr lang="en-US" sz="2200" dirty="0"/>
          </a:p>
        </p:txBody>
      </p:sp>
    </p:spTree>
    <p:extLst>
      <p:ext uri="{BB962C8B-B14F-4D97-AF65-F5344CB8AC3E}">
        <p14:creationId xmlns:p14="http://schemas.microsoft.com/office/powerpoint/2010/main" val="1538962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92D050"/>
                </a:solidFill>
              </a:rPr>
              <a:t>Back to JR: Concussion Recovery </a:t>
            </a:r>
            <a:endParaRPr lang="en-US" dirty="0">
              <a:solidFill>
                <a:srgbClr val="92D050"/>
              </a:solidFill>
            </a:endParaRPr>
          </a:p>
        </p:txBody>
      </p:sp>
      <p:sp>
        <p:nvSpPr>
          <p:cNvPr id="6" name="Text Placeholder 5"/>
          <p:cNvSpPr>
            <a:spLocks noGrp="1"/>
          </p:cNvSpPr>
          <p:nvPr>
            <p:ph type="body" idx="1"/>
          </p:nvPr>
        </p:nvSpPr>
        <p:spPr/>
        <p:txBody>
          <a:bodyPr/>
          <a:lstStyle/>
          <a:p>
            <a:r>
              <a:rPr lang="en-US" dirty="0" smtClean="0"/>
              <a:t>Attended school part time initially but avoided reading </a:t>
            </a:r>
          </a:p>
          <a:p>
            <a:r>
              <a:rPr lang="en-US" dirty="0" smtClean="0"/>
              <a:t>Eliminated screen time (video games and school work)</a:t>
            </a:r>
          </a:p>
          <a:p>
            <a:r>
              <a:rPr lang="en-US" dirty="0" smtClean="0"/>
              <a:t>School accommodations: no tests/quizzes, extended time for school, homework forgiveness, shortened school days as needed (not required)</a:t>
            </a:r>
          </a:p>
          <a:p>
            <a:r>
              <a:rPr lang="en-US" dirty="0" smtClean="0"/>
              <a:t>Neck Stretches: chin tuck and neck flexion, PT if not improving</a:t>
            </a:r>
          </a:p>
          <a:p>
            <a:r>
              <a:rPr lang="en-US" dirty="0" smtClean="0"/>
              <a:t>Vestibular PT Referral: 3 sessions with home exercises</a:t>
            </a:r>
          </a:p>
          <a:p>
            <a:endParaRPr lang="en-US" dirty="0" smtClean="0"/>
          </a:p>
          <a:p>
            <a:endParaRPr lang="en-US" dirty="0"/>
          </a:p>
        </p:txBody>
      </p:sp>
    </p:spTree>
    <p:extLst>
      <p:ext uri="{BB962C8B-B14F-4D97-AF65-F5344CB8AC3E}">
        <p14:creationId xmlns:p14="http://schemas.microsoft.com/office/powerpoint/2010/main" val="375804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Back to TS: Concussion Recovery</a:t>
            </a:r>
            <a:endParaRPr lang="en-US" dirty="0">
              <a:solidFill>
                <a:srgbClr val="92D050"/>
              </a:solidFill>
            </a:endParaRPr>
          </a:p>
        </p:txBody>
      </p:sp>
      <p:sp>
        <p:nvSpPr>
          <p:cNvPr id="3" name="Text Placeholder 2"/>
          <p:cNvSpPr>
            <a:spLocks noGrp="1"/>
          </p:cNvSpPr>
          <p:nvPr>
            <p:ph type="body" idx="1"/>
          </p:nvPr>
        </p:nvSpPr>
        <p:spPr/>
        <p:txBody>
          <a:bodyPr/>
          <a:lstStyle/>
          <a:p>
            <a:r>
              <a:rPr lang="en-US" dirty="0" smtClean="0"/>
              <a:t>Rested for 2 days, then return to school full time</a:t>
            </a:r>
          </a:p>
          <a:p>
            <a:r>
              <a:rPr lang="en-US" dirty="0" smtClean="0"/>
              <a:t>Wore sun glasses for light sensitivity</a:t>
            </a:r>
          </a:p>
          <a:p>
            <a:r>
              <a:rPr lang="en-US" dirty="0" smtClean="0"/>
              <a:t>Studied for exam 4 days post injury and completed writing assignments, studying took longer than normal and increased symptoms but able to learn</a:t>
            </a:r>
          </a:p>
          <a:p>
            <a:r>
              <a:rPr lang="en-US" dirty="0" smtClean="0"/>
              <a:t>Frequently texts and play some video games</a:t>
            </a:r>
          </a:p>
          <a:p>
            <a:r>
              <a:rPr lang="en-US" dirty="0" smtClean="0"/>
              <a:t>Stopped sports but returned to weight lifting 5 days post injury</a:t>
            </a:r>
          </a:p>
          <a:p>
            <a:endParaRPr lang="en-US" dirty="0" smtClean="0"/>
          </a:p>
          <a:p>
            <a:endParaRPr lang="en-US" dirty="0"/>
          </a:p>
        </p:txBody>
      </p:sp>
    </p:spTree>
    <p:extLst>
      <p:ext uri="{BB962C8B-B14F-4D97-AF65-F5344CB8AC3E}">
        <p14:creationId xmlns:p14="http://schemas.microsoft.com/office/powerpoint/2010/main" val="2365453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Just Right vs Too Soon </a:t>
            </a:r>
            <a:endParaRPr lang="en-US" dirty="0">
              <a:solidFill>
                <a:srgbClr val="92D050"/>
              </a:solidFill>
            </a:endParaRPr>
          </a:p>
        </p:txBody>
      </p:sp>
      <p:sp>
        <p:nvSpPr>
          <p:cNvPr id="3" name="Text Placeholder 2"/>
          <p:cNvSpPr>
            <a:spLocks noGrp="1"/>
          </p:cNvSpPr>
          <p:nvPr>
            <p:ph type="body" idx="1"/>
          </p:nvPr>
        </p:nvSpPr>
        <p:spPr/>
        <p:txBody>
          <a:bodyPr/>
          <a:lstStyle/>
          <a:p>
            <a:r>
              <a:rPr lang="en-US" sz="2800" dirty="0" smtClean="0"/>
              <a:t>JR symptoms resolved with rest after 7 days</a:t>
            </a:r>
          </a:p>
          <a:p>
            <a:r>
              <a:rPr lang="en-US" sz="2800" dirty="0" smtClean="0"/>
              <a:t>Started Activity progression after 24 hours symptom free</a:t>
            </a:r>
          </a:p>
          <a:p>
            <a:r>
              <a:rPr lang="en-US" sz="2800" dirty="0" smtClean="0"/>
              <a:t>Returned to soccer game after 14 days after injury</a:t>
            </a:r>
          </a:p>
          <a:p>
            <a:endParaRPr lang="en-US" sz="2800" dirty="0"/>
          </a:p>
          <a:p>
            <a:r>
              <a:rPr lang="en-US" sz="2800" dirty="0" smtClean="0"/>
              <a:t>TS symptoms continued for 15 days, started to decreased after 2</a:t>
            </a:r>
            <a:r>
              <a:rPr lang="en-US" sz="2800" baseline="30000" dirty="0" smtClean="0"/>
              <a:t>nd</a:t>
            </a:r>
            <a:r>
              <a:rPr lang="en-US" sz="2800" dirty="0" smtClean="0"/>
              <a:t> appointment and decreasing exacerbating activities</a:t>
            </a:r>
          </a:p>
          <a:p>
            <a:r>
              <a:rPr lang="en-US" sz="2800" dirty="0" smtClean="0"/>
              <a:t>Started Activity progression after 36 hours symptom free</a:t>
            </a:r>
          </a:p>
          <a:p>
            <a:r>
              <a:rPr lang="en-US" sz="2800" dirty="0" smtClean="0"/>
              <a:t>Returned to soccer 24 days after injury</a:t>
            </a:r>
          </a:p>
        </p:txBody>
      </p:sp>
    </p:spTree>
    <p:extLst>
      <p:ext uri="{BB962C8B-B14F-4D97-AF65-F5344CB8AC3E}">
        <p14:creationId xmlns:p14="http://schemas.microsoft.com/office/powerpoint/2010/main" val="3046244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2" name="Title 1"/>
          <p:cNvSpPr>
            <a:spLocks noGrp="1"/>
          </p:cNvSpPr>
          <p:nvPr>
            <p:ph type="title"/>
          </p:nvPr>
        </p:nvSpPr>
        <p:spPr>
          <a:xfrm>
            <a:off x="1752600" y="514350"/>
            <a:ext cx="9905999" cy="558799"/>
          </a:xfrm>
        </p:spPr>
        <p:txBody>
          <a:bodyPr/>
          <a:lstStyle/>
          <a:p>
            <a:r>
              <a:rPr lang="en-US" dirty="0" smtClean="0">
                <a:solidFill>
                  <a:srgbClr val="92D050"/>
                </a:solidFill>
              </a:rPr>
              <a:t>JW and TS Concussion </a:t>
            </a:r>
            <a:r>
              <a:rPr lang="en-US" dirty="0" smtClean="0">
                <a:solidFill>
                  <a:srgbClr val="92D050"/>
                </a:solidFill>
              </a:rPr>
              <a:t>Recovery Timeline</a:t>
            </a:r>
            <a:endParaRPr lang="en-US" dirty="0">
              <a:solidFill>
                <a:srgbClr val="92D050"/>
              </a:solidFill>
            </a:endParaRPr>
          </a:p>
        </p:txBody>
      </p:sp>
      <p:pic>
        <p:nvPicPr>
          <p:cNvPr id="404" name="Shape 404"/>
          <p:cNvPicPr preferRelativeResize="0">
            <a:picLocks noGrp="1"/>
          </p:cNvPicPr>
          <p:nvPr>
            <p:ph type="body" idx="4294967295"/>
          </p:nvPr>
        </p:nvPicPr>
        <p:blipFill rotWithShape="1">
          <a:blip r:embed="rId3">
            <a:alphaModFix/>
          </a:blip>
          <a:stretch/>
        </p:blipFill>
        <p:spPr>
          <a:xfrm>
            <a:off x="2251072" y="2467766"/>
            <a:ext cx="9272588" cy="3146425"/>
          </a:xfrm>
          <a:prstGeom prst="rect">
            <a:avLst/>
          </a:prstGeom>
          <a:noFill/>
          <a:ln>
            <a:noFill/>
          </a:ln>
        </p:spPr>
      </p:pic>
      <p:cxnSp>
        <p:nvCxnSpPr>
          <p:cNvPr id="406" name="Shape 406"/>
          <p:cNvCxnSpPr/>
          <p:nvPr/>
        </p:nvCxnSpPr>
        <p:spPr>
          <a:xfrm>
            <a:off x="2032000" y="2209800"/>
            <a:ext cx="0" cy="3132137"/>
          </a:xfrm>
          <a:prstGeom prst="straightConnector1">
            <a:avLst/>
          </a:prstGeom>
          <a:noFill/>
          <a:ln w="50800" cap="flat" cmpd="sng">
            <a:solidFill>
              <a:schemeClr val="lt1"/>
            </a:solidFill>
            <a:prstDash val="solid"/>
            <a:miter/>
            <a:headEnd type="none" w="med" len="med"/>
            <a:tailEnd type="none" w="med" len="med"/>
          </a:ln>
        </p:spPr>
      </p:cxnSp>
      <p:cxnSp>
        <p:nvCxnSpPr>
          <p:cNvPr id="407" name="Shape 407"/>
          <p:cNvCxnSpPr/>
          <p:nvPr/>
        </p:nvCxnSpPr>
        <p:spPr>
          <a:xfrm rot="10800000">
            <a:off x="2031999" y="5334000"/>
            <a:ext cx="9245600" cy="0"/>
          </a:xfrm>
          <a:prstGeom prst="straightConnector1">
            <a:avLst/>
          </a:prstGeom>
          <a:noFill/>
          <a:ln w="50800" cap="flat" cmpd="sng">
            <a:solidFill>
              <a:schemeClr val="lt1"/>
            </a:solidFill>
            <a:prstDash val="solid"/>
            <a:miter/>
            <a:headEnd type="none" w="med" len="med"/>
            <a:tailEnd type="none" w="med" len="med"/>
          </a:ln>
        </p:spPr>
      </p:cxnSp>
      <p:sp>
        <p:nvSpPr>
          <p:cNvPr id="408" name="Shape 408"/>
          <p:cNvSpPr txBox="1"/>
          <p:nvPr/>
        </p:nvSpPr>
        <p:spPr>
          <a:xfrm>
            <a:off x="5754687" y="5592762"/>
            <a:ext cx="981074"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TIME</a:t>
            </a:r>
          </a:p>
        </p:txBody>
      </p:sp>
      <p:sp>
        <p:nvSpPr>
          <p:cNvPr id="409" name="Shape 409"/>
          <p:cNvSpPr txBox="1"/>
          <p:nvPr/>
        </p:nvSpPr>
        <p:spPr>
          <a:xfrm rot="-5400000">
            <a:off x="156368" y="3364706"/>
            <a:ext cx="2897186"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DYSFUNCTION</a:t>
            </a:r>
          </a:p>
        </p:txBody>
      </p:sp>
      <p:sp>
        <p:nvSpPr>
          <p:cNvPr id="410" name="Shape 410"/>
          <p:cNvSpPr/>
          <p:nvPr/>
        </p:nvSpPr>
        <p:spPr>
          <a:xfrm>
            <a:off x="3048000" y="2514600"/>
            <a:ext cx="6908799" cy="2781300"/>
          </a:xfrm>
          <a:custGeom>
            <a:avLst/>
            <a:gdLst/>
            <a:ahLst/>
            <a:cxnLst/>
            <a:rect l="0" t="0" r="0" b="0"/>
            <a:pathLst>
              <a:path w="120000" h="120000" extrusionOk="0">
                <a:moveTo>
                  <a:pt x="0" y="120000"/>
                </a:moveTo>
                <a:cubicBezTo>
                  <a:pt x="0" y="68219"/>
                  <a:pt x="0" y="16438"/>
                  <a:pt x="3529" y="8219"/>
                </a:cubicBezTo>
                <a:cubicBezTo>
                  <a:pt x="7058" y="0"/>
                  <a:pt x="13235" y="55890"/>
                  <a:pt x="21176" y="70684"/>
                </a:cubicBezTo>
                <a:cubicBezTo>
                  <a:pt x="29117" y="85479"/>
                  <a:pt x="34705" y="88767"/>
                  <a:pt x="51176" y="96986"/>
                </a:cubicBezTo>
                <a:cubicBezTo>
                  <a:pt x="67647" y="105205"/>
                  <a:pt x="108529" y="116164"/>
                  <a:pt x="120000" y="120000"/>
                </a:cubicBezTo>
              </a:path>
            </a:pathLst>
          </a:cu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11" name="Shape 411"/>
          <p:cNvCxnSpPr/>
          <p:nvPr/>
        </p:nvCxnSpPr>
        <p:spPr>
          <a:xfrm rot="10800000">
            <a:off x="3048000" y="5410200"/>
            <a:ext cx="0" cy="533399"/>
          </a:xfrm>
          <a:prstGeom prst="straightConnector1">
            <a:avLst/>
          </a:prstGeom>
          <a:noFill/>
          <a:ln w="9525" cap="flat" cmpd="sng">
            <a:solidFill>
              <a:srgbClr val="262626"/>
            </a:solidFill>
            <a:prstDash val="solid"/>
            <a:miter/>
            <a:headEnd type="none" w="med" len="med"/>
            <a:tailEnd type="none" w="med" len="med"/>
          </a:ln>
        </p:spPr>
      </p:cxnSp>
      <p:sp>
        <p:nvSpPr>
          <p:cNvPr id="412" name="Shape 412"/>
          <p:cNvSpPr txBox="1"/>
          <p:nvPr/>
        </p:nvSpPr>
        <p:spPr>
          <a:xfrm>
            <a:off x="2751121" y="5943600"/>
            <a:ext cx="1327199"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Cabin"/>
              <a:buNone/>
            </a:pPr>
            <a:r>
              <a:rPr lang="en-US" sz="2600" b="0" i="0" u="none" dirty="0">
                <a:solidFill>
                  <a:srgbClr val="46464A"/>
                </a:solidFill>
                <a:latin typeface="Cabin"/>
                <a:ea typeface="Cabin"/>
                <a:cs typeface="Cabin"/>
                <a:sym typeface="Cabin"/>
              </a:rPr>
              <a:t>Onset</a:t>
            </a:r>
          </a:p>
        </p:txBody>
      </p:sp>
      <p:sp>
        <p:nvSpPr>
          <p:cNvPr id="413" name="Shape 413"/>
          <p:cNvSpPr/>
          <p:nvPr/>
        </p:nvSpPr>
        <p:spPr>
          <a:xfrm>
            <a:off x="3860800" y="3581400"/>
            <a:ext cx="7416800" cy="1295400"/>
          </a:xfrm>
          <a:custGeom>
            <a:avLst/>
            <a:gdLst/>
            <a:ahLst/>
            <a:cxnLst/>
            <a:rect l="0" t="0" r="0" b="0"/>
            <a:pathLst>
              <a:path w="120000" h="120000" extrusionOk="0">
                <a:moveTo>
                  <a:pt x="0" y="0"/>
                </a:moveTo>
                <a:cubicBezTo>
                  <a:pt x="5205" y="30000"/>
                  <a:pt x="10410" y="60000"/>
                  <a:pt x="21369" y="77647"/>
                </a:cubicBezTo>
                <a:cubicBezTo>
                  <a:pt x="32328" y="95294"/>
                  <a:pt x="49315" y="98823"/>
                  <a:pt x="65753" y="105882"/>
                </a:cubicBezTo>
                <a:cubicBezTo>
                  <a:pt x="82191" y="112941"/>
                  <a:pt x="101095" y="116470"/>
                  <a:pt x="120000" y="120000"/>
                </a:cubicBezTo>
              </a:path>
            </a:pathLst>
          </a:custGeom>
          <a:noFill/>
          <a:ln w="31750" cap="flat" cmpd="sng">
            <a:solidFill>
              <a:srgbClr val="37609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414" name="Shape 414"/>
          <p:cNvGrpSpPr/>
          <p:nvPr/>
        </p:nvGrpSpPr>
        <p:grpSpPr>
          <a:xfrm>
            <a:off x="9761536" y="5392736"/>
            <a:ext cx="1762124" cy="1033463"/>
            <a:chOff x="7321550" y="5046661"/>
            <a:chExt cx="1320800" cy="1033463"/>
          </a:xfrm>
        </p:grpSpPr>
        <p:cxnSp>
          <p:nvCxnSpPr>
            <p:cNvPr id="415" name="Shape 415"/>
            <p:cNvCxnSpPr/>
            <p:nvPr/>
          </p:nvCxnSpPr>
          <p:spPr>
            <a:xfrm rot="10800000">
              <a:off x="7469186" y="5046661"/>
              <a:ext cx="0" cy="541337"/>
            </a:xfrm>
            <a:prstGeom prst="straightConnector1">
              <a:avLst/>
            </a:prstGeom>
            <a:noFill/>
            <a:ln w="9525" cap="flat" cmpd="sng">
              <a:solidFill>
                <a:srgbClr val="262626"/>
              </a:solidFill>
              <a:prstDash val="solid"/>
              <a:miter/>
              <a:headEnd type="none" w="med" len="med"/>
              <a:tailEnd type="none" w="med" len="med"/>
            </a:ln>
          </p:spPr>
        </p:cxnSp>
        <p:sp>
          <p:nvSpPr>
            <p:cNvPr id="416" name="Shape 416"/>
            <p:cNvSpPr txBox="1"/>
            <p:nvPr/>
          </p:nvSpPr>
          <p:spPr>
            <a:xfrm>
              <a:off x="7321550" y="5588000"/>
              <a:ext cx="1320800"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dirty="0">
                  <a:solidFill>
                    <a:srgbClr val="46464A"/>
                  </a:solidFill>
                  <a:latin typeface="Arial"/>
                  <a:ea typeface="Arial"/>
                  <a:cs typeface="Arial"/>
                  <a:sym typeface="Arial"/>
                </a:rPr>
                <a:t>Resolution</a:t>
              </a:r>
            </a:p>
          </p:txBody>
        </p:sp>
      </p:grpSp>
      <p:sp>
        <p:nvSpPr>
          <p:cNvPr id="417" name="Shape 417"/>
          <p:cNvSpPr txBox="1"/>
          <p:nvPr/>
        </p:nvSpPr>
        <p:spPr>
          <a:xfrm>
            <a:off x="2379670" y="1763711"/>
            <a:ext cx="20700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dirty="0" smtClean="0">
                <a:solidFill>
                  <a:schemeClr val="tx2"/>
                </a:solidFill>
                <a:latin typeface="Calibri"/>
                <a:ea typeface="Calibri"/>
                <a:cs typeface="Calibri"/>
                <a:sym typeface="Calibri"/>
              </a:rPr>
              <a:t>JW</a:t>
            </a:r>
            <a:endParaRPr lang="en-US" sz="1800" b="0" i="0" u="none" dirty="0">
              <a:solidFill>
                <a:schemeClr val="tx2"/>
              </a:solidFill>
              <a:latin typeface="Calibri"/>
              <a:ea typeface="Calibri"/>
              <a:cs typeface="Calibri"/>
              <a:sym typeface="Calibri"/>
            </a:endParaRPr>
          </a:p>
        </p:txBody>
      </p:sp>
      <p:cxnSp>
        <p:nvCxnSpPr>
          <p:cNvPr id="419" name="Shape 419"/>
          <p:cNvCxnSpPr/>
          <p:nvPr/>
        </p:nvCxnSpPr>
        <p:spPr>
          <a:xfrm>
            <a:off x="2751136" y="2154236"/>
            <a:ext cx="369886" cy="627061"/>
          </a:xfrm>
          <a:prstGeom prst="straightConnector1">
            <a:avLst/>
          </a:prstGeom>
          <a:noFill/>
          <a:ln w="9525" cap="flat" cmpd="sng">
            <a:solidFill>
              <a:srgbClr val="262626"/>
            </a:solidFill>
            <a:prstDash val="solid"/>
            <a:miter/>
            <a:headEnd type="none" w="med" len="med"/>
            <a:tailEnd type="none" w="med" len="med"/>
          </a:ln>
        </p:spPr>
      </p:cxnSp>
      <p:sp>
        <p:nvSpPr>
          <p:cNvPr id="422" name="Shape 422"/>
          <p:cNvSpPr txBox="1"/>
          <p:nvPr/>
        </p:nvSpPr>
        <p:spPr>
          <a:xfrm>
            <a:off x="8788400" y="3625850"/>
            <a:ext cx="19478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dirty="0" smtClean="0">
                <a:solidFill>
                  <a:schemeClr val="tx2"/>
                </a:solidFill>
                <a:latin typeface="Calibri"/>
                <a:ea typeface="Calibri"/>
                <a:cs typeface="Calibri"/>
                <a:sym typeface="Calibri"/>
              </a:rPr>
              <a:t>TS</a:t>
            </a:r>
            <a:endParaRPr lang="en-US" sz="1800" b="0" i="0" u="none" dirty="0">
              <a:solidFill>
                <a:schemeClr val="tx2"/>
              </a:solidFill>
              <a:latin typeface="Calibri"/>
              <a:ea typeface="Calibri"/>
              <a:cs typeface="Calibri"/>
              <a:sym typeface="Calibri"/>
            </a:endParaRPr>
          </a:p>
        </p:txBody>
      </p:sp>
      <p:cxnSp>
        <p:nvCxnSpPr>
          <p:cNvPr id="423" name="Shape 423"/>
          <p:cNvCxnSpPr/>
          <p:nvPr/>
        </p:nvCxnSpPr>
        <p:spPr>
          <a:xfrm flipH="1">
            <a:off x="6965950" y="3905250"/>
            <a:ext cx="1822449" cy="685799"/>
          </a:xfrm>
          <a:prstGeom prst="straightConnector1">
            <a:avLst/>
          </a:prstGeom>
          <a:noFill/>
          <a:ln w="9525" cap="flat" cmpd="sng">
            <a:solidFill>
              <a:srgbClr val="262626"/>
            </a:solidFill>
            <a:prstDash val="solid"/>
            <a:miter/>
            <a:headEnd type="none" w="med" len="med"/>
            <a:tailEnd type="none" w="med" len="med"/>
          </a:ln>
        </p:spPr>
      </p:cxnSp>
      <p:cxnSp>
        <p:nvCxnSpPr>
          <p:cNvPr id="22" name="Shape 415"/>
          <p:cNvCxnSpPr/>
          <p:nvPr/>
        </p:nvCxnSpPr>
        <p:spPr>
          <a:xfrm flipV="1">
            <a:off x="11513532" y="4876801"/>
            <a:ext cx="0" cy="1066799"/>
          </a:xfrm>
          <a:prstGeom prst="straightConnector1">
            <a:avLst/>
          </a:prstGeom>
          <a:noFill/>
          <a:ln w="9525" cap="flat" cmpd="sng">
            <a:solidFill>
              <a:srgbClr val="262626"/>
            </a:solidFill>
            <a:prstDash val="solid"/>
            <a:miter/>
            <a:headEnd type="none" w="med" len="med"/>
            <a:tailEnd type="none" w="med" len="med"/>
          </a:ln>
        </p:spPr>
      </p:cxnSp>
    </p:spTree>
    <p:extLst>
      <p:ext uri="{BB962C8B-B14F-4D97-AF65-F5344CB8AC3E}">
        <p14:creationId xmlns:p14="http://schemas.microsoft.com/office/powerpoint/2010/main" val="37992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par>
                                <p:cTn id="8" presetID="1" presetClass="entr" presetSubtype="0" fill="hold" nodeType="withEffect">
                                  <p:stCondLst>
                                    <p:cond delay="0"/>
                                  </p:stCondLst>
                                  <p:childTnLst>
                                    <p:set>
                                      <p:cBhvr>
                                        <p:cTn id="9" dur="1" fill="hold">
                                          <p:stCondLst>
                                            <p:cond delay="0"/>
                                          </p:stCondLst>
                                        </p:cTn>
                                        <p:tgtEl>
                                          <p:spTgt spid="4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fade">
                                      <p:cBhvr>
                                        <p:cTn id="16" dur="500"/>
                                        <p:tgtEl>
                                          <p:spTgt spid="4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2"/>
                                        </p:tgtEl>
                                        <p:attrNameLst>
                                          <p:attrName>style.visibility</p:attrName>
                                        </p:attrNameLst>
                                      </p:cBhvr>
                                      <p:to>
                                        <p:strVal val="visible"/>
                                      </p:to>
                                    </p:set>
                                    <p:animEffect transition="in" filter="fade">
                                      <p:cBhvr>
                                        <p:cTn id="19" dur="500"/>
                                        <p:tgtEl>
                                          <p:spTgt spid="422"/>
                                        </p:tgtEl>
                                      </p:cBhvr>
                                    </p:animEffect>
                                  </p:childTnLst>
                                </p:cTn>
                              </p:par>
                              <p:par>
                                <p:cTn id="20" presetID="10" presetClass="entr" presetSubtype="0" fill="hold"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animBg="1"/>
      <p:bldP spid="413" grpId="0" animBg="1"/>
      <p:bldP spid="417" grpId="0"/>
      <p:bldP spid="4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Return to Learn: Start at HOME</a:t>
            </a:r>
            <a:endParaRPr lang="en-US" dirty="0"/>
          </a:p>
        </p:txBody>
      </p:sp>
      <p:sp>
        <p:nvSpPr>
          <p:cNvPr id="4" name="Text Placeholder 3"/>
          <p:cNvSpPr>
            <a:spLocks noGrp="1"/>
          </p:cNvSpPr>
          <p:nvPr>
            <p:ph type="body" idx="1"/>
          </p:nvPr>
        </p:nvSpPr>
        <p:spPr/>
        <p:txBody>
          <a:bodyPr/>
          <a:lstStyle/>
          <a:p>
            <a:r>
              <a:rPr lang="en-US" dirty="0" smtClean="0"/>
              <a:t>Begin when symptoms allow</a:t>
            </a:r>
            <a:endParaRPr lang="en-US" dirty="0"/>
          </a:p>
          <a:p>
            <a:r>
              <a:rPr lang="en-US" dirty="0" smtClean="0"/>
              <a:t>Quite home environment </a:t>
            </a:r>
            <a:r>
              <a:rPr lang="en-US" dirty="0"/>
              <a:t>for short periods of time (15-20 minutes) </a:t>
            </a:r>
            <a:endParaRPr lang="en-US" dirty="0" smtClean="0"/>
          </a:p>
          <a:p>
            <a:r>
              <a:rPr lang="en-US" dirty="0" smtClean="0"/>
              <a:t>Start </a:t>
            </a:r>
            <a:r>
              <a:rPr lang="en-US" dirty="0"/>
              <a:t>with core </a:t>
            </a:r>
            <a:r>
              <a:rPr lang="en-US" dirty="0" smtClean="0"/>
              <a:t>subjects if able, but may </a:t>
            </a:r>
            <a:r>
              <a:rPr lang="en-US" dirty="0"/>
              <a:t>tolerate some subjects better than </a:t>
            </a:r>
            <a:r>
              <a:rPr lang="en-US" dirty="0" smtClean="0"/>
              <a:t>others</a:t>
            </a:r>
            <a:endParaRPr lang="en-US" dirty="0"/>
          </a:p>
          <a:p>
            <a:r>
              <a:rPr lang="en-US" dirty="0"/>
              <a:t>When tolerating 30-45 minutes of </a:t>
            </a:r>
            <a:r>
              <a:rPr lang="en-US" dirty="0" smtClean="0"/>
              <a:t>studying without symptom </a:t>
            </a:r>
            <a:r>
              <a:rPr lang="en-US" dirty="0" err="1" smtClean="0"/>
              <a:t>excalation</a:t>
            </a:r>
            <a:r>
              <a:rPr lang="en-US" dirty="0" smtClean="0"/>
              <a:t>, </a:t>
            </a:r>
            <a:r>
              <a:rPr lang="en-US" dirty="0"/>
              <a:t>may begin returning to school </a:t>
            </a:r>
          </a:p>
          <a:p>
            <a:endParaRPr lang="en-US" dirty="0"/>
          </a:p>
        </p:txBody>
      </p:sp>
    </p:spTree>
    <p:extLst>
      <p:ext uri="{BB962C8B-B14F-4D97-AF65-F5344CB8AC3E}">
        <p14:creationId xmlns:p14="http://schemas.microsoft.com/office/powerpoint/2010/main" val="1511206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Learn: Back to School</a:t>
            </a:r>
            <a:endParaRPr lang="en-US" dirty="0"/>
          </a:p>
        </p:txBody>
      </p:sp>
      <p:sp>
        <p:nvSpPr>
          <p:cNvPr id="3" name="Text Placeholder 2"/>
          <p:cNvSpPr>
            <a:spLocks noGrp="1"/>
          </p:cNvSpPr>
          <p:nvPr>
            <p:ph type="body" idx="1"/>
          </p:nvPr>
        </p:nvSpPr>
        <p:spPr/>
        <p:txBody>
          <a:bodyPr/>
          <a:lstStyle/>
          <a:p>
            <a:r>
              <a:rPr lang="en-US" dirty="0" smtClean="0"/>
              <a:t>Shortened days </a:t>
            </a:r>
            <a:r>
              <a:rPr lang="en-US" dirty="0"/>
              <a:t>with rest </a:t>
            </a:r>
            <a:r>
              <a:rPr lang="en-US" dirty="0" smtClean="0"/>
              <a:t>breaks, core classes. Avoid symptom exacerbation</a:t>
            </a:r>
            <a:endParaRPr lang="en-US" dirty="0"/>
          </a:p>
          <a:p>
            <a:r>
              <a:rPr lang="en-US" dirty="0" smtClean="0"/>
              <a:t>Alternative </a:t>
            </a:r>
            <a:r>
              <a:rPr lang="en-US" dirty="0"/>
              <a:t>or shortened assignments/homework or forgive </a:t>
            </a:r>
            <a:r>
              <a:rPr lang="en-US" dirty="0" smtClean="0"/>
              <a:t>assignments</a:t>
            </a:r>
            <a:endParaRPr lang="en-US" dirty="0"/>
          </a:p>
          <a:p>
            <a:r>
              <a:rPr lang="en-US" dirty="0"/>
              <a:t>Provide student with written instructions, class notes, recordings, additional instruction when needed.  </a:t>
            </a:r>
          </a:p>
          <a:p>
            <a:r>
              <a:rPr lang="en-US" dirty="0"/>
              <a:t>Avoid noisy environments such as hallways, cafeteria, recess, gym, band, movies</a:t>
            </a:r>
          </a:p>
          <a:p>
            <a:r>
              <a:rPr lang="en-US" dirty="0"/>
              <a:t>Encourage </a:t>
            </a:r>
            <a:r>
              <a:rPr lang="en-US" dirty="0" smtClean="0"/>
              <a:t>rest breaks </a:t>
            </a:r>
            <a:r>
              <a:rPr lang="en-US" dirty="0"/>
              <a:t>whenever symptoms increase. </a:t>
            </a:r>
            <a:r>
              <a:rPr lang="en-US" dirty="0" smtClean="0"/>
              <a:t>Put head down, leave class, lay down, return home if needed</a:t>
            </a:r>
            <a:endParaRPr lang="en-US" dirty="0"/>
          </a:p>
          <a:p>
            <a:r>
              <a:rPr lang="en-US" dirty="0"/>
              <a:t>Avoid testing until recovered </a:t>
            </a:r>
          </a:p>
          <a:p>
            <a:endParaRPr lang="en-US" dirty="0"/>
          </a:p>
        </p:txBody>
      </p:sp>
    </p:spTree>
    <p:extLst>
      <p:ext uri="{BB962C8B-B14F-4D97-AF65-F5344CB8AC3E}">
        <p14:creationId xmlns:p14="http://schemas.microsoft.com/office/powerpoint/2010/main" val="2848614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905000" y="514350"/>
            <a:ext cx="9641866" cy="558900"/>
          </a:xfrm>
          <a:prstGeom prst="rect">
            <a:avLst/>
          </a:prstGeom>
        </p:spPr>
        <p:txBody>
          <a:bodyPr lIns="91425" tIns="91425" rIns="91425" bIns="91425" anchor="b" anchorCtr="0">
            <a:noAutofit/>
          </a:bodyPr>
          <a:lstStyle/>
          <a:p>
            <a:pPr lvl="0">
              <a:spcBef>
                <a:spcPts val="0"/>
              </a:spcBef>
              <a:buNone/>
            </a:pPr>
            <a:r>
              <a:rPr lang="en-US"/>
              <a:t>Sample School Accomodations Note</a:t>
            </a:r>
          </a:p>
        </p:txBody>
      </p:sp>
      <p:sp>
        <p:nvSpPr>
          <p:cNvPr id="362" name="Shape 362"/>
          <p:cNvSpPr txBox="1">
            <a:spLocks noGrp="1"/>
          </p:cNvSpPr>
          <p:nvPr>
            <p:ph type="body" idx="1"/>
          </p:nvPr>
        </p:nvSpPr>
        <p:spPr>
          <a:xfrm>
            <a:off x="516086" y="1587500"/>
            <a:ext cx="10822200" cy="4914900"/>
          </a:xfrm>
          <a:prstGeom prst="rect">
            <a:avLst/>
          </a:prstGeom>
        </p:spPr>
        <p:txBody>
          <a:bodyPr lIns="91425" tIns="91425" rIns="91425" bIns="91425" anchor="t" anchorCtr="0">
            <a:noAutofit/>
          </a:bodyPr>
          <a:lstStyle/>
          <a:p>
            <a:pPr marL="0" lvl="0" indent="457200" rtl="0">
              <a:lnSpc>
                <a:spcPct val="80000"/>
              </a:lnSpc>
              <a:spcBef>
                <a:spcPts val="0"/>
              </a:spcBef>
              <a:buNone/>
            </a:pPr>
            <a:r>
              <a:rPr lang="en-US" sz="2400" b="0" dirty="0">
                <a:ea typeface="Calibri"/>
                <a:cs typeface="Calibri"/>
                <a:sym typeface="Calibri"/>
              </a:rPr>
              <a:t>To whom it may concern: </a:t>
            </a:r>
          </a:p>
          <a:p>
            <a:pPr marL="0" lvl="0" indent="457200" rtl="0">
              <a:lnSpc>
                <a:spcPct val="80000"/>
              </a:lnSpc>
              <a:spcBef>
                <a:spcPts val="0"/>
              </a:spcBef>
              <a:buNone/>
            </a:pPr>
            <a:endParaRPr sz="2400" b="0" dirty="0">
              <a:ea typeface="Calibri"/>
              <a:cs typeface="Calibri"/>
              <a:sym typeface="Calibri"/>
            </a:endParaRPr>
          </a:p>
          <a:p>
            <a:pPr marL="0" lvl="0" indent="457200" rtl="0">
              <a:lnSpc>
                <a:spcPct val="80000"/>
              </a:lnSpc>
              <a:spcBef>
                <a:spcPts val="0"/>
              </a:spcBef>
              <a:buNone/>
            </a:pPr>
            <a:r>
              <a:rPr lang="en-US" sz="2400" b="0" dirty="0">
                <a:ea typeface="Calibri"/>
                <a:cs typeface="Calibri"/>
                <a:sym typeface="Calibri"/>
              </a:rPr>
              <a:t>This patient is currently under my medical care for treatment of a concussion. Please make school accommodations to assist with his recovery process. These may include, but are not limited to, rest breaks during class, homework, and examination as dictated by symptoms exacerbation; repetition and written instructions for assignments/instructions; extended time for assignments and examinations or forgiveness of projects or </a:t>
            </a:r>
            <a:r>
              <a:rPr lang="en-US" sz="2400" b="0" dirty="0" smtClean="0">
                <a:ea typeface="Calibri"/>
                <a:cs typeface="Calibri"/>
                <a:sym typeface="Calibri"/>
              </a:rPr>
              <a:t>assignments</a:t>
            </a:r>
            <a:r>
              <a:rPr lang="en-US" sz="2400" b="0" dirty="0">
                <a:ea typeface="Calibri"/>
                <a:cs typeface="Calibri"/>
                <a:sym typeface="Calibri"/>
              </a:rPr>
              <a:t>; allow to wear sunglasses and provide seating away from bring lights and noisy environments; lighter workload; and/or shortened school day as necessary.  He should not return to gym class or sports at this </a:t>
            </a:r>
            <a:r>
              <a:rPr lang="en-US" sz="2400" b="0" dirty="0" smtClean="0">
                <a:ea typeface="Calibri"/>
                <a:cs typeface="Calibri"/>
                <a:sym typeface="Calibri"/>
              </a:rPr>
              <a:t>time and should not have additional coursework to make up for missed gym class.</a:t>
            </a:r>
            <a:endParaRPr lang="en-US" sz="2400" b="0" dirty="0">
              <a:ea typeface="Calibri"/>
              <a:cs typeface="Calibri"/>
              <a:sym typeface="Calibri"/>
            </a:endParaRPr>
          </a:p>
          <a:p>
            <a:pPr lvl="0">
              <a:spcBef>
                <a:spcPts val="0"/>
              </a:spcBef>
              <a:buNone/>
            </a:pPr>
            <a:endParaRPr sz="2400" dirty="0"/>
          </a:p>
        </p:txBody>
      </p:sp>
    </p:spTree>
    <p:extLst>
      <p:ext uri="{BB962C8B-B14F-4D97-AF65-F5344CB8AC3E}">
        <p14:creationId xmlns:p14="http://schemas.microsoft.com/office/powerpoint/2010/main" val="2269676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a:t>
            </a:r>
            <a:endParaRPr lang="en-US" dirty="0"/>
          </a:p>
        </p:txBody>
      </p:sp>
      <p:sp>
        <p:nvSpPr>
          <p:cNvPr id="3" name="Text Placeholder 2"/>
          <p:cNvSpPr>
            <a:spLocks noGrp="1"/>
          </p:cNvSpPr>
          <p:nvPr>
            <p:ph type="body" idx="1"/>
          </p:nvPr>
        </p:nvSpPr>
        <p:spPr>
          <a:xfrm>
            <a:off x="762000" y="1600200"/>
            <a:ext cx="10559141" cy="4914899"/>
          </a:xfrm>
        </p:spPr>
        <p:txBody>
          <a:bodyPr/>
          <a:lstStyle/>
          <a:p>
            <a:r>
              <a:rPr lang="en-US" sz="3000" dirty="0" smtClean="0"/>
              <a:t>Mild </a:t>
            </a:r>
            <a:r>
              <a:rPr lang="en-US" sz="3000" dirty="0"/>
              <a:t>traumatic brain injury</a:t>
            </a:r>
          </a:p>
          <a:p>
            <a:r>
              <a:rPr lang="en-US" sz="3000" dirty="0"/>
              <a:t>Complex pathophysiological process induced by biomechanical forces</a:t>
            </a:r>
          </a:p>
          <a:p>
            <a:r>
              <a:rPr lang="en-US" sz="3000" dirty="0" smtClean="0"/>
              <a:t>Physical </a:t>
            </a:r>
            <a:r>
              <a:rPr lang="en-US" sz="3000" dirty="0"/>
              <a:t>forces acting on the brain</a:t>
            </a:r>
          </a:p>
          <a:p>
            <a:r>
              <a:rPr lang="en-US" sz="3000" dirty="0"/>
              <a:t>Disrupts brain function usually without structural </a:t>
            </a:r>
            <a:r>
              <a:rPr lang="en-US" sz="3000" dirty="0" smtClean="0"/>
              <a:t>injury</a:t>
            </a:r>
            <a:endParaRPr lang="en-US" sz="3000" dirty="0"/>
          </a:p>
          <a:p>
            <a:r>
              <a:rPr lang="en-US" sz="3000" dirty="0"/>
              <a:t>Causes one or more signs &amp; </a:t>
            </a:r>
            <a:r>
              <a:rPr lang="en-US" sz="3000" dirty="0" smtClean="0"/>
              <a:t>symptoms, typically </a:t>
            </a:r>
            <a:r>
              <a:rPr lang="en-US" sz="3000" dirty="0"/>
              <a:t>resolves spontaneously within days-weeks</a:t>
            </a:r>
          </a:p>
          <a:p>
            <a:r>
              <a:rPr lang="en-US" sz="3000" dirty="0" smtClean="0"/>
              <a:t>May </a:t>
            </a:r>
            <a:r>
              <a:rPr lang="en-US" sz="3000" dirty="0"/>
              <a:t>or may not involve loss of consciousness</a:t>
            </a:r>
          </a:p>
          <a:p>
            <a:endParaRPr lang="en-US" sz="3000" dirty="0"/>
          </a:p>
        </p:txBody>
      </p:sp>
    </p:spTree>
    <p:extLst>
      <p:ext uri="{BB962C8B-B14F-4D97-AF65-F5344CB8AC3E}">
        <p14:creationId xmlns:p14="http://schemas.microsoft.com/office/powerpoint/2010/main" val="15689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1905000" y="514350"/>
            <a:ext cx="9641866" cy="558900"/>
          </a:xfrm>
          <a:prstGeom prst="rect">
            <a:avLst/>
          </a:prstGeom>
        </p:spPr>
        <p:txBody>
          <a:bodyPr lIns="91425" tIns="91425" rIns="91425" bIns="91425" anchor="b" anchorCtr="0">
            <a:noAutofit/>
          </a:bodyPr>
          <a:lstStyle/>
          <a:p>
            <a:pPr lvl="0">
              <a:spcBef>
                <a:spcPts val="0"/>
              </a:spcBef>
              <a:buNone/>
            </a:pPr>
            <a:r>
              <a:rPr lang="en-US" dirty="0" smtClean="0"/>
              <a:t>When to stop REST</a:t>
            </a:r>
            <a:endParaRPr lang="en-US" dirty="0"/>
          </a:p>
        </p:txBody>
      </p:sp>
      <p:pic>
        <p:nvPicPr>
          <p:cNvPr id="347" name="Shape 347" descr="new-piktochart.jpeg"/>
          <p:cNvPicPr preferRelativeResize="0"/>
          <p:nvPr/>
        </p:nvPicPr>
        <p:blipFill rotWithShape="1">
          <a:blip r:embed="rId3">
            <a:alphaModFix/>
          </a:blip>
          <a:srcRect l="4974" t="19922" r="7298" b="58525"/>
          <a:stretch/>
        </p:blipFill>
        <p:spPr>
          <a:xfrm>
            <a:off x="1003637" y="1860255"/>
            <a:ext cx="10184724" cy="2186276"/>
          </a:xfrm>
          <a:prstGeom prst="rect">
            <a:avLst/>
          </a:prstGeom>
          <a:noFill/>
          <a:ln>
            <a:noFill/>
          </a:ln>
        </p:spPr>
      </p:pic>
    </p:spTree>
    <p:extLst>
      <p:ext uri="{BB962C8B-B14F-4D97-AF65-F5344CB8AC3E}">
        <p14:creationId xmlns:p14="http://schemas.microsoft.com/office/powerpoint/2010/main" val="4190212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2057400" y="514350"/>
            <a:ext cx="9489466" cy="558900"/>
          </a:xfrm>
          <a:prstGeom prst="rect">
            <a:avLst/>
          </a:prstGeom>
        </p:spPr>
        <p:txBody>
          <a:bodyPr lIns="91425" tIns="91425" rIns="91425" bIns="91425" anchor="b" anchorCtr="0">
            <a:noAutofit/>
          </a:bodyPr>
          <a:lstStyle/>
          <a:p>
            <a:pPr lvl="0">
              <a:spcBef>
                <a:spcPts val="0"/>
              </a:spcBef>
              <a:buNone/>
            </a:pPr>
            <a:r>
              <a:rPr lang="en-US"/>
              <a:t>Support for Transition to Classroom</a:t>
            </a:r>
          </a:p>
        </p:txBody>
      </p:sp>
      <p:pic>
        <p:nvPicPr>
          <p:cNvPr id="369" name="Shape 369"/>
          <p:cNvPicPr preferRelativeResize="0">
            <a:picLocks noGrp="1"/>
          </p:cNvPicPr>
          <p:nvPr>
            <p:ph type="body" idx="1"/>
          </p:nvPr>
        </p:nvPicPr>
        <p:blipFill rotWithShape="1">
          <a:blip r:embed="rId3">
            <a:alphaModFix/>
          </a:blip>
          <a:srcRect t="12975"/>
          <a:stretch/>
        </p:blipFill>
        <p:spPr>
          <a:xfrm>
            <a:off x="1136225" y="1371600"/>
            <a:ext cx="8617375" cy="4849624"/>
          </a:xfrm>
          <a:prstGeom prst="rect">
            <a:avLst/>
          </a:prstGeom>
          <a:noFill/>
          <a:ln>
            <a:noFill/>
          </a:ln>
        </p:spPr>
      </p:pic>
      <p:sp>
        <p:nvSpPr>
          <p:cNvPr id="370" name="Shape 370"/>
          <p:cNvSpPr txBox="1"/>
          <p:nvPr/>
        </p:nvSpPr>
        <p:spPr>
          <a:xfrm>
            <a:off x="9753600" y="5937161"/>
            <a:ext cx="24384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1" u="none" dirty="0">
                <a:solidFill>
                  <a:schemeClr val="tx1">
                    <a:lumMod val="50000"/>
                  </a:schemeClr>
                </a:solidFill>
                <a:latin typeface="Calibri"/>
                <a:ea typeface="Calibri"/>
                <a:cs typeface="Calibri"/>
                <a:sym typeface="Calibri"/>
              </a:rPr>
              <a:t>PEDIATRICS April 2006 </a:t>
            </a:r>
          </a:p>
        </p:txBody>
      </p:sp>
    </p:spTree>
    <p:extLst>
      <p:ext uri="{BB962C8B-B14F-4D97-AF65-F5344CB8AC3E}">
        <p14:creationId xmlns:p14="http://schemas.microsoft.com/office/powerpoint/2010/main" val="8963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Returning to Play</a:t>
            </a:r>
            <a:endParaRPr lang="en-US" dirty="0"/>
          </a:p>
        </p:txBody>
      </p:sp>
      <p:sp>
        <p:nvSpPr>
          <p:cNvPr id="6" name="Text Placeholder 5"/>
          <p:cNvSpPr>
            <a:spLocks noGrp="1"/>
          </p:cNvSpPr>
          <p:nvPr>
            <p:ph type="body" idx="1"/>
          </p:nvPr>
        </p:nvSpPr>
        <p:spPr/>
        <p:txBody>
          <a:bodyPr/>
          <a:lstStyle/>
          <a:p>
            <a:pPr marL="152400" indent="0">
              <a:buNone/>
            </a:pPr>
            <a:r>
              <a:rPr lang="en-US" u="sng" dirty="0"/>
              <a:t>Requirements to begin RTP Progression:</a:t>
            </a:r>
          </a:p>
          <a:p>
            <a:r>
              <a:rPr lang="en-US" dirty="0"/>
              <a:t> Normal neurologic examination </a:t>
            </a:r>
          </a:p>
          <a:p>
            <a:r>
              <a:rPr lang="en-US" dirty="0"/>
              <a:t> Full resolution of all symptoms and off of all analgesic medications for at least 24 hours. </a:t>
            </a:r>
          </a:p>
          <a:p>
            <a:r>
              <a:rPr lang="en-US" dirty="0"/>
              <a:t> Back to full school without symptoms exacerbation or cognitive difficulties</a:t>
            </a:r>
          </a:p>
          <a:p>
            <a:r>
              <a:rPr lang="en-US" dirty="0"/>
              <a:t> Back to academic baseline (pass computerized NP testing if performed) </a:t>
            </a:r>
          </a:p>
          <a:p>
            <a:endParaRPr lang="en-US" dirty="0"/>
          </a:p>
        </p:txBody>
      </p:sp>
    </p:spTree>
    <p:extLst>
      <p:ext uri="{BB962C8B-B14F-4D97-AF65-F5344CB8AC3E}">
        <p14:creationId xmlns:p14="http://schemas.microsoft.com/office/powerpoint/2010/main" val="6326563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RTP Considerations</a:t>
            </a:r>
            <a:endParaRPr lang="en-US" dirty="0"/>
          </a:p>
        </p:txBody>
      </p:sp>
      <p:sp>
        <p:nvSpPr>
          <p:cNvPr id="3" name="Text Placeholder 2"/>
          <p:cNvSpPr>
            <a:spLocks noGrp="1"/>
          </p:cNvSpPr>
          <p:nvPr>
            <p:ph type="body" idx="1"/>
          </p:nvPr>
        </p:nvSpPr>
        <p:spPr/>
        <p:txBody>
          <a:bodyPr/>
          <a:lstStyle/>
          <a:p>
            <a:r>
              <a:rPr lang="en-US" dirty="0" smtClean="0"/>
              <a:t>Evaluate prior </a:t>
            </a:r>
            <a:r>
              <a:rPr lang="en-US" dirty="0"/>
              <a:t>to beginning return to play </a:t>
            </a:r>
            <a:r>
              <a:rPr lang="en-US" dirty="0" smtClean="0"/>
              <a:t>protocol </a:t>
            </a:r>
            <a:r>
              <a:rPr lang="en-US" dirty="0"/>
              <a:t>and re-evaluate athlete prior to return to full contact </a:t>
            </a:r>
            <a:r>
              <a:rPr lang="en-US" dirty="0" smtClean="0"/>
              <a:t>competition.</a:t>
            </a:r>
            <a:endParaRPr lang="en-US" dirty="0"/>
          </a:p>
          <a:p>
            <a:r>
              <a:rPr lang="en-US" dirty="0"/>
              <a:t>Must complete each stage without symptoms returning during activity or for the following 24 hours.  </a:t>
            </a:r>
          </a:p>
          <a:p>
            <a:r>
              <a:rPr lang="en-US" dirty="0"/>
              <a:t>May perform one stage for multiple days for younger athletes or more complex cases. </a:t>
            </a:r>
          </a:p>
          <a:p>
            <a:r>
              <a:rPr lang="en-US" dirty="0"/>
              <a:t>If symptoms return the progression should be stopped until symptom free again and then return to the previous phase </a:t>
            </a:r>
          </a:p>
          <a:p>
            <a:endParaRPr lang="en-US" dirty="0"/>
          </a:p>
        </p:txBody>
      </p:sp>
    </p:spTree>
    <p:extLst>
      <p:ext uri="{BB962C8B-B14F-4D97-AF65-F5344CB8AC3E}">
        <p14:creationId xmlns:p14="http://schemas.microsoft.com/office/powerpoint/2010/main" val="868688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2878666" y="514350"/>
            <a:ext cx="8668200" cy="558900"/>
          </a:xfrm>
          <a:prstGeom prst="rect">
            <a:avLst/>
          </a:prstGeom>
        </p:spPr>
        <p:txBody>
          <a:bodyPr lIns="91425" tIns="91425" rIns="91425" bIns="91425" anchor="b" anchorCtr="0">
            <a:noAutofit/>
          </a:bodyPr>
          <a:lstStyle/>
          <a:p>
            <a:pPr lvl="0">
              <a:spcBef>
                <a:spcPts val="0"/>
              </a:spcBef>
              <a:buNone/>
            </a:pPr>
            <a:r>
              <a:rPr lang="en-US"/>
              <a:t>Graduated RTP Protocol </a:t>
            </a:r>
            <a:r>
              <a:rPr lang="en-US" sz="1400"/>
              <a:t>(Zurich 2012)</a:t>
            </a:r>
          </a:p>
        </p:txBody>
      </p:sp>
      <p:graphicFrame>
        <p:nvGraphicFramePr>
          <p:cNvPr id="392" name="Shape 392"/>
          <p:cNvGraphicFramePr/>
          <p:nvPr>
            <p:extLst>
              <p:ext uri="{D42A27DB-BD31-4B8C-83A1-F6EECF244321}">
                <p14:modId xmlns:p14="http://schemas.microsoft.com/office/powerpoint/2010/main" val="960135814"/>
              </p:ext>
            </p:extLst>
          </p:nvPr>
        </p:nvGraphicFramePr>
        <p:xfrm>
          <a:off x="553525" y="1368251"/>
          <a:ext cx="11028876" cy="4937874"/>
        </p:xfrm>
        <a:graphic>
          <a:graphicData uri="http://schemas.openxmlformats.org/drawingml/2006/table">
            <a:tbl>
              <a:tblPr>
                <a:noFill/>
                <a:tableStyleId>{5B3C7EE7-4CDC-4475-B19D-86486B99C1CF}</a:tableStyleId>
              </a:tblPr>
              <a:tblGrid>
                <a:gridCol w="3676292"/>
                <a:gridCol w="3676292"/>
                <a:gridCol w="3676292"/>
              </a:tblGrid>
              <a:tr h="452198">
                <a:tc>
                  <a:txBody>
                    <a:bodyPr/>
                    <a:lstStyle/>
                    <a:p>
                      <a:pPr lvl="0">
                        <a:spcBef>
                          <a:spcPts val="0"/>
                        </a:spcBef>
                        <a:buNone/>
                      </a:pPr>
                      <a:r>
                        <a:rPr lang="en-US" sz="1700" b="1" dirty="0">
                          <a:solidFill>
                            <a:schemeClr val="bg2"/>
                          </a:solidFill>
                        </a:rPr>
                        <a:t>Rehabilitation Stage</a:t>
                      </a:r>
                    </a:p>
                  </a:txBody>
                  <a:tcPr marL="91425" marR="91425" marT="91425" marB="91425"/>
                </a:tc>
                <a:tc>
                  <a:txBody>
                    <a:bodyPr/>
                    <a:lstStyle/>
                    <a:p>
                      <a:pPr lvl="0">
                        <a:spcBef>
                          <a:spcPts val="0"/>
                        </a:spcBef>
                        <a:buNone/>
                      </a:pPr>
                      <a:r>
                        <a:rPr lang="en-US" sz="1700" b="1">
                          <a:solidFill>
                            <a:schemeClr val="bg2"/>
                          </a:solidFill>
                        </a:rPr>
                        <a:t>Functional Exercise at each stage</a:t>
                      </a:r>
                    </a:p>
                  </a:txBody>
                  <a:tcPr marL="91425" marR="91425" marT="91425" marB="91425"/>
                </a:tc>
                <a:tc>
                  <a:txBody>
                    <a:bodyPr/>
                    <a:lstStyle/>
                    <a:p>
                      <a:pPr lvl="0">
                        <a:spcBef>
                          <a:spcPts val="0"/>
                        </a:spcBef>
                        <a:buNone/>
                      </a:pPr>
                      <a:r>
                        <a:rPr lang="en-US" sz="1700" b="1">
                          <a:solidFill>
                            <a:schemeClr val="bg2"/>
                          </a:solidFill>
                        </a:rPr>
                        <a:t>Objective of Each Stage</a:t>
                      </a:r>
                    </a:p>
                  </a:txBody>
                  <a:tcPr marL="91425" marR="91425" marT="91425" marB="91425"/>
                </a:tc>
              </a:tr>
              <a:tr h="452198">
                <a:tc>
                  <a:txBody>
                    <a:bodyPr/>
                    <a:lstStyle/>
                    <a:p>
                      <a:pPr lvl="0">
                        <a:spcBef>
                          <a:spcPts val="0"/>
                        </a:spcBef>
                        <a:buNone/>
                      </a:pPr>
                      <a:r>
                        <a:rPr lang="en-US" sz="1700" b="1" dirty="0">
                          <a:solidFill>
                            <a:schemeClr val="bg2"/>
                          </a:solidFill>
                        </a:rPr>
                        <a:t>No Activity</a:t>
                      </a:r>
                    </a:p>
                  </a:txBody>
                  <a:tcPr marL="91425" marR="91425" marT="91425" marB="91425">
                    <a:solidFill>
                      <a:srgbClr val="EA9999"/>
                    </a:solidFill>
                  </a:tcPr>
                </a:tc>
                <a:tc>
                  <a:txBody>
                    <a:bodyPr/>
                    <a:lstStyle/>
                    <a:p>
                      <a:pPr lvl="0">
                        <a:spcBef>
                          <a:spcPts val="0"/>
                        </a:spcBef>
                        <a:buNone/>
                      </a:pPr>
                      <a:r>
                        <a:rPr lang="en-US" sz="1700" b="1">
                          <a:solidFill>
                            <a:schemeClr val="bg2"/>
                          </a:solidFill>
                        </a:rPr>
                        <a:t>Physical and Cognitive Rest</a:t>
                      </a:r>
                    </a:p>
                  </a:txBody>
                  <a:tcPr marL="91425" marR="91425" marT="91425" marB="91425">
                    <a:solidFill>
                      <a:srgbClr val="EA9999"/>
                    </a:solidFill>
                  </a:tcPr>
                </a:tc>
                <a:tc>
                  <a:txBody>
                    <a:bodyPr/>
                    <a:lstStyle/>
                    <a:p>
                      <a:pPr lvl="0">
                        <a:spcBef>
                          <a:spcPts val="0"/>
                        </a:spcBef>
                        <a:buNone/>
                      </a:pPr>
                      <a:r>
                        <a:rPr lang="en-US" sz="1700" b="1">
                          <a:solidFill>
                            <a:schemeClr val="bg2"/>
                          </a:solidFill>
                        </a:rPr>
                        <a:t>Recovery</a:t>
                      </a:r>
                    </a:p>
                  </a:txBody>
                  <a:tcPr marL="91425" marR="91425" marT="91425" marB="91425">
                    <a:solidFill>
                      <a:srgbClr val="EA9999"/>
                    </a:solidFill>
                  </a:tcPr>
                </a:tc>
              </a:tr>
              <a:tr h="935139">
                <a:tc>
                  <a:txBody>
                    <a:bodyPr/>
                    <a:lstStyle/>
                    <a:p>
                      <a:pPr lvl="0">
                        <a:spcBef>
                          <a:spcPts val="0"/>
                        </a:spcBef>
                        <a:buNone/>
                      </a:pPr>
                      <a:r>
                        <a:rPr lang="en-US" sz="1700" b="1" dirty="0">
                          <a:solidFill>
                            <a:schemeClr val="bg2"/>
                          </a:solidFill>
                        </a:rPr>
                        <a:t>Light Aerobic Exercise</a:t>
                      </a:r>
                    </a:p>
                  </a:txBody>
                  <a:tcPr marL="91425" marR="91425" marT="91425" marB="91425">
                    <a:solidFill>
                      <a:srgbClr val="F9CB9C"/>
                    </a:solidFill>
                  </a:tcPr>
                </a:tc>
                <a:tc>
                  <a:txBody>
                    <a:bodyPr/>
                    <a:lstStyle/>
                    <a:p>
                      <a:pPr lvl="0">
                        <a:spcBef>
                          <a:spcPts val="0"/>
                        </a:spcBef>
                        <a:buNone/>
                      </a:pPr>
                      <a:r>
                        <a:rPr lang="en-US" sz="1700" b="1">
                          <a:solidFill>
                            <a:schemeClr val="bg2"/>
                          </a:solidFill>
                        </a:rPr>
                        <a:t>Walking, swimming, stationary bike, &lt;70% maximum MR. </a:t>
                      </a:r>
                    </a:p>
                    <a:p>
                      <a:pPr lvl="0">
                        <a:spcBef>
                          <a:spcPts val="0"/>
                        </a:spcBef>
                        <a:buNone/>
                      </a:pPr>
                      <a:r>
                        <a:rPr lang="en-US" sz="1700" b="1">
                          <a:solidFill>
                            <a:schemeClr val="bg2"/>
                          </a:solidFill>
                        </a:rPr>
                        <a:t>No resistance training. </a:t>
                      </a:r>
                    </a:p>
                  </a:txBody>
                  <a:tcPr marL="91425" marR="91425" marT="91425" marB="91425">
                    <a:solidFill>
                      <a:srgbClr val="F9CB9C"/>
                    </a:solidFill>
                  </a:tcPr>
                </a:tc>
                <a:tc>
                  <a:txBody>
                    <a:bodyPr/>
                    <a:lstStyle/>
                    <a:p>
                      <a:pPr lvl="0">
                        <a:spcBef>
                          <a:spcPts val="0"/>
                        </a:spcBef>
                        <a:buNone/>
                      </a:pPr>
                      <a:r>
                        <a:rPr lang="en-US" sz="1700" b="1">
                          <a:solidFill>
                            <a:schemeClr val="bg2"/>
                          </a:solidFill>
                        </a:rPr>
                        <a:t>Increase HR</a:t>
                      </a:r>
                    </a:p>
                  </a:txBody>
                  <a:tcPr marL="91425" marR="91425" marT="91425" marB="91425">
                    <a:solidFill>
                      <a:srgbClr val="F9CB9C"/>
                    </a:solidFill>
                  </a:tcPr>
                </a:tc>
              </a:tr>
              <a:tr h="693680">
                <a:tc>
                  <a:txBody>
                    <a:bodyPr/>
                    <a:lstStyle/>
                    <a:p>
                      <a:pPr lvl="0">
                        <a:spcBef>
                          <a:spcPts val="0"/>
                        </a:spcBef>
                        <a:buNone/>
                      </a:pPr>
                      <a:r>
                        <a:rPr lang="en-US" sz="1700" b="1" dirty="0">
                          <a:solidFill>
                            <a:schemeClr val="bg2"/>
                          </a:solidFill>
                        </a:rPr>
                        <a:t>Sports Specific Exercise</a:t>
                      </a:r>
                    </a:p>
                  </a:txBody>
                  <a:tcPr marL="91425" marR="91425" marT="91425" marB="91425">
                    <a:solidFill>
                      <a:srgbClr val="FFF2CC"/>
                    </a:solidFill>
                  </a:tcPr>
                </a:tc>
                <a:tc>
                  <a:txBody>
                    <a:bodyPr/>
                    <a:lstStyle/>
                    <a:p>
                      <a:pPr lvl="0">
                        <a:spcBef>
                          <a:spcPts val="0"/>
                        </a:spcBef>
                        <a:buNone/>
                      </a:pPr>
                      <a:r>
                        <a:rPr lang="en-US" sz="1700" b="1" dirty="0">
                          <a:solidFill>
                            <a:schemeClr val="bg2"/>
                          </a:solidFill>
                        </a:rPr>
                        <a:t>Skating drills in ice hockey, running drills, No head impact activities</a:t>
                      </a:r>
                    </a:p>
                  </a:txBody>
                  <a:tcPr marL="91425" marR="91425" marT="91425" marB="91425">
                    <a:solidFill>
                      <a:srgbClr val="FFF2CC"/>
                    </a:solidFill>
                  </a:tcPr>
                </a:tc>
                <a:tc>
                  <a:txBody>
                    <a:bodyPr/>
                    <a:lstStyle/>
                    <a:p>
                      <a:pPr lvl="0">
                        <a:spcBef>
                          <a:spcPts val="0"/>
                        </a:spcBef>
                        <a:buNone/>
                      </a:pPr>
                      <a:r>
                        <a:rPr lang="en-US" sz="1700" b="1">
                          <a:solidFill>
                            <a:schemeClr val="bg2"/>
                          </a:solidFill>
                        </a:rPr>
                        <a:t>Add Movement</a:t>
                      </a:r>
                    </a:p>
                  </a:txBody>
                  <a:tcPr marL="91425" marR="91425" marT="91425" marB="91425">
                    <a:solidFill>
                      <a:srgbClr val="FFF2CC"/>
                    </a:solidFill>
                  </a:tcPr>
                </a:tc>
              </a:tr>
              <a:tr h="1124857">
                <a:tc>
                  <a:txBody>
                    <a:bodyPr/>
                    <a:lstStyle/>
                    <a:p>
                      <a:pPr lvl="0">
                        <a:spcBef>
                          <a:spcPts val="0"/>
                        </a:spcBef>
                        <a:buNone/>
                      </a:pPr>
                      <a:r>
                        <a:rPr lang="en-US" sz="1700" b="1" dirty="0">
                          <a:solidFill>
                            <a:schemeClr val="bg2"/>
                          </a:solidFill>
                        </a:rPr>
                        <a:t>Non-contact training drills</a:t>
                      </a:r>
                    </a:p>
                  </a:txBody>
                  <a:tcPr marL="91425" marR="91425" marT="91425" marB="91425">
                    <a:solidFill>
                      <a:srgbClr val="D9D2E9"/>
                    </a:solidFill>
                  </a:tcPr>
                </a:tc>
                <a:tc>
                  <a:txBody>
                    <a:bodyPr/>
                    <a:lstStyle/>
                    <a:p>
                      <a:pPr lvl="0">
                        <a:spcBef>
                          <a:spcPts val="0"/>
                        </a:spcBef>
                        <a:buNone/>
                      </a:pPr>
                      <a:r>
                        <a:rPr lang="en-US" sz="1700" b="1" dirty="0">
                          <a:solidFill>
                            <a:schemeClr val="bg2"/>
                          </a:solidFill>
                        </a:rPr>
                        <a:t>Progression to more complex training drills. </a:t>
                      </a:r>
                    </a:p>
                    <a:p>
                      <a:pPr lvl="0">
                        <a:spcBef>
                          <a:spcPts val="0"/>
                        </a:spcBef>
                        <a:buNone/>
                      </a:pPr>
                      <a:r>
                        <a:rPr lang="en-US" sz="1700" b="1" dirty="0">
                          <a:solidFill>
                            <a:schemeClr val="bg2"/>
                          </a:solidFill>
                        </a:rPr>
                        <a:t>May start progressive resistance training</a:t>
                      </a:r>
                    </a:p>
                  </a:txBody>
                  <a:tcPr marL="91425" marR="91425" marT="91425" marB="91425">
                    <a:solidFill>
                      <a:srgbClr val="D9D2E9"/>
                    </a:solidFill>
                  </a:tcPr>
                </a:tc>
                <a:tc>
                  <a:txBody>
                    <a:bodyPr/>
                    <a:lstStyle/>
                    <a:p>
                      <a:pPr lvl="0">
                        <a:spcBef>
                          <a:spcPts val="0"/>
                        </a:spcBef>
                        <a:buNone/>
                      </a:pPr>
                      <a:r>
                        <a:rPr lang="en-US" sz="1700" b="1" dirty="0">
                          <a:solidFill>
                            <a:schemeClr val="bg2"/>
                          </a:solidFill>
                        </a:rPr>
                        <a:t>Exercise, coordination and cognitive load</a:t>
                      </a:r>
                    </a:p>
                  </a:txBody>
                  <a:tcPr marL="91425" marR="91425" marT="91425" marB="91425">
                    <a:solidFill>
                      <a:srgbClr val="D9D2E9"/>
                    </a:solidFill>
                  </a:tcPr>
                </a:tc>
              </a:tr>
              <a:tr h="693680">
                <a:tc>
                  <a:txBody>
                    <a:bodyPr/>
                    <a:lstStyle/>
                    <a:p>
                      <a:pPr lvl="0">
                        <a:spcBef>
                          <a:spcPts val="0"/>
                        </a:spcBef>
                        <a:buNone/>
                      </a:pPr>
                      <a:r>
                        <a:rPr lang="en-US" sz="1700" b="1">
                          <a:solidFill>
                            <a:schemeClr val="bg2"/>
                          </a:solidFill>
                        </a:rPr>
                        <a:t>Full-contact practice</a:t>
                      </a:r>
                    </a:p>
                  </a:txBody>
                  <a:tcPr marL="91425" marR="91425" marT="91425" marB="91425">
                    <a:solidFill>
                      <a:srgbClr val="CFE2F3"/>
                    </a:solidFill>
                  </a:tcPr>
                </a:tc>
                <a:tc>
                  <a:txBody>
                    <a:bodyPr/>
                    <a:lstStyle/>
                    <a:p>
                      <a:pPr lvl="0">
                        <a:spcBef>
                          <a:spcPts val="0"/>
                        </a:spcBef>
                        <a:buNone/>
                      </a:pPr>
                      <a:r>
                        <a:rPr lang="en-US" sz="1700" b="1">
                          <a:solidFill>
                            <a:schemeClr val="bg2"/>
                          </a:solidFill>
                        </a:rPr>
                        <a:t>Full practice (following medical clearance)</a:t>
                      </a:r>
                    </a:p>
                  </a:txBody>
                  <a:tcPr marL="91425" marR="91425" marT="91425" marB="91425">
                    <a:solidFill>
                      <a:srgbClr val="CFE2F3"/>
                    </a:solidFill>
                  </a:tcPr>
                </a:tc>
                <a:tc>
                  <a:txBody>
                    <a:bodyPr/>
                    <a:lstStyle/>
                    <a:p>
                      <a:pPr lvl="0">
                        <a:spcBef>
                          <a:spcPts val="0"/>
                        </a:spcBef>
                        <a:buNone/>
                      </a:pPr>
                      <a:r>
                        <a:rPr lang="en-US" sz="1700" b="1" dirty="0">
                          <a:solidFill>
                            <a:schemeClr val="bg2"/>
                          </a:solidFill>
                        </a:rPr>
                        <a:t>Restore confidence and assess functional skills by coaching staff</a:t>
                      </a:r>
                    </a:p>
                  </a:txBody>
                  <a:tcPr marL="91425" marR="91425" marT="91425" marB="91425">
                    <a:solidFill>
                      <a:srgbClr val="CFE2F3"/>
                    </a:solidFill>
                  </a:tcPr>
                </a:tc>
              </a:tr>
              <a:tr h="452198">
                <a:tc>
                  <a:txBody>
                    <a:bodyPr/>
                    <a:lstStyle/>
                    <a:p>
                      <a:pPr lvl="0">
                        <a:spcBef>
                          <a:spcPts val="0"/>
                        </a:spcBef>
                        <a:buNone/>
                      </a:pPr>
                      <a:r>
                        <a:rPr lang="en-US" sz="1700" b="1" dirty="0">
                          <a:solidFill>
                            <a:schemeClr val="bg2"/>
                          </a:solidFill>
                        </a:rPr>
                        <a:t>Return to Play</a:t>
                      </a:r>
                    </a:p>
                  </a:txBody>
                  <a:tcPr marL="91425" marR="91425" marT="91425" marB="91425">
                    <a:solidFill>
                      <a:srgbClr val="B6D7A8"/>
                    </a:solidFill>
                  </a:tcPr>
                </a:tc>
                <a:tc>
                  <a:txBody>
                    <a:bodyPr/>
                    <a:lstStyle/>
                    <a:p>
                      <a:pPr lvl="0">
                        <a:spcBef>
                          <a:spcPts val="0"/>
                        </a:spcBef>
                        <a:buNone/>
                      </a:pPr>
                      <a:r>
                        <a:rPr lang="en-US" sz="1700" b="1" dirty="0">
                          <a:solidFill>
                            <a:schemeClr val="bg2"/>
                          </a:solidFill>
                        </a:rPr>
                        <a:t>Normal game play</a:t>
                      </a:r>
                    </a:p>
                  </a:txBody>
                  <a:tcPr marL="91425" marR="91425" marT="91425" marB="91425">
                    <a:solidFill>
                      <a:srgbClr val="B6D7A8"/>
                    </a:solidFill>
                  </a:tcPr>
                </a:tc>
                <a:tc>
                  <a:txBody>
                    <a:bodyPr/>
                    <a:lstStyle/>
                    <a:p>
                      <a:pPr lvl="0">
                        <a:spcBef>
                          <a:spcPts val="0"/>
                        </a:spcBef>
                        <a:buNone/>
                      </a:pPr>
                      <a:endParaRPr sz="1700" b="1" dirty="0">
                        <a:solidFill>
                          <a:schemeClr val="bg2"/>
                        </a:solidFill>
                      </a:endParaRPr>
                    </a:p>
                  </a:txBody>
                  <a:tcPr marL="91425" marR="91425" marT="91425" marB="91425">
                    <a:solidFill>
                      <a:srgbClr val="B6D7A8"/>
                    </a:solidFill>
                  </a:tcPr>
                </a:tc>
              </a:tr>
            </a:tbl>
          </a:graphicData>
        </a:graphic>
      </p:graphicFrame>
    </p:spTree>
    <p:extLst>
      <p:ext uri="{BB962C8B-B14F-4D97-AF65-F5344CB8AC3E}">
        <p14:creationId xmlns:p14="http://schemas.microsoft.com/office/powerpoint/2010/main" val="2197562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Legislature</a:t>
            </a:r>
            <a:endParaRPr lang="en-US" dirty="0"/>
          </a:p>
        </p:txBody>
      </p:sp>
      <p:sp>
        <p:nvSpPr>
          <p:cNvPr id="6" name="Text Placeholder 5"/>
          <p:cNvSpPr>
            <a:spLocks noGrp="1"/>
          </p:cNvSpPr>
          <p:nvPr>
            <p:ph type="body" idx="1"/>
          </p:nvPr>
        </p:nvSpPr>
        <p:spPr>
          <a:xfrm>
            <a:off x="762000" y="1447800"/>
            <a:ext cx="10896600" cy="5054599"/>
          </a:xfrm>
        </p:spPr>
        <p:txBody>
          <a:bodyPr/>
          <a:lstStyle/>
          <a:p>
            <a:pPr marL="152400" indent="0">
              <a:buNone/>
            </a:pPr>
            <a:r>
              <a:rPr lang="en-US" sz="2500" dirty="0"/>
              <a:t>Michigan Legislature (June 30, 2013): </a:t>
            </a:r>
          </a:p>
          <a:p>
            <a:r>
              <a:rPr lang="en-US" sz="2500" dirty="0"/>
              <a:t>Immediately remove from activity </a:t>
            </a:r>
            <a:r>
              <a:rPr lang="en-US" sz="2500" dirty="0" smtClean="0"/>
              <a:t>if suspected </a:t>
            </a:r>
            <a:r>
              <a:rPr lang="en-US" sz="2500" dirty="0"/>
              <a:t>of sustaining a concussion </a:t>
            </a:r>
          </a:p>
          <a:p>
            <a:r>
              <a:rPr lang="en-US" sz="2500" dirty="0"/>
              <a:t>He/she shall not return to physical activity until he or she has been evaluated by an “appropriate health professional” and receives written clearance authorizing the youth athlete’s return to </a:t>
            </a:r>
            <a:r>
              <a:rPr lang="en-US" sz="2500" dirty="0" smtClean="0"/>
              <a:t>physical</a:t>
            </a:r>
          </a:p>
          <a:p>
            <a:pPr marL="152400" indent="0">
              <a:buNone/>
            </a:pPr>
            <a:r>
              <a:rPr lang="en-US" sz="2500" dirty="0" smtClean="0"/>
              <a:t>MHSAA </a:t>
            </a:r>
            <a:r>
              <a:rPr lang="en-US" sz="2500" dirty="0"/>
              <a:t>Concussion Protocol:</a:t>
            </a:r>
          </a:p>
          <a:p>
            <a:r>
              <a:rPr lang="en-US" sz="2500" dirty="0"/>
              <a:t>Only an M.D., D.O., Physician’s Assistant or Nurse Practitioner </a:t>
            </a:r>
          </a:p>
          <a:p>
            <a:r>
              <a:rPr lang="en-US" sz="2500" dirty="0"/>
              <a:t>Must be in writing and must be unconditional</a:t>
            </a:r>
          </a:p>
          <a:p>
            <a:r>
              <a:rPr lang="en-US" sz="2500" dirty="0"/>
              <a:t>Clearance may not be on the same date on which the athlete was removed from play. </a:t>
            </a:r>
          </a:p>
          <a:p>
            <a:endParaRPr lang="en-US" sz="2500" dirty="0"/>
          </a:p>
        </p:txBody>
      </p:sp>
    </p:spTree>
    <p:extLst>
      <p:ext uri="{BB962C8B-B14F-4D97-AF65-F5344CB8AC3E}">
        <p14:creationId xmlns:p14="http://schemas.microsoft.com/office/powerpoint/2010/main" val="2113237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Recovery Timeline</a:t>
            </a:r>
            <a:endParaRPr lang="en-US" dirty="0"/>
          </a:p>
        </p:txBody>
      </p:sp>
      <p:pic>
        <p:nvPicPr>
          <p:cNvPr id="404" name="Shape 404"/>
          <p:cNvPicPr preferRelativeResize="0">
            <a:picLocks noGrp="1"/>
          </p:cNvPicPr>
          <p:nvPr>
            <p:ph type="body" idx="4294967295"/>
          </p:nvPr>
        </p:nvPicPr>
        <p:blipFill rotWithShape="1">
          <a:blip r:embed="rId3">
            <a:alphaModFix/>
          </a:blip>
          <a:stretch/>
        </p:blipFill>
        <p:spPr>
          <a:xfrm>
            <a:off x="2251072" y="2467766"/>
            <a:ext cx="9272588" cy="3146425"/>
          </a:xfrm>
          <a:prstGeom prst="rect">
            <a:avLst/>
          </a:prstGeom>
          <a:noFill/>
          <a:ln>
            <a:noFill/>
          </a:ln>
        </p:spPr>
      </p:pic>
      <p:sp>
        <p:nvSpPr>
          <p:cNvPr id="405" name="Shape 405"/>
          <p:cNvSpPr/>
          <p:nvPr/>
        </p:nvSpPr>
        <p:spPr>
          <a:xfrm>
            <a:off x="3860800" y="2133600"/>
            <a:ext cx="7416800" cy="2133599"/>
          </a:xfrm>
          <a:custGeom>
            <a:avLst/>
            <a:gdLst/>
            <a:ahLst/>
            <a:cxnLst/>
            <a:rect l="0" t="0" r="0" b="0"/>
            <a:pathLst>
              <a:path w="120000" h="120000" extrusionOk="0">
                <a:moveTo>
                  <a:pt x="0" y="120000"/>
                </a:moveTo>
                <a:cubicBezTo>
                  <a:pt x="0" y="68219"/>
                  <a:pt x="0" y="16438"/>
                  <a:pt x="3529" y="8219"/>
                </a:cubicBezTo>
                <a:cubicBezTo>
                  <a:pt x="7058" y="0"/>
                  <a:pt x="13235" y="55890"/>
                  <a:pt x="21176" y="70684"/>
                </a:cubicBezTo>
                <a:cubicBezTo>
                  <a:pt x="29117" y="85479"/>
                  <a:pt x="34705" y="88767"/>
                  <a:pt x="51176" y="96986"/>
                </a:cubicBezTo>
                <a:cubicBezTo>
                  <a:pt x="67647" y="105205"/>
                  <a:pt x="108529" y="116164"/>
                  <a:pt x="120000" y="120000"/>
                </a:cubicBezTo>
              </a:path>
            </a:pathLst>
          </a:custGeom>
          <a:noFill/>
          <a:ln w="28575" cap="flat" cmpd="sng">
            <a:solidFill>
              <a:srgbClr val="953735"/>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06" name="Shape 406"/>
          <p:cNvCxnSpPr/>
          <p:nvPr/>
        </p:nvCxnSpPr>
        <p:spPr>
          <a:xfrm>
            <a:off x="2032000" y="2209800"/>
            <a:ext cx="0" cy="3132137"/>
          </a:xfrm>
          <a:prstGeom prst="straightConnector1">
            <a:avLst/>
          </a:prstGeom>
          <a:noFill/>
          <a:ln w="50800" cap="flat" cmpd="sng">
            <a:solidFill>
              <a:schemeClr val="lt1"/>
            </a:solidFill>
            <a:prstDash val="solid"/>
            <a:miter/>
            <a:headEnd type="none" w="med" len="med"/>
            <a:tailEnd type="none" w="med" len="med"/>
          </a:ln>
        </p:spPr>
      </p:cxnSp>
      <p:cxnSp>
        <p:nvCxnSpPr>
          <p:cNvPr id="407" name="Shape 407"/>
          <p:cNvCxnSpPr/>
          <p:nvPr/>
        </p:nvCxnSpPr>
        <p:spPr>
          <a:xfrm rot="10800000">
            <a:off x="2031999" y="5334000"/>
            <a:ext cx="9245600" cy="0"/>
          </a:xfrm>
          <a:prstGeom prst="straightConnector1">
            <a:avLst/>
          </a:prstGeom>
          <a:noFill/>
          <a:ln w="50800" cap="flat" cmpd="sng">
            <a:solidFill>
              <a:schemeClr val="lt1"/>
            </a:solidFill>
            <a:prstDash val="solid"/>
            <a:miter/>
            <a:headEnd type="none" w="med" len="med"/>
            <a:tailEnd type="none" w="med" len="med"/>
          </a:ln>
        </p:spPr>
      </p:cxnSp>
      <p:sp>
        <p:nvSpPr>
          <p:cNvPr id="408" name="Shape 408"/>
          <p:cNvSpPr txBox="1"/>
          <p:nvPr/>
        </p:nvSpPr>
        <p:spPr>
          <a:xfrm>
            <a:off x="5754687" y="5592762"/>
            <a:ext cx="981074"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TIME</a:t>
            </a:r>
          </a:p>
        </p:txBody>
      </p:sp>
      <p:sp>
        <p:nvSpPr>
          <p:cNvPr id="409" name="Shape 409"/>
          <p:cNvSpPr txBox="1"/>
          <p:nvPr/>
        </p:nvSpPr>
        <p:spPr>
          <a:xfrm rot="-5400000">
            <a:off x="156368" y="3364706"/>
            <a:ext cx="2897186"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DYSFUNCTION</a:t>
            </a:r>
          </a:p>
        </p:txBody>
      </p:sp>
      <p:sp>
        <p:nvSpPr>
          <p:cNvPr id="410" name="Shape 410"/>
          <p:cNvSpPr/>
          <p:nvPr/>
        </p:nvSpPr>
        <p:spPr>
          <a:xfrm>
            <a:off x="3048000" y="2514600"/>
            <a:ext cx="6908799" cy="2781300"/>
          </a:xfrm>
          <a:custGeom>
            <a:avLst/>
            <a:gdLst/>
            <a:ahLst/>
            <a:cxnLst/>
            <a:rect l="0" t="0" r="0" b="0"/>
            <a:pathLst>
              <a:path w="120000" h="120000" extrusionOk="0">
                <a:moveTo>
                  <a:pt x="0" y="120000"/>
                </a:moveTo>
                <a:cubicBezTo>
                  <a:pt x="0" y="68219"/>
                  <a:pt x="0" y="16438"/>
                  <a:pt x="3529" y="8219"/>
                </a:cubicBezTo>
                <a:cubicBezTo>
                  <a:pt x="7058" y="0"/>
                  <a:pt x="13235" y="55890"/>
                  <a:pt x="21176" y="70684"/>
                </a:cubicBezTo>
                <a:cubicBezTo>
                  <a:pt x="29117" y="85479"/>
                  <a:pt x="34705" y="88767"/>
                  <a:pt x="51176" y="96986"/>
                </a:cubicBezTo>
                <a:cubicBezTo>
                  <a:pt x="67647" y="105205"/>
                  <a:pt x="108529" y="116164"/>
                  <a:pt x="120000" y="120000"/>
                </a:cubicBezTo>
              </a:path>
            </a:pathLst>
          </a:cu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11" name="Shape 411"/>
          <p:cNvCxnSpPr/>
          <p:nvPr/>
        </p:nvCxnSpPr>
        <p:spPr>
          <a:xfrm rot="10800000">
            <a:off x="3048000" y="5410200"/>
            <a:ext cx="0" cy="533399"/>
          </a:xfrm>
          <a:prstGeom prst="straightConnector1">
            <a:avLst/>
          </a:prstGeom>
          <a:noFill/>
          <a:ln w="9525" cap="flat" cmpd="sng">
            <a:solidFill>
              <a:srgbClr val="262626"/>
            </a:solidFill>
            <a:prstDash val="solid"/>
            <a:miter/>
            <a:headEnd type="none" w="med" len="med"/>
            <a:tailEnd type="none" w="med" len="med"/>
          </a:ln>
        </p:spPr>
      </p:cxnSp>
      <p:sp>
        <p:nvSpPr>
          <p:cNvPr id="412" name="Shape 412"/>
          <p:cNvSpPr txBox="1"/>
          <p:nvPr/>
        </p:nvSpPr>
        <p:spPr>
          <a:xfrm>
            <a:off x="2751121" y="5943600"/>
            <a:ext cx="1327199"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Cabin"/>
              <a:buNone/>
            </a:pPr>
            <a:r>
              <a:rPr lang="en-US" sz="2600" b="0" i="0" u="none" dirty="0">
                <a:solidFill>
                  <a:srgbClr val="46464A"/>
                </a:solidFill>
                <a:latin typeface="Cabin"/>
                <a:ea typeface="Cabin"/>
                <a:cs typeface="Cabin"/>
                <a:sym typeface="Cabin"/>
              </a:rPr>
              <a:t>Onset</a:t>
            </a:r>
          </a:p>
        </p:txBody>
      </p:sp>
      <p:sp>
        <p:nvSpPr>
          <p:cNvPr id="413" name="Shape 413"/>
          <p:cNvSpPr/>
          <p:nvPr/>
        </p:nvSpPr>
        <p:spPr>
          <a:xfrm>
            <a:off x="3860800" y="3581400"/>
            <a:ext cx="7416800" cy="1295400"/>
          </a:xfrm>
          <a:custGeom>
            <a:avLst/>
            <a:gdLst/>
            <a:ahLst/>
            <a:cxnLst/>
            <a:rect l="0" t="0" r="0" b="0"/>
            <a:pathLst>
              <a:path w="120000" h="120000" extrusionOk="0">
                <a:moveTo>
                  <a:pt x="0" y="0"/>
                </a:moveTo>
                <a:cubicBezTo>
                  <a:pt x="5205" y="30000"/>
                  <a:pt x="10410" y="60000"/>
                  <a:pt x="21369" y="77647"/>
                </a:cubicBezTo>
                <a:cubicBezTo>
                  <a:pt x="32328" y="95294"/>
                  <a:pt x="49315" y="98823"/>
                  <a:pt x="65753" y="105882"/>
                </a:cubicBezTo>
                <a:cubicBezTo>
                  <a:pt x="82191" y="112941"/>
                  <a:pt x="101095" y="116470"/>
                  <a:pt x="120000" y="120000"/>
                </a:cubicBezTo>
              </a:path>
            </a:pathLst>
          </a:custGeom>
          <a:noFill/>
          <a:ln w="31750" cap="flat" cmpd="sng">
            <a:solidFill>
              <a:srgbClr val="37609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414" name="Shape 414"/>
          <p:cNvGrpSpPr/>
          <p:nvPr/>
        </p:nvGrpSpPr>
        <p:grpSpPr>
          <a:xfrm>
            <a:off x="9761536" y="5392736"/>
            <a:ext cx="1762124" cy="1033463"/>
            <a:chOff x="7321550" y="5046661"/>
            <a:chExt cx="1320800" cy="1033463"/>
          </a:xfrm>
        </p:grpSpPr>
        <p:cxnSp>
          <p:nvCxnSpPr>
            <p:cNvPr id="415" name="Shape 415"/>
            <p:cNvCxnSpPr/>
            <p:nvPr/>
          </p:nvCxnSpPr>
          <p:spPr>
            <a:xfrm rot="10800000">
              <a:off x="7469186" y="5046661"/>
              <a:ext cx="0" cy="541337"/>
            </a:xfrm>
            <a:prstGeom prst="straightConnector1">
              <a:avLst/>
            </a:prstGeom>
            <a:noFill/>
            <a:ln w="9525" cap="flat" cmpd="sng">
              <a:solidFill>
                <a:srgbClr val="262626"/>
              </a:solidFill>
              <a:prstDash val="solid"/>
              <a:miter/>
              <a:headEnd type="none" w="med" len="med"/>
              <a:tailEnd type="none" w="med" len="med"/>
            </a:ln>
          </p:spPr>
        </p:cxnSp>
        <p:sp>
          <p:nvSpPr>
            <p:cNvPr id="416" name="Shape 416"/>
            <p:cNvSpPr txBox="1"/>
            <p:nvPr/>
          </p:nvSpPr>
          <p:spPr>
            <a:xfrm>
              <a:off x="7321550" y="5588000"/>
              <a:ext cx="1320800" cy="492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464A"/>
                </a:buClr>
                <a:buSzPct val="25000"/>
                <a:buFont typeface="Arial"/>
                <a:buNone/>
              </a:pPr>
              <a:r>
                <a:rPr lang="en-US" sz="2600" b="0" i="0" u="none">
                  <a:solidFill>
                    <a:srgbClr val="46464A"/>
                  </a:solidFill>
                  <a:latin typeface="Arial"/>
                  <a:ea typeface="Arial"/>
                  <a:cs typeface="Arial"/>
                  <a:sym typeface="Arial"/>
                </a:rPr>
                <a:t>Resolution</a:t>
              </a:r>
            </a:p>
          </p:txBody>
        </p:sp>
      </p:grpSp>
      <p:sp>
        <p:nvSpPr>
          <p:cNvPr id="417" name="Shape 417"/>
          <p:cNvSpPr txBox="1"/>
          <p:nvPr/>
        </p:nvSpPr>
        <p:spPr>
          <a:xfrm>
            <a:off x="1454150" y="1763711"/>
            <a:ext cx="20700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dirty="0">
                <a:solidFill>
                  <a:schemeClr val="dk1"/>
                </a:solidFill>
                <a:latin typeface="Calibri"/>
                <a:ea typeface="Calibri"/>
                <a:cs typeface="Calibri"/>
                <a:sym typeface="Calibri"/>
              </a:rPr>
              <a:t>Typical Concussion</a:t>
            </a:r>
          </a:p>
        </p:txBody>
      </p:sp>
      <p:sp>
        <p:nvSpPr>
          <p:cNvPr id="418" name="Shape 418"/>
          <p:cNvSpPr txBox="1"/>
          <p:nvPr/>
        </p:nvSpPr>
        <p:spPr>
          <a:xfrm>
            <a:off x="5915025" y="1784350"/>
            <a:ext cx="2728911"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Repeat Injury</a:t>
            </a:r>
          </a:p>
        </p:txBody>
      </p:sp>
      <p:cxnSp>
        <p:nvCxnSpPr>
          <p:cNvPr id="419" name="Shape 419"/>
          <p:cNvCxnSpPr/>
          <p:nvPr/>
        </p:nvCxnSpPr>
        <p:spPr>
          <a:xfrm>
            <a:off x="2751136" y="2154236"/>
            <a:ext cx="369886" cy="627061"/>
          </a:xfrm>
          <a:prstGeom prst="straightConnector1">
            <a:avLst/>
          </a:prstGeom>
          <a:noFill/>
          <a:ln w="9525" cap="flat" cmpd="sng">
            <a:solidFill>
              <a:srgbClr val="262626"/>
            </a:solidFill>
            <a:prstDash val="solid"/>
            <a:miter/>
            <a:headEnd type="none" w="med" len="med"/>
            <a:tailEnd type="none" w="med" len="med"/>
          </a:ln>
        </p:spPr>
      </p:cxnSp>
      <p:cxnSp>
        <p:nvCxnSpPr>
          <p:cNvPr id="420" name="Shape 420"/>
          <p:cNvCxnSpPr/>
          <p:nvPr/>
        </p:nvCxnSpPr>
        <p:spPr>
          <a:xfrm flipH="1">
            <a:off x="5526086" y="2162175"/>
            <a:ext cx="573086" cy="1333499"/>
          </a:xfrm>
          <a:prstGeom prst="straightConnector1">
            <a:avLst/>
          </a:prstGeom>
          <a:noFill/>
          <a:ln w="9525" cap="flat" cmpd="sng">
            <a:solidFill>
              <a:srgbClr val="262626"/>
            </a:solidFill>
            <a:prstDash val="solid"/>
            <a:miter/>
            <a:headEnd type="none" w="med" len="med"/>
            <a:tailEnd type="none" w="med" len="med"/>
          </a:ln>
        </p:spPr>
      </p:cxnSp>
      <p:sp>
        <p:nvSpPr>
          <p:cNvPr id="421" name="Shape 421"/>
          <p:cNvSpPr/>
          <p:nvPr/>
        </p:nvSpPr>
        <p:spPr>
          <a:xfrm>
            <a:off x="3929062" y="2466975"/>
            <a:ext cx="7280274" cy="1936749"/>
          </a:xfrm>
          <a:custGeom>
            <a:avLst/>
            <a:gdLst/>
            <a:ahLst/>
            <a:cxnLst/>
            <a:rect l="0" t="0" r="0" b="0"/>
            <a:pathLst>
              <a:path w="120000" h="120000" extrusionOk="0">
                <a:moveTo>
                  <a:pt x="0" y="73617"/>
                </a:moveTo>
                <a:cubicBezTo>
                  <a:pt x="5136" y="103792"/>
                  <a:pt x="16524" y="113449"/>
                  <a:pt x="25548" y="118628"/>
                </a:cubicBezTo>
                <a:cubicBezTo>
                  <a:pt x="34572" y="123796"/>
                  <a:pt x="44088" y="113332"/>
                  <a:pt x="54108" y="104671"/>
                </a:cubicBezTo>
                <a:cubicBezTo>
                  <a:pt x="65724" y="90398"/>
                  <a:pt x="66852" y="87140"/>
                  <a:pt x="82764" y="66058"/>
                </a:cubicBezTo>
                <a:cubicBezTo>
                  <a:pt x="94080" y="48222"/>
                  <a:pt x="102804" y="34125"/>
                  <a:pt x="108876" y="21585"/>
                </a:cubicBezTo>
                <a:cubicBezTo>
                  <a:pt x="114948" y="9046"/>
                  <a:pt x="119052" y="2660"/>
                  <a:pt x="120000" y="0"/>
                </a:cubicBezTo>
              </a:path>
            </a:pathLst>
          </a:custGeom>
          <a:noFill/>
          <a:ln w="31750" cap="flat" cmpd="sng">
            <a:solidFill>
              <a:srgbClr val="37609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2" name="Shape 422"/>
          <p:cNvSpPr txBox="1"/>
          <p:nvPr/>
        </p:nvSpPr>
        <p:spPr>
          <a:xfrm>
            <a:off x="8788400" y="3625850"/>
            <a:ext cx="19478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dirty="0">
                <a:solidFill>
                  <a:schemeClr val="dk1"/>
                </a:solidFill>
                <a:latin typeface="Calibri"/>
                <a:ea typeface="Calibri"/>
                <a:cs typeface="Calibri"/>
                <a:sym typeface="Calibri"/>
              </a:rPr>
              <a:t>Excessive exertion</a:t>
            </a:r>
          </a:p>
        </p:txBody>
      </p:sp>
      <p:cxnSp>
        <p:nvCxnSpPr>
          <p:cNvPr id="423" name="Shape 423"/>
          <p:cNvCxnSpPr/>
          <p:nvPr/>
        </p:nvCxnSpPr>
        <p:spPr>
          <a:xfrm flipH="1">
            <a:off x="6965950" y="3905250"/>
            <a:ext cx="1822449" cy="685799"/>
          </a:xfrm>
          <a:prstGeom prst="straightConnector1">
            <a:avLst/>
          </a:prstGeom>
          <a:noFill/>
          <a:ln w="9525" cap="flat" cmpd="sng">
            <a:solidFill>
              <a:srgbClr val="262626"/>
            </a:solidFill>
            <a:prstDash val="solid"/>
            <a:miter/>
            <a:headEnd type="none" w="med" len="med"/>
            <a:tailEnd type="none" w="med" len="med"/>
          </a:ln>
        </p:spPr>
      </p:cxnSp>
      <p:sp>
        <p:nvSpPr>
          <p:cNvPr id="424" name="Shape 424"/>
          <p:cNvSpPr txBox="1"/>
          <p:nvPr/>
        </p:nvSpPr>
        <p:spPr>
          <a:xfrm>
            <a:off x="7720011" y="1784350"/>
            <a:ext cx="2952750"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dirty="0">
                <a:solidFill>
                  <a:schemeClr val="dk1"/>
                </a:solidFill>
                <a:latin typeface="Calibri"/>
                <a:ea typeface="Calibri"/>
                <a:cs typeface="Calibri"/>
                <a:sym typeface="Calibri"/>
              </a:rPr>
              <a:t>Post concussive Syndrome</a:t>
            </a:r>
          </a:p>
        </p:txBody>
      </p:sp>
      <p:cxnSp>
        <p:nvCxnSpPr>
          <p:cNvPr id="425" name="Shape 425"/>
          <p:cNvCxnSpPr/>
          <p:nvPr/>
        </p:nvCxnSpPr>
        <p:spPr>
          <a:xfrm>
            <a:off x="8201025" y="2162175"/>
            <a:ext cx="995362" cy="1165224"/>
          </a:xfrm>
          <a:prstGeom prst="straightConnector1">
            <a:avLst/>
          </a:prstGeom>
          <a:noFill/>
          <a:ln w="9525" cap="flat" cmpd="sng">
            <a:solidFill>
              <a:srgbClr val="262626"/>
            </a:solidFill>
            <a:prstDash val="solid"/>
            <a:miter/>
            <a:headEnd type="none" w="med" len="med"/>
            <a:tailEnd type="none" w="med" len="med"/>
          </a:ln>
        </p:spPr>
      </p:cxnSp>
    </p:spTree>
    <p:extLst>
      <p:ext uri="{BB962C8B-B14F-4D97-AF65-F5344CB8AC3E}">
        <p14:creationId xmlns:p14="http://schemas.microsoft.com/office/powerpoint/2010/main" val="4706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par>
                                <p:cTn id="8" presetID="1" presetClass="entr" presetSubtype="0" fill="hold" nodeType="withEffect">
                                  <p:stCondLst>
                                    <p:cond delay="0"/>
                                  </p:stCondLst>
                                  <p:childTnLst>
                                    <p:set>
                                      <p:cBhvr>
                                        <p:cTn id="9" dur="1" fill="hold">
                                          <p:stCondLst>
                                            <p:cond delay="0"/>
                                          </p:stCondLst>
                                        </p:cTn>
                                        <p:tgtEl>
                                          <p:spTgt spid="4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fade">
                                      <p:cBhvr>
                                        <p:cTn id="16" dur="500"/>
                                        <p:tgtEl>
                                          <p:spTgt spid="4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2"/>
                                        </p:tgtEl>
                                        <p:attrNameLst>
                                          <p:attrName>style.visibility</p:attrName>
                                        </p:attrNameLst>
                                      </p:cBhvr>
                                      <p:to>
                                        <p:strVal val="visible"/>
                                      </p:to>
                                    </p:set>
                                    <p:animEffect transition="in" filter="fade">
                                      <p:cBhvr>
                                        <p:cTn id="19" dur="500"/>
                                        <p:tgtEl>
                                          <p:spTgt spid="422"/>
                                        </p:tgtEl>
                                      </p:cBhvr>
                                    </p:animEffect>
                                  </p:childTnLst>
                                </p:cTn>
                              </p:par>
                              <p:par>
                                <p:cTn id="20" presetID="10" presetClass="entr" presetSubtype="0" fill="hold"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gtEl>
                                        <p:attrNameLst>
                                          <p:attrName>style.visibility</p:attrName>
                                        </p:attrNameLst>
                                      </p:cBhvr>
                                      <p:to>
                                        <p:strVal val="visible"/>
                                      </p:to>
                                    </p:set>
                                    <p:animEffect transition="in" filter="fade">
                                      <p:cBhvr>
                                        <p:cTn id="27" dur="500"/>
                                        <p:tgtEl>
                                          <p:spTgt spid="405"/>
                                        </p:tgtEl>
                                      </p:cBhvr>
                                    </p:animEffect>
                                  </p:childTnLst>
                                </p:cTn>
                              </p:par>
                              <p:par>
                                <p:cTn id="28" presetID="1" presetClass="entr" presetSubtype="0" fill="hold" nodeType="withEffect">
                                  <p:stCondLst>
                                    <p:cond delay="0"/>
                                  </p:stCondLst>
                                  <p:childTnLst>
                                    <p:set>
                                      <p:cBhvr>
                                        <p:cTn id="29" dur="1" fill="hold">
                                          <p:stCondLst>
                                            <p:cond delay="0"/>
                                          </p:stCondLst>
                                        </p:cTn>
                                        <p:tgtEl>
                                          <p:spTgt spid="4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5"/>
                                        </p:tgtEl>
                                        <p:attrNameLst>
                                          <p:attrName>style.visibility</p:attrName>
                                        </p:attrNameLst>
                                      </p:cBhvr>
                                      <p:to>
                                        <p:strVal val="visible"/>
                                      </p:to>
                                    </p:set>
                                    <p:animEffect transition="in" filter="fade">
                                      <p:cBhvr>
                                        <p:cTn id="36" dur="500"/>
                                        <p:tgtEl>
                                          <p:spTgt spid="4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4"/>
                                        </p:tgtEl>
                                        <p:attrNameLst>
                                          <p:attrName>style.visibility</p:attrName>
                                        </p:attrNameLst>
                                      </p:cBhvr>
                                      <p:to>
                                        <p:strVal val="visible"/>
                                      </p:to>
                                    </p:set>
                                    <p:animEffect transition="in" filter="fade">
                                      <p:cBhvr>
                                        <p:cTn id="39" dur="500"/>
                                        <p:tgtEl>
                                          <p:spTgt spid="4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1"/>
                                        </p:tgtEl>
                                        <p:attrNameLst>
                                          <p:attrName>style.visibility</p:attrName>
                                        </p:attrNameLst>
                                      </p:cBhvr>
                                      <p:to>
                                        <p:strVal val="visible"/>
                                      </p:to>
                                    </p:set>
                                    <p:animEffect transition="in" filter="fade">
                                      <p:cBhvr>
                                        <p:cTn id="42"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animBg="1"/>
      <p:bldP spid="413" grpId="0" animBg="1"/>
      <p:bldP spid="417" grpId="0"/>
      <p:bldP spid="418" grpId="0"/>
      <p:bldP spid="421" grpId="0" animBg="1"/>
      <p:bldP spid="422" grpId="0"/>
      <p:bldP spid="4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2878666" y="514350"/>
            <a:ext cx="8668200" cy="558900"/>
          </a:xfrm>
          <a:prstGeom prst="rect">
            <a:avLst/>
          </a:prstGeom>
        </p:spPr>
        <p:txBody>
          <a:bodyPr lIns="91425" tIns="91425" rIns="91425" bIns="91425" anchor="b" anchorCtr="0">
            <a:noAutofit/>
          </a:bodyPr>
          <a:lstStyle/>
          <a:p>
            <a:pPr lvl="0">
              <a:spcBef>
                <a:spcPts val="0"/>
              </a:spcBef>
              <a:buNone/>
            </a:pPr>
            <a:r>
              <a:rPr lang="en-US"/>
              <a:t>Post Concussive Syndrome</a:t>
            </a:r>
          </a:p>
        </p:txBody>
      </p:sp>
      <p:sp>
        <p:nvSpPr>
          <p:cNvPr id="432" name="Shape 432"/>
          <p:cNvSpPr txBox="1">
            <a:spLocks noGrp="1"/>
          </p:cNvSpPr>
          <p:nvPr>
            <p:ph type="body" idx="1"/>
          </p:nvPr>
        </p:nvSpPr>
        <p:spPr>
          <a:prstGeom prst="rect">
            <a:avLst/>
          </a:prstGeom>
        </p:spPr>
        <p:txBody>
          <a:bodyPr lIns="91425" tIns="91425" rIns="91425" bIns="91425" anchor="t" anchorCtr="0">
            <a:noAutofit/>
          </a:bodyPr>
          <a:lstStyle/>
          <a:p>
            <a:pPr marL="0" lvl="0" indent="0" rtl="0">
              <a:lnSpc>
                <a:spcPct val="100000"/>
              </a:lnSpc>
              <a:spcBef>
                <a:spcPts val="360"/>
              </a:spcBef>
              <a:buNone/>
            </a:pPr>
            <a:r>
              <a:rPr lang="en-US" sz="2200" b="0" u="sng">
                <a:latin typeface="Calibri"/>
                <a:ea typeface="Calibri"/>
                <a:cs typeface="Calibri"/>
                <a:sym typeface="Calibri"/>
              </a:rPr>
              <a:t>Diagnosis</a:t>
            </a:r>
          </a:p>
          <a:p>
            <a:pPr marL="342900" lvl="0" indent="-368300" rtl="0">
              <a:lnSpc>
                <a:spcPct val="100000"/>
              </a:lnSpc>
              <a:spcBef>
                <a:spcPts val="360"/>
              </a:spcBef>
              <a:buClr>
                <a:schemeClr val="lt2"/>
              </a:buClr>
              <a:buSzPct val="100000"/>
              <a:buFont typeface="Arial"/>
            </a:pPr>
            <a:r>
              <a:rPr lang="en-US" sz="2200" b="0">
                <a:latin typeface="Calibri"/>
                <a:ea typeface="Calibri"/>
                <a:cs typeface="Calibri"/>
                <a:sym typeface="Calibri"/>
              </a:rPr>
              <a:t>Cognitive deficits in attention or memory</a:t>
            </a:r>
          </a:p>
          <a:p>
            <a:pPr marL="342900" lvl="0" indent="-368300" rtl="0">
              <a:lnSpc>
                <a:spcPct val="100000"/>
              </a:lnSpc>
              <a:spcBef>
                <a:spcPts val="360"/>
              </a:spcBef>
              <a:buClr>
                <a:schemeClr val="lt2"/>
              </a:buClr>
              <a:buSzPct val="100000"/>
              <a:buFont typeface="Arial"/>
            </a:pPr>
            <a:r>
              <a:rPr lang="en-US" sz="2200" b="0">
                <a:latin typeface="Calibri"/>
                <a:ea typeface="Calibri"/>
                <a:cs typeface="Calibri"/>
                <a:sym typeface="Calibri"/>
              </a:rPr>
              <a:t>Three of the following:</a:t>
            </a:r>
          </a:p>
          <a:p>
            <a:pPr marL="742950" lvl="1" indent="-247650" rtl="0">
              <a:lnSpc>
                <a:spcPct val="100000"/>
              </a:lnSpc>
              <a:spcBef>
                <a:spcPts val="360"/>
              </a:spcBef>
              <a:buSzPct val="100000"/>
              <a:buFont typeface="Calibri"/>
            </a:pPr>
            <a:r>
              <a:rPr lang="en-US" sz="2200">
                <a:latin typeface="Calibri"/>
                <a:ea typeface="Calibri"/>
                <a:cs typeface="Calibri"/>
                <a:sym typeface="Calibri"/>
              </a:rPr>
              <a:t>Fatigue</a:t>
            </a:r>
          </a:p>
          <a:p>
            <a:pPr marL="742950" lvl="1" indent="-247650" rtl="0">
              <a:lnSpc>
                <a:spcPct val="100000"/>
              </a:lnSpc>
              <a:spcBef>
                <a:spcPts val="360"/>
              </a:spcBef>
              <a:buSzPct val="100000"/>
              <a:buFont typeface="Calibri"/>
            </a:pPr>
            <a:r>
              <a:rPr lang="en-US" sz="2200">
                <a:latin typeface="Calibri"/>
                <a:ea typeface="Calibri"/>
                <a:cs typeface="Calibri"/>
                <a:sym typeface="Calibri"/>
              </a:rPr>
              <a:t>Sleep disturbances</a:t>
            </a:r>
          </a:p>
          <a:p>
            <a:pPr marL="742950" lvl="1" indent="-247650" rtl="0">
              <a:lnSpc>
                <a:spcPct val="100000"/>
              </a:lnSpc>
              <a:spcBef>
                <a:spcPts val="360"/>
              </a:spcBef>
              <a:buSzPct val="100000"/>
              <a:buFont typeface="Calibri"/>
            </a:pPr>
            <a:r>
              <a:rPr lang="en-US" sz="2200">
                <a:latin typeface="Calibri"/>
                <a:ea typeface="Calibri"/>
                <a:cs typeface="Calibri"/>
                <a:sym typeface="Calibri"/>
              </a:rPr>
              <a:t>Headache</a:t>
            </a:r>
          </a:p>
          <a:p>
            <a:pPr marL="742950" lvl="1" indent="-247650" rtl="0">
              <a:lnSpc>
                <a:spcPct val="100000"/>
              </a:lnSpc>
              <a:spcBef>
                <a:spcPts val="360"/>
              </a:spcBef>
              <a:buSzPct val="100000"/>
              <a:buFont typeface="Calibri"/>
            </a:pPr>
            <a:r>
              <a:rPr lang="en-US" sz="2200">
                <a:latin typeface="Calibri"/>
                <a:ea typeface="Calibri"/>
                <a:cs typeface="Calibri"/>
                <a:sym typeface="Calibri"/>
              </a:rPr>
              <a:t>Dizziness</a:t>
            </a:r>
          </a:p>
          <a:p>
            <a:pPr marL="742950" lvl="1" indent="-247650" rtl="0">
              <a:lnSpc>
                <a:spcPct val="100000"/>
              </a:lnSpc>
              <a:spcBef>
                <a:spcPts val="360"/>
              </a:spcBef>
              <a:buSzPct val="100000"/>
              <a:buFont typeface="Calibri"/>
            </a:pPr>
            <a:r>
              <a:rPr lang="en-US" sz="2200">
                <a:latin typeface="Calibri"/>
                <a:ea typeface="Calibri"/>
                <a:cs typeface="Calibri"/>
                <a:sym typeface="Calibri"/>
              </a:rPr>
              <a:t>Irritability</a:t>
            </a:r>
          </a:p>
          <a:p>
            <a:pPr marL="742950" lvl="1" indent="-247650" rtl="0">
              <a:lnSpc>
                <a:spcPct val="100000"/>
              </a:lnSpc>
              <a:spcBef>
                <a:spcPts val="360"/>
              </a:spcBef>
              <a:buSzPct val="100000"/>
              <a:buFont typeface="Calibri"/>
            </a:pPr>
            <a:r>
              <a:rPr lang="en-US" sz="2200">
                <a:latin typeface="Calibri"/>
                <a:ea typeface="Calibri"/>
                <a:cs typeface="Calibri"/>
                <a:sym typeface="Calibri"/>
              </a:rPr>
              <a:t>Affective disturbance</a:t>
            </a:r>
          </a:p>
          <a:p>
            <a:pPr marL="742950" lvl="1" indent="-247650" rtl="0">
              <a:lnSpc>
                <a:spcPct val="100000"/>
              </a:lnSpc>
              <a:spcBef>
                <a:spcPts val="360"/>
              </a:spcBef>
              <a:buSzPct val="100000"/>
              <a:buFont typeface="Calibri"/>
            </a:pPr>
            <a:r>
              <a:rPr lang="en-US" sz="2200">
                <a:latin typeface="Calibri"/>
                <a:ea typeface="Calibri"/>
                <a:cs typeface="Calibri"/>
                <a:sym typeface="Calibri"/>
              </a:rPr>
              <a:t>Apathy</a:t>
            </a:r>
          </a:p>
          <a:p>
            <a:pPr marL="742950" lvl="1" indent="-247650" rtl="0">
              <a:lnSpc>
                <a:spcPct val="100000"/>
              </a:lnSpc>
              <a:spcBef>
                <a:spcPts val="360"/>
              </a:spcBef>
              <a:buSzPct val="100000"/>
              <a:buFont typeface="Calibri"/>
            </a:pPr>
            <a:r>
              <a:rPr lang="en-US" sz="2200">
                <a:latin typeface="Calibri"/>
                <a:ea typeface="Calibri"/>
                <a:cs typeface="Calibri"/>
                <a:sym typeface="Calibri"/>
              </a:rPr>
              <a:t>Personality changes</a:t>
            </a:r>
          </a:p>
        </p:txBody>
      </p:sp>
      <p:sp>
        <p:nvSpPr>
          <p:cNvPr id="433" name="Shape 433"/>
          <p:cNvSpPr txBox="1">
            <a:spLocks noGrp="1"/>
          </p:cNvSpPr>
          <p:nvPr>
            <p:ph type="body" idx="2"/>
          </p:nvPr>
        </p:nvSpPr>
        <p:spPr>
          <a:prstGeom prst="rect">
            <a:avLst/>
          </a:prstGeom>
        </p:spPr>
        <p:txBody>
          <a:bodyPr lIns="91425" tIns="91425" rIns="91425" bIns="91425" anchor="t" anchorCtr="0">
            <a:noAutofit/>
          </a:bodyPr>
          <a:lstStyle/>
          <a:p>
            <a:pPr marL="342900" lvl="0" indent="-368300" rtl="0">
              <a:lnSpc>
                <a:spcPct val="100000"/>
              </a:lnSpc>
              <a:spcBef>
                <a:spcPts val="360"/>
              </a:spcBef>
              <a:buClr>
                <a:schemeClr val="lt2"/>
              </a:buClr>
              <a:buSzPct val="100000"/>
              <a:buFont typeface="Arial"/>
            </a:pPr>
            <a:r>
              <a:rPr lang="en-US" sz="2200" b="0">
                <a:latin typeface="Calibri"/>
                <a:ea typeface="Calibri"/>
                <a:cs typeface="Calibri"/>
                <a:sym typeface="Calibri"/>
              </a:rPr>
              <a:t>Treadmill testing</a:t>
            </a:r>
          </a:p>
          <a:p>
            <a:pPr marL="742950" lvl="1" indent="-247650" rtl="0">
              <a:lnSpc>
                <a:spcPct val="100000"/>
              </a:lnSpc>
              <a:spcBef>
                <a:spcPts val="360"/>
              </a:spcBef>
              <a:buSzPct val="100000"/>
              <a:buFont typeface="Calibri"/>
            </a:pPr>
            <a:r>
              <a:rPr lang="en-US" sz="2200">
                <a:latin typeface="Calibri"/>
                <a:ea typeface="Calibri"/>
                <a:cs typeface="Calibri"/>
                <a:sym typeface="Calibri"/>
              </a:rPr>
              <a:t>Should have reproduction or exacerbation of symptoms </a:t>
            </a:r>
          </a:p>
          <a:p>
            <a:pPr marL="742950" lvl="1" indent="-247650" rtl="0">
              <a:lnSpc>
                <a:spcPct val="100000"/>
              </a:lnSpc>
              <a:spcBef>
                <a:spcPts val="360"/>
              </a:spcBef>
              <a:buSzPct val="100000"/>
              <a:buFont typeface="Calibri"/>
            </a:pPr>
            <a:r>
              <a:rPr lang="en-US" sz="2200">
                <a:latin typeface="Calibri"/>
                <a:ea typeface="Calibri"/>
                <a:cs typeface="Calibri"/>
                <a:sym typeface="Calibri"/>
              </a:rPr>
              <a:t>If no symptoms occur with exercising to exhaustion, other causes are likely</a:t>
            </a:r>
          </a:p>
          <a:p>
            <a:pPr marL="342900" lvl="0" indent="-368300" rtl="0">
              <a:lnSpc>
                <a:spcPct val="100000"/>
              </a:lnSpc>
              <a:spcBef>
                <a:spcPts val="360"/>
              </a:spcBef>
              <a:buClr>
                <a:schemeClr val="lt2"/>
              </a:buClr>
              <a:buSzPct val="100000"/>
              <a:buFont typeface="Calibri"/>
            </a:pPr>
            <a:r>
              <a:rPr lang="en-US" sz="2200" b="0">
                <a:latin typeface="Calibri"/>
                <a:ea typeface="Calibri"/>
                <a:cs typeface="Calibri"/>
                <a:sym typeface="Calibri"/>
              </a:rPr>
              <a:t>Repeated neurocognitive testing is widely used </a:t>
            </a:r>
          </a:p>
          <a:p>
            <a:pPr marL="0" lvl="0" indent="0" rtl="0">
              <a:lnSpc>
                <a:spcPct val="100000"/>
              </a:lnSpc>
              <a:spcBef>
                <a:spcPts val="360"/>
              </a:spcBef>
              <a:buNone/>
            </a:pPr>
            <a:endParaRPr sz="2200" b="0">
              <a:latin typeface="Calibri"/>
              <a:ea typeface="Calibri"/>
              <a:cs typeface="Calibri"/>
              <a:sym typeface="Calibri"/>
            </a:endParaRPr>
          </a:p>
          <a:p>
            <a:pPr marL="0" lvl="0" indent="0" rtl="0">
              <a:lnSpc>
                <a:spcPct val="100000"/>
              </a:lnSpc>
              <a:spcBef>
                <a:spcPts val="360"/>
              </a:spcBef>
              <a:buNone/>
            </a:pPr>
            <a:r>
              <a:rPr lang="en-US" sz="2200" b="0">
                <a:latin typeface="Calibri"/>
                <a:ea typeface="Calibri"/>
                <a:cs typeface="Calibri"/>
                <a:sym typeface="Calibri"/>
              </a:rPr>
              <a:t>Treatment:</a:t>
            </a:r>
          </a:p>
          <a:p>
            <a:pPr marL="342900" lvl="0" indent="-368300" rtl="0">
              <a:lnSpc>
                <a:spcPct val="100000"/>
              </a:lnSpc>
              <a:spcBef>
                <a:spcPts val="360"/>
              </a:spcBef>
              <a:buClr>
                <a:schemeClr val="lt2"/>
              </a:buClr>
              <a:buSzPct val="100000"/>
              <a:buFont typeface="Calibri"/>
            </a:pPr>
            <a:r>
              <a:rPr lang="en-US" sz="2200" b="0">
                <a:latin typeface="Calibri"/>
                <a:ea typeface="Calibri"/>
                <a:cs typeface="Calibri"/>
                <a:sym typeface="Calibri"/>
              </a:rPr>
              <a:t>Multidisciplinary treatment</a:t>
            </a:r>
          </a:p>
        </p:txBody>
      </p:sp>
    </p:spTree>
    <p:extLst>
      <p:ext uri="{BB962C8B-B14F-4D97-AF65-F5344CB8AC3E}">
        <p14:creationId xmlns:p14="http://schemas.microsoft.com/office/powerpoint/2010/main" val="3509912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2878666" y="514350"/>
            <a:ext cx="8668200" cy="558900"/>
          </a:xfrm>
          <a:prstGeom prst="rect">
            <a:avLst/>
          </a:prstGeom>
        </p:spPr>
        <p:txBody>
          <a:bodyPr lIns="91425" tIns="91425" rIns="91425" bIns="91425" anchor="b" anchorCtr="0">
            <a:noAutofit/>
          </a:bodyPr>
          <a:lstStyle/>
          <a:p>
            <a:pPr lvl="0">
              <a:spcBef>
                <a:spcPts val="0"/>
              </a:spcBef>
              <a:buNone/>
            </a:pPr>
            <a:r>
              <a:rPr lang="en-US"/>
              <a:t>Summary</a:t>
            </a:r>
          </a:p>
        </p:txBody>
      </p:sp>
      <p:sp>
        <p:nvSpPr>
          <p:cNvPr id="440" name="Shape 440"/>
          <p:cNvSpPr txBox="1">
            <a:spLocks noGrp="1"/>
          </p:cNvSpPr>
          <p:nvPr>
            <p:ph type="body" idx="1"/>
          </p:nvPr>
        </p:nvSpPr>
        <p:spPr>
          <a:xfrm>
            <a:off x="516086" y="1587500"/>
            <a:ext cx="10806000" cy="4914900"/>
          </a:xfrm>
          <a:prstGeom prst="rect">
            <a:avLst/>
          </a:prstGeom>
        </p:spPr>
        <p:txBody>
          <a:bodyPr lIns="91425" tIns="91425" rIns="91425" bIns="91425" anchor="t" anchorCtr="0">
            <a:noAutofit/>
          </a:bodyPr>
          <a:lstStyle/>
          <a:p>
            <a:pPr marL="342900" lvl="0" indent="-368300">
              <a:lnSpc>
                <a:spcPct val="100000"/>
              </a:lnSpc>
              <a:spcBef>
                <a:spcPts val="0"/>
              </a:spcBef>
              <a:buClr>
                <a:schemeClr val="lt2"/>
              </a:buClr>
              <a:buSzPct val="100000"/>
              <a:buFont typeface="Arial"/>
            </a:pPr>
            <a:r>
              <a:rPr lang="en-US" sz="2200" b="0" dirty="0">
                <a:latin typeface="Calibri"/>
                <a:ea typeface="Calibri"/>
                <a:cs typeface="Calibri"/>
                <a:sym typeface="Calibri"/>
              </a:rPr>
              <a:t>Sport-related concussions are common. </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Symptoms of a concussion typically resolve in 7 to </a:t>
            </a:r>
            <a:r>
              <a:rPr lang="en-US" sz="2200" b="0" dirty="0" smtClean="0">
                <a:latin typeface="Calibri"/>
                <a:ea typeface="Calibri"/>
                <a:cs typeface="Calibri"/>
                <a:sym typeface="Calibri"/>
              </a:rPr>
              <a:t>14 </a:t>
            </a:r>
            <a:r>
              <a:rPr lang="en-US" sz="2200" b="0" dirty="0">
                <a:latin typeface="Calibri"/>
                <a:ea typeface="Calibri"/>
                <a:cs typeface="Calibri"/>
                <a:sym typeface="Calibri"/>
              </a:rPr>
              <a:t>days in the majority of cases. </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Some athletes may take weeks to months to recover and may benefit from a concussion specialist</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Concussion has many signs and symptoms. Some overlap with other medical conditions. </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Results of CT or MRI are generally are normal with a concussion.</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Neuropsychological testing can provide objective data and is one tool in the complete management of a sport-related concussion. </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Athletes with concussion should rest, both physically and cognitively, until their symptoms have resolved. They should follow a return to play progression once symptom free. </a:t>
            </a:r>
          </a:p>
          <a:p>
            <a:pPr marL="342900" lvl="0" indent="-368300">
              <a:lnSpc>
                <a:spcPct val="100000"/>
              </a:lnSpc>
              <a:spcBef>
                <a:spcPts val="360"/>
              </a:spcBef>
              <a:buClr>
                <a:schemeClr val="lt2"/>
              </a:buClr>
              <a:buSzPct val="100000"/>
              <a:buFont typeface="Arial"/>
            </a:pPr>
            <a:r>
              <a:rPr lang="en-US" sz="2200" b="0" dirty="0">
                <a:latin typeface="Calibri"/>
                <a:ea typeface="Calibri"/>
                <a:cs typeface="Calibri"/>
                <a:sym typeface="Calibri"/>
              </a:rPr>
              <a:t>Teachers and school administrators should work with students to modify workloads to avoid exacerbation of symptoms.</a:t>
            </a:r>
          </a:p>
          <a:p>
            <a:pPr marL="342900" lvl="0" indent="-342900">
              <a:lnSpc>
                <a:spcPct val="100000"/>
              </a:lnSpc>
              <a:spcBef>
                <a:spcPts val="360"/>
              </a:spcBef>
              <a:buClr>
                <a:schemeClr val="lt2"/>
              </a:buClr>
              <a:buSzPct val="81818"/>
              <a:buFont typeface="Arial"/>
              <a:buNone/>
            </a:pPr>
            <a:endParaRPr sz="2200" b="0" dirty="0">
              <a:latin typeface="Calibri"/>
              <a:ea typeface="Calibri"/>
              <a:cs typeface="Calibri"/>
              <a:sym typeface="Calibri"/>
            </a:endParaRPr>
          </a:p>
          <a:p>
            <a:pPr lvl="0">
              <a:spcBef>
                <a:spcPts val="0"/>
              </a:spcBef>
              <a:buNone/>
            </a:pPr>
            <a:endParaRPr sz="2200" dirty="0"/>
          </a:p>
        </p:txBody>
      </p:sp>
    </p:spTree>
    <p:extLst>
      <p:ext uri="{BB962C8B-B14F-4D97-AF65-F5344CB8AC3E}">
        <p14:creationId xmlns:p14="http://schemas.microsoft.com/office/powerpoint/2010/main" val="3294644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2878666" y="514350"/>
            <a:ext cx="8668200" cy="558900"/>
          </a:xfrm>
          <a:prstGeom prst="rect">
            <a:avLst/>
          </a:prstGeom>
        </p:spPr>
        <p:txBody>
          <a:bodyPr lIns="91425" tIns="91425" rIns="91425" bIns="91425" anchor="b" anchorCtr="0">
            <a:noAutofit/>
          </a:bodyPr>
          <a:lstStyle/>
          <a:p>
            <a:pPr lvl="0">
              <a:spcBef>
                <a:spcPts val="0"/>
              </a:spcBef>
              <a:buNone/>
            </a:pPr>
            <a:r>
              <a:rPr lang="en-US" dirty="0"/>
              <a:t>References</a:t>
            </a:r>
          </a:p>
        </p:txBody>
      </p:sp>
      <p:sp>
        <p:nvSpPr>
          <p:cNvPr id="447" name="Shape 447"/>
          <p:cNvSpPr txBox="1">
            <a:spLocks noGrp="1"/>
          </p:cNvSpPr>
          <p:nvPr>
            <p:ph type="body" idx="1"/>
          </p:nvPr>
        </p:nvSpPr>
        <p:spPr>
          <a:xfrm>
            <a:off x="516086" y="1587500"/>
            <a:ext cx="10719900" cy="4914900"/>
          </a:xfrm>
          <a:prstGeom prst="rect">
            <a:avLst/>
          </a:prstGeom>
        </p:spPr>
        <p:txBody>
          <a:bodyPr lIns="91425" tIns="91425" rIns="91425" bIns="91425" anchor="t" anchorCtr="0">
            <a:noAutofit/>
          </a:bodyPr>
          <a:lstStyle/>
          <a:p>
            <a:pPr marL="0" lvl="0" indent="0" rtl="0">
              <a:lnSpc>
                <a:spcPct val="100000"/>
              </a:lnSpc>
              <a:spcBef>
                <a:spcPts val="0"/>
              </a:spcBef>
              <a:buNone/>
            </a:pPr>
            <a:r>
              <a:rPr lang="en-US" sz="1600" b="0" dirty="0">
                <a:solidFill>
                  <a:srgbClr val="303030"/>
                </a:solidFill>
                <a:highlight>
                  <a:srgbClr val="FFFFFF"/>
                </a:highlight>
                <a:latin typeface="Calibri"/>
                <a:ea typeface="Calibri"/>
                <a:cs typeface="Calibri"/>
                <a:sym typeface="Calibri"/>
              </a:rPr>
              <a:t>Giza CC, </a:t>
            </a:r>
            <a:r>
              <a:rPr lang="en-US" sz="1600" b="0" dirty="0" err="1">
                <a:solidFill>
                  <a:srgbClr val="303030"/>
                </a:solidFill>
                <a:highlight>
                  <a:srgbClr val="FFFFFF"/>
                </a:highlight>
                <a:latin typeface="Calibri"/>
                <a:ea typeface="Calibri"/>
                <a:cs typeface="Calibri"/>
                <a:sym typeface="Calibri"/>
              </a:rPr>
              <a:t>Hovda</a:t>
            </a:r>
            <a:r>
              <a:rPr lang="en-US" sz="1600" b="0" dirty="0">
                <a:solidFill>
                  <a:srgbClr val="303030"/>
                </a:solidFill>
                <a:highlight>
                  <a:srgbClr val="FFFFFF"/>
                </a:highlight>
                <a:latin typeface="Calibri"/>
                <a:ea typeface="Calibri"/>
                <a:cs typeface="Calibri"/>
                <a:sym typeface="Calibri"/>
              </a:rPr>
              <a:t> </a:t>
            </a:r>
            <a:r>
              <a:rPr lang="en-US" sz="1600" b="0" dirty="0" smtClean="0">
                <a:solidFill>
                  <a:srgbClr val="303030"/>
                </a:solidFill>
                <a:highlight>
                  <a:srgbClr val="FFFFFF"/>
                </a:highlight>
                <a:latin typeface="Calibri"/>
                <a:ea typeface="Calibri"/>
                <a:cs typeface="Calibri"/>
                <a:sym typeface="Calibri"/>
              </a:rPr>
              <a:t>DA (2001). </a:t>
            </a:r>
            <a:r>
              <a:rPr lang="en-US" sz="1600" b="0" dirty="0">
                <a:solidFill>
                  <a:srgbClr val="303030"/>
                </a:solidFill>
                <a:highlight>
                  <a:srgbClr val="FFFFFF"/>
                </a:highlight>
                <a:latin typeface="Calibri"/>
                <a:ea typeface="Calibri"/>
                <a:cs typeface="Calibri"/>
                <a:sym typeface="Calibri"/>
              </a:rPr>
              <a:t>The </a:t>
            </a:r>
            <a:r>
              <a:rPr lang="en-US" sz="1600" b="0" dirty="0" err="1">
                <a:solidFill>
                  <a:srgbClr val="303030"/>
                </a:solidFill>
                <a:highlight>
                  <a:srgbClr val="FFFFFF"/>
                </a:highlight>
                <a:latin typeface="Calibri"/>
                <a:ea typeface="Calibri"/>
                <a:cs typeface="Calibri"/>
                <a:sym typeface="Calibri"/>
              </a:rPr>
              <a:t>Neurometabolic</a:t>
            </a:r>
            <a:r>
              <a:rPr lang="en-US" sz="1600" b="0" dirty="0">
                <a:solidFill>
                  <a:srgbClr val="303030"/>
                </a:solidFill>
                <a:highlight>
                  <a:srgbClr val="FFFFFF"/>
                </a:highlight>
                <a:latin typeface="Calibri"/>
                <a:ea typeface="Calibri"/>
                <a:cs typeface="Calibri"/>
                <a:sym typeface="Calibri"/>
              </a:rPr>
              <a:t> Cascade of Concussion. </a:t>
            </a:r>
            <a:r>
              <a:rPr lang="en-US" sz="1600" b="0" i="1" dirty="0">
                <a:solidFill>
                  <a:srgbClr val="303030"/>
                </a:solidFill>
                <a:highlight>
                  <a:srgbClr val="FFFFFF"/>
                </a:highlight>
                <a:latin typeface="Calibri"/>
                <a:ea typeface="Calibri"/>
                <a:cs typeface="Calibri"/>
                <a:sym typeface="Calibri"/>
              </a:rPr>
              <a:t>Journal of Athletic Training</a:t>
            </a:r>
            <a:r>
              <a:rPr lang="en-US" sz="1600" b="0" dirty="0">
                <a:solidFill>
                  <a:srgbClr val="303030"/>
                </a:solidFill>
                <a:highlight>
                  <a:srgbClr val="FFFFFF"/>
                </a:highlight>
                <a:latin typeface="Calibri"/>
                <a:ea typeface="Calibri"/>
                <a:cs typeface="Calibri"/>
                <a:sym typeface="Calibri"/>
              </a:rPr>
              <a:t>. 2001;36(3):228-235.</a:t>
            </a:r>
          </a:p>
          <a:p>
            <a:pPr marL="0" indent="0">
              <a:lnSpc>
                <a:spcPct val="100000"/>
              </a:lnSpc>
              <a:spcBef>
                <a:spcPts val="0"/>
              </a:spcBef>
              <a:buNone/>
            </a:pPr>
            <a:r>
              <a:rPr lang="en-US" sz="1600" b="0" dirty="0">
                <a:latin typeface="Calibri"/>
                <a:ea typeface="Calibri"/>
                <a:cs typeface="Calibri"/>
                <a:sym typeface="Calibri"/>
              </a:rPr>
              <a:t>Halstead, ME; Walter, KD (2010). Clinical Report—Sport-Related Concussion in Children and Adolescents. Pediatrics. Vol. 126 No. 3 September 1, 2010. pp. 597 -615 </a:t>
            </a:r>
          </a:p>
          <a:p>
            <a:pPr marL="0" lvl="0" indent="0">
              <a:lnSpc>
                <a:spcPct val="100000"/>
              </a:lnSpc>
              <a:spcBef>
                <a:spcPts val="320"/>
              </a:spcBef>
              <a:buNone/>
            </a:pPr>
            <a:r>
              <a:rPr lang="en-US" sz="1600" b="0" dirty="0" smtClean="0">
                <a:latin typeface="Calibri"/>
                <a:ea typeface="Calibri"/>
                <a:cs typeface="Calibri"/>
                <a:sym typeface="Calibri"/>
              </a:rPr>
              <a:t>Harmon </a:t>
            </a:r>
            <a:r>
              <a:rPr lang="en-US" sz="1600" b="0" dirty="0">
                <a:latin typeface="Calibri"/>
                <a:ea typeface="Calibri"/>
                <a:cs typeface="Calibri"/>
                <a:sym typeface="Calibri"/>
              </a:rPr>
              <a:t>KG, et al (2013). American Medical Society for Sports Medicine position statement: concussion in sport. Br J Sports Med 47:15–26. </a:t>
            </a:r>
            <a:endParaRPr sz="1600" b="0" dirty="0">
              <a:solidFill>
                <a:srgbClr val="303030"/>
              </a:solidFill>
              <a:highlight>
                <a:srgbClr val="FFFFFF"/>
              </a:highlight>
              <a:latin typeface="Calibri"/>
              <a:ea typeface="Calibri"/>
              <a:cs typeface="Calibri"/>
              <a:sym typeface="Calibri"/>
            </a:endParaRPr>
          </a:p>
          <a:p>
            <a:pPr marL="0" lvl="0" indent="0">
              <a:lnSpc>
                <a:spcPct val="100000"/>
              </a:lnSpc>
              <a:spcBef>
                <a:spcPts val="0"/>
              </a:spcBef>
              <a:buNone/>
            </a:pPr>
            <a:r>
              <a:rPr lang="en-US" sz="1600" b="0" dirty="0">
                <a:latin typeface="Calibri"/>
                <a:ea typeface="Calibri"/>
                <a:cs typeface="Calibri"/>
                <a:sym typeface="Calibri"/>
              </a:rPr>
              <a:t>Kirkwood, MW; </a:t>
            </a:r>
            <a:r>
              <a:rPr lang="en-US" sz="1600" b="0" dirty="0" err="1">
                <a:latin typeface="Calibri"/>
                <a:ea typeface="Calibri"/>
                <a:cs typeface="Calibri"/>
                <a:sym typeface="Calibri"/>
              </a:rPr>
              <a:t>Yeates</a:t>
            </a:r>
            <a:r>
              <a:rPr lang="en-US" sz="1600" b="0" dirty="0">
                <a:latin typeface="Calibri"/>
                <a:ea typeface="Calibri"/>
                <a:cs typeface="Calibri"/>
                <a:sym typeface="Calibri"/>
              </a:rPr>
              <a:t>, KO; Wilson, </a:t>
            </a:r>
            <a:r>
              <a:rPr lang="en-US" sz="1600" b="0" dirty="0" smtClean="0">
                <a:latin typeface="Calibri"/>
                <a:ea typeface="Calibri"/>
                <a:cs typeface="Calibri"/>
                <a:sym typeface="Calibri"/>
              </a:rPr>
              <a:t>PE (2006). </a:t>
            </a:r>
            <a:r>
              <a:rPr lang="en-US" sz="1600" b="0" dirty="0">
                <a:latin typeface="Calibri"/>
                <a:ea typeface="Calibri"/>
                <a:cs typeface="Calibri"/>
                <a:sym typeface="Calibri"/>
              </a:rPr>
              <a:t>Review Article: Pediatric Sport-Related Concussion: A Review of the Clinical Management of an Oft-Neglected Population.  Pediatrics April 2006; 117:4 1359-1371</a:t>
            </a:r>
          </a:p>
          <a:p>
            <a:pPr marL="0" indent="0">
              <a:lnSpc>
                <a:spcPct val="100000"/>
              </a:lnSpc>
              <a:spcBef>
                <a:spcPts val="320"/>
              </a:spcBef>
              <a:buNone/>
            </a:pPr>
            <a:r>
              <a:rPr lang="en-US" sz="1600" b="0" dirty="0" err="1">
                <a:latin typeface="Calibri"/>
                <a:ea typeface="Calibri"/>
                <a:cs typeface="Calibri"/>
                <a:sym typeface="Calibri"/>
              </a:rPr>
              <a:t>Leddy</a:t>
            </a:r>
            <a:r>
              <a:rPr lang="en-US" sz="1600" b="0" dirty="0">
                <a:latin typeface="Calibri"/>
                <a:ea typeface="Calibri"/>
                <a:cs typeface="Calibri"/>
                <a:sym typeface="Calibri"/>
              </a:rPr>
              <a:t>, J., et al. (2016). "The Role of Controlled Exercise in Concussion Management." Pm r 8(3 </a:t>
            </a:r>
            <a:r>
              <a:rPr lang="en-US" sz="1600" b="0" dirty="0" err="1">
                <a:latin typeface="Calibri"/>
                <a:ea typeface="Calibri"/>
                <a:cs typeface="Calibri"/>
                <a:sym typeface="Calibri"/>
              </a:rPr>
              <a:t>Suppl</a:t>
            </a:r>
            <a:r>
              <a:rPr lang="en-US" sz="1600" b="0" dirty="0">
                <a:latin typeface="Calibri"/>
                <a:ea typeface="Calibri"/>
                <a:cs typeface="Calibri"/>
                <a:sym typeface="Calibri"/>
              </a:rPr>
              <a:t>): S91-s100.</a:t>
            </a:r>
          </a:p>
          <a:p>
            <a:pPr marL="0" lvl="0" indent="0">
              <a:lnSpc>
                <a:spcPct val="100000"/>
              </a:lnSpc>
              <a:spcBef>
                <a:spcPts val="320"/>
              </a:spcBef>
              <a:buNone/>
            </a:pPr>
            <a:r>
              <a:rPr lang="en-US" sz="1600" b="0" dirty="0" err="1" smtClean="0">
                <a:latin typeface="Calibri"/>
                <a:ea typeface="Calibri"/>
                <a:cs typeface="Calibri"/>
                <a:sym typeface="Calibri"/>
              </a:rPr>
              <a:t>McCrory</a:t>
            </a:r>
            <a:r>
              <a:rPr lang="en-US" sz="1600" b="0" dirty="0">
                <a:latin typeface="Calibri"/>
                <a:ea typeface="Calibri"/>
                <a:cs typeface="Calibri"/>
                <a:sym typeface="Calibri"/>
              </a:rPr>
              <a:t>, P; </a:t>
            </a:r>
            <a:r>
              <a:rPr lang="en-US" sz="1600" b="0" dirty="0" err="1">
                <a:latin typeface="Calibri"/>
                <a:ea typeface="Calibri"/>
                <a:cs typeface="Calibri"/>
                <a:sym typeface="Calibri"/>
              </a:rPr>
              <a:t>Meeuwisse</a:t>
            </a:r>
            <a:r>
              <a:rPr lang="en-US" sz="1600" b="0" dirty="0">
                <a:latin typeface="Calibri"/>
                <a:ea typeface="Calibri"/>
                <a:cs typeface="Calibri"/>
                <a:sym typeface="Calibri"/>
              </a:rPr>
              <a:t> MH; et </a:t>
            </a:r>
            <a:r>
              <a:rPr lang="en-US" sz="1600" b="0" dirty="0" smtClean="0">
                <a:latin typeface="Calibri"/>
                <a:ea typeface="Calibri"/>
                <a:cs typeface="Calibri"/>
                <a:sym typeface="Calibri"/>
              </a:rPr>
              <a:t>al (2012). </a:t>
            </a:r>
            <a:r>
              <a:rPr lang="en-US" sz="1600" b="0" dirty="0">
                <a:latin typeface="Calibri"/>
                <a:ea typeface="Calibri"/>
                <a:cs typeface="Calibri"/>
                <a:sym typeface="Calibri"/>
              </a:rPr>
              <a:t>Consensus statement on concussion in sport: the 4th International Conference on Concussion in Sport held in Zurich, November 2012 Br J Sports Med 2013;47:5 250-258 </a:t>
            </a:r>
          </a:p>
          <a:p>
            <a:pPr marL="0" indent="0">
              <a:lnSpc>
                <a:spcPct val="100000"/>
              </a:lnSpc>
              <a:spcBef>
                <a:spcPts val="320"/>
              </a:spcBef>
              <a:buNone/>
            </a:pPr>
            <a:r>
              <a:rPr lang="en-US" sz="1600" b="0" dirty="0" err="1"/>
              <a:t>Mucha</a:t>
            </a:r>
            <a:r>
              <a:rPr lang="en-US" sz="1600" b="0" dirty="0"/>
              <a:t>, A., et al. (2014). "A Brief Vestibular/Ocular Motor Screening (VOMS) assessment to evaluate concussions: preliminary findings." Am J Sports Med </a:t>
            </a:r>
            <a:r>
              <a:rPr lang="en-US" sz="1600" dirty="0"/>
              <a:t>42</a:t>
            </a:r>
            <a:r>
              <a:rPr lang="en-US" sz="1600" b="0" dirty="0"/>
              <a:t>(10): 2479-2486.</a:t>
            </a:r>
            <a:endParaRPr lang="en-US" sz="1600" dirty="0"/>
          </a:p>
          <a:p>
            <a:pPr marL="0" lvl="0" indent="0">
              <a:lnSpc>
                <a:spcPct val="100000"/>
              </a:lnSpc>
              <a:spcBef>
                <a:spcPts val="320"/>
              </a:spcBef>
              <a:buNone/>
            </a:pPr>
            <a:r>
              <a:rPr lang="en-US" sz="1600" b="0" dirty="0" err="1" smtClean="0">
                <a:latin typeface="Calibri"/>
                <a:ea typeface="Calibri"/>
                <a:cs typeface="Calibri"/>
                <a:sym typeface="Calibri"/>
              </a:rPr>
              <a:t>Reisener</a:t>
            </a:r>
            <a:r>
              <a:rPr lang="en-US" sz="1600" b="0" dirty="0">
                <a:latin typeface="Calibri"/>
                <a:ea typeface="Calibri"/>
                <a:cs typeface="Calibri"/>
                <a:sym typeface="Calibri"/>
              </a:rPr>
              <a:t>, A; et </a:t>
            </a:r>
            <a:r>
              <a:rPr lang="en-US" sz="1600" b="0" dirty="0" smtClean="0">
                <a:latin typeface="Calibri"/>
                <a:ea typeface="Calibri"/>
                <a:cs typeface="Calibri"/>
                <a:sym typeface="Calibri"/>
              </a:rPr>
              <a:t>al (2015). </a:t>
            </a:r>
            <a:r>
              <a:rPr lang="en-US" sz="1600" b="0" dirty="0">
                <a:latin typeface="Calibri"/>
                <a:ea typeface="Calibri"/>
                <a:cs typeface="Calibri"/>
                <a:sym typeface="Calibri"/>
              </a:rPr>
              <a:t>The Central Role of Community-Practicing Pediatricians in Contemporary Concussion Care: A Case Study of Children’s Healthcare of Atlanta’s Concussion Program. CLIN PEDIATR October 2015 vol. 54 no. 11 1031-1037.</a:t>
            </a:r>
          </a:p>
          <a:p>
            <a:pPr marL="0" indent="0">
              <a:lnSpc>
                <a:spcPct val="100000"/>
              </a:lnSpc>
              <a:spcBef>
                <a:spcPts val="320"/>
              </a:spcBef>
              <a:buNone/>
            </a:pPr>
            <a:r>
              <a:rPr lang="en-US" sz="1600" b="0" dirty="0" err="1" smtClean="0"/>
              <a:t>Vagnozzi</a:t>
            </a:r>
            <a:r>
              <a:rPr lang="en-US" sz="1600" b="0" dirty="0"/>
              <a:t>, R., et al. (2010). </a:t>
            </a:r>
            <a:r>
              <a:rPr lang="en-US" sz="1600" b="0" dirty="0" smtClean="0"/>
              <a:t>Assessment </a:t>
            </a:r>
            <a:r>
              <a:rPr lang="en-US" sz="1600" b="0" dirty="0"/>
              <a:t>of metabolic brain damage and recovery following mild traumatic brain injury: a </a:t>
            </a:r>
            <a:r>
              <a:rPr lang="en-US" sz="1600" b="0" dirty="0" err="1"/>
              <a:t>multicentre</a:t>
            </a:r>
            <a:r>
              <a:rPr lang="en-US" sz="1600" b="0" dirty="0"/>
              <a:t>, proton magnetic resonance spectroscopic study in concussed patients</a:t>
            </a:r>
            <a:r>
              <a:rPr lang="en-US" sz="1600" b="0" dirty="0" smtClean="0"/>
              <a:t>. </a:t>
            </a:r>
            <a:r>
              <a:rPr lang="en-US" sz="1600" b="0" dirty="0"/>
              <a:t>Brain 133(11): 3232-3242</a:t>
            </a:r>
            <a:r>
              <a:rPr lang="en-US" sz="1600" b="0" dirty="0" smtClean="0"/>
              <a:t>.</a:t>
            </a:r>
          </a:p>
          <a:p>
            <a:pPr marL="0" lvl="0" indent="0">
              <a:lnSpc>
                <a:spcPct val="100000"/>
              </a:lnSpc>
              <a:spcBef>
                <a:spcPts val="320"/>
              </a:spcBef>
              <a:buNone/>
            </a:pPr>
            <a:r>
              <a:rPr lang="en-US" sz="1600" b="0" dirty="0" smtClean="0">
                <a:latin typeface="Calibri"/>
                <a:ea typeface="Calibri"/>
                <a:cs typeface="Calibri"/>
                <a:sym typeface="Calibri"/>
              </a:rPr>
              <a:t>	</a:t>
            </a:r>
            <a:endParaRPr lang="en-US" sz="1600" dirty="0" smtClean="0">
              <a:latin typeface="Calibri"/>
              <a:ea typeface="Calibri"/>
              <a:cs typeface="Calibri"/>
              <a:sym typeface="Calibri"/>
            </a:endParaRPr>
          </a:p>
        </p:txBody>
      </p:sp>
    </p:spTree>
    <p:extLst>
      <p:ext uri="{BB962C8B-B14F-4D97-AF65-F5344CB8AC3E}">
        <p14:creationId xmlns:p14="http://schemas.microsoft.com/office/powerpoint/2010/main" val="336056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Concussion Pathophysiology</a:t>
            </a:r>
          </a:p>
        </p:txBody>
      </p:sp>
      <p:sp>
        <p:nvSpPr>
          <p:cNvPr id="6" name="Text Placeholder 5"/>
          <p:cNvSpPr>
            <a:spLocks noGrp="1"/>
          </p:cNvSpPr>
          <p:nvPr>
            <p:ph type="body" idx="1"/>
          </p:nvPr>
        </p:nvSpPr>
        <p:spPr>
          <a:xfrm>
            <a:off x="762000" y="1587501"/>
            <a:ext cx="10559141" cy="4660900"/>
          </a:xfrm>
        </p:spPr>
        <p:txBody>
          <a:bodyPr/>
          <a:lstStyle/>
          <a:p>
            <a:r>
              <a:rPr lang="en-US" sz="2800" dirty="0"/>
              <a:t>Physical forces disrupts brain function</a:t>
            </a:r>
          </a:p>
          <a:p>
            <a:r>
              <a:rPr lang="en-US" sz="2800" dirty="0"/>
              <a:t>Cascade for ionic, metabolic, and pathophysiological events</a:t>
            </a:r>
          </a:p>
          <a:p>
            <a:r>
              <a:rPr lang="en-US" sz="2800" dirty="0"/>
              <a:t>Microscopic axonal injury </a:t>
            </a:r>
          </a:p>
          <a:p>
            <a:pPr marL="152400" indent="0">
              <a:buNone/>
            </a:pPr>
            <a:r>
              <a:rPr lang="en-US" sz="2800" dirty="0" smtClean="0"/>
              <a:t>	</a:t>
            </a:r>
            <a:r>
              <a:rPr lang="en-US" sz="2800" dirty="0" smtClean="0">
                <a:sym typeface="Wingdings" panose="05000000000000000000" pitchFamily="2" charset="2"/>
              </a:rPr>
              <a:t></a:t>
            </a:r>
            <a:r>
              <a:rPr lang="en-US" sz="2800" dirty="0" smtClean="0"/>
              <a:t>Increased </a:t>
            </a:r>
            <a:r>
              <a:rPr lang="en-US" sz="2800" dirty="0"/>
              <a:t>energy demand</a:t>
            </a:r>
          </a:p>
          <a:p>
            <a:endParaRPr lang="en-US" sz="2800" dirty="0"/>
          </a:p>
          <a:p>
            <a:r>
              <a:rPr lang="en-US" sz="2800" dirty="0"/>
              <a:t>Decreased cerebral blood flow</a:t>
            </a:r>
          </a:p>
          <a:p>
            <a:r>
              <a:rPr lang="en-US" sz="2800" dirty="0"/>
              <a:t>Mitochondrial dysfunction</a:t>
            </a:r>
          </a:p>
          <a:p>
            <a:pPr marL="152400" indent="0">
              <a:buNone/>
            </a:pPr>
            <a:r>
              <a:rPr lang="en-US" sz="2800" dirty="0" smtClean="0"/>
              <a:t>	</a:t>
            </a:r>
            <a:r>
              <a:rPr lang="en-US" sz="2800" dirty="0" smtClean="0">
                <a:sym typeface="Wingdings" panose="05000000000000000000" pitchFamily="2" charset="2"/>
              </a:rPr>
              <a:t></a:t>
            </a:r>
            <a:r>
              <a:rPr lang="en-US" sz="2800" dirty="0" smtClean="0"/>
              <a:t>decreased </a:t>
            </a:r>
            <a:r>
              <a:rPr lang="en-US" sz="2800" dirty="0"/>
              <a:t>energy supply</a:t>
            </a:r>
          </a:p>
          <a:p>
            <a:endParaRPr lang="en-US" sz="2800" dirty="0"/>
          </a:p>
        </p:txBody>
      </p:sp>
      <p:pic>
        <p:nvPicPr>
          <p:cNvPr id="7" name="Sno_0Jd8GuA"/>
          <p:cNvPicPr>
            <a:picLocks noRot="1" noChangeAspect="1"/>
          </p:cNvPicPr>
          <p:nvPr>
            <a:videoFile r:link="rId1"/>
          </p:nvPr>
        </p:nvPicPr>
        <p:blipFill>
          <a:blip r:embed="rId3"/>
          <a:stretch>
            <a:fillRect/>
          </a:stretch>
        </p:blipFill>
        <p:spPr>
          <a:xfrm>
            <a:off x="7315200" y="2895600"/>
            <a:ext cx="3750914" cy="2109889"/>
          </a:xfrm>
          <a:prstGeom prst="rect">
            <a:avLst/>
          </a:prstGeom>
        </p:spPr>
      </p:pic>
    </p:spTree>
    <p:extLst>
      <p:ext uri="{BB962C8B-B14F-4D97-AF65-F5344CB8AC3E}">
        <p14:creationId xmlns:p14="http://schemas.microsoft.com/office/powerpoint/2010/main" val="17466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ACE Physicians Office Version</a:t>
            </a:r>
          </a:p>
          <a:p>
            <a:pPr marL="152400" indent="0">
              <a:buNone/>
            </a:pPr>
            <a:r>
              <a:rPr lang="en-US" sz="1500" dirty="0"/>
              <a:t>https://www.cdc.gov/headsup/providers/tools.html</a:t>
            </a:r>
          </a:p>
        </p:txBody>
      </p:sp>
      <p:sp>
        <p:nvSpPr>
          <p:cNvPr id="2" name="Title 1"/>
          <p:cNvSpPr>
            <a:spLocks noGrp="1"/>
          </p:cNvSpPr>
          <p:nvPr>
            <p:ph type="title"/>
          </p:nvPr>
        </p:nvSpPr>
        <p:spPr/>
        <p:txBody>
          <a:bodyPr/>
          <a:lstStyle/>
          <a:p>
            <a:r>
              <a:rPr lang="en-US" dirty="0" smtClean="0"/>
              <a:t>Resources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1471"/>
            <a:ext cx="4806294" cy="621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173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r>
              <a:rPr lang="en-US" dirty="0"/>
              <a:t>SCAT3 </a:t>
            </a:r>
            <a:endParaRPr lang="en-US" dirty="0" smtClean="0"/>
          </a:p>
          <a:p>
            <a:pPr marL="152400" indent="0">
              <a:buNone/>
            </a:pPr>
            <a:r>
              <a:rPr lang="en-US" sz="1500" dirty="0" smtClean="0">
                <a:hlinkClick r:id="rId2"/>
              </a:rPr>
              <a:t>http</a:t>
            </a:r>
            <a:r>
              <a:rPr lang="en-US" sz="1500" dirty="0">
                <a:hlinkClick r:id="rId2"/>
              </a:rPr>
              <a:t>://</a:t>
            </a:r>
            <a:r>
              <a:rPr lang="en-US" sz="1500" dirty="0" smtClean="0">
                <a:hlinkClick r:id="rId2"/>
              </a:rPr>
              <a:t>bjsm.bmj.com/content/47/5/259.full.pdf</a:t>
            </a:r>
            <a:endParaRPr lang="en-US" sz="1500" dirty="0" smtClean="0"/>
          </a:p>
          <a:p>
            <a:r>
              <a:rPr lang="en-US" dirty="0" smtClean="0"/>
              <a:t>Child SCAT3</a:t>
            </a:r>
          </a:p>
          <a:p>
            <a:pPr marL="152400" indent="0">
              <a:buNone/>
            </a:pPr>
            <a:r>
              <a:rPr lang="en-US" sz="1500" dirty="0">
                <a:hlinkClick r:id="rId3"/>
              </a:rPr>
              <a:t>http</a:t>
            </a:r>
            <a:r>
              <a:rPr lang="en-US" sz="1500" dirty="0" smtClean="0">
                <a:hlinkClick r:id="rId3"/>
              </a:rPr>
              <a:t>://bjsm.bmj.com/content/47/5/263.full.pdf</a:t>
            </a:r>
            <a:r>
              <a:rPr lang="en-US" sz="1500" dirty="0" smtClean="0"/>
              <a:t>  </a:t>
            </a:r>
            <a:endParaRPr lang="en-US" sz="15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5"/>
          <a:stretch/>
        </p:blipFill>
        <p:spPr bwMode="auto">
          <a:xfrm>
            <a:off x="8458200" y="114300"/>
            <a:ext cx="3537856"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040"/>
          <a:stretch/>
        </p:blipFill>
        <p:spPr bwMode="auto">
          <a:xfrm>
            <a:off x="5192486" y="1949248"/>
            <a:ext cx="3418114" cy="437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279147"/>
            <a:ext cx="3124200" cy="648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946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Instructions</a:t>
            </a:r>
            <a:endParaRPr lang="en-US" dirty="0"/>
          </a:p>
        </p:txBody>
      </p:sp>
      <p:sp>
        <p:nvSpPr>
          <p:cNvPr id="6" name="Text Placeholder 5"/>
          <p:cNvSpPr>
            <a:spLocks noGrp="1"/>
          </p:cNvSpPr>
          <p:nvPr>
            <p:ph type="body" idx="1"/>
          </p:nvPr>
        </p:nvSpPr>
        <p:spPr/>
        <p:txBody>
          <a:bodyPr/>
          <a:lstStyle/>
          <a:p>
            <a:r>
              <a:rPr lang="en-US" dirty="0" smtClean="0"/>
              <a:t>ACE Care Plan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881" y="609600"/>
            <a:ext cx="4173734" cy="548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3895281" cy="506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2046624"/>
            <a:ext cx="3831498" cy="246221"/>
          </a:xfrm>
          <a:prstGeom prst="rect">
            <a:avLst/>
          </a:prstGeom>
        </p:spPr>
        <p:txBody>
          <a:bodyPr wrap="none">
            <a:spAutoFit/>
          </a:bodyPr>
          <a:lstStyle/>
          <a:p>
            <a:r>
              <a:rPr lang="en-US" sz="1000" dirty="0">
                <a:hlinkClick r:id="rId4"/>
              </a:rPr>
              <a:t>https://</a:t>
            </a:r>
            <a:r>
              <a:rPr lang="en-US" sz="1000" dirty="0" smtClean="0">
                <a:hlinkClick r:id="rId4"/>
              </a:rPr>
              <a:t>www.cdc.gov/headsup/providers/discharge-materials.html</a:t>
            </a:r>
            <a:r>
              <a:rPr lang="en-US" sz="1000" dirty="0" smtClean="0"/>
              <a:t> </a:t>
            </a:r>
            <a:endParaRPr lang="en-US" sz="1000" dirty="0"/>
          </a:p>
        </p:txBody>
      </p:sp>
    </p:spTree>
    <p:extLst>
      <p:ext uri="{BB962C8B-B14F-4D97-AF65-F5344CB8AC3E}">
        <p14:creationId xmlns:p14="http://schemas.microsoft.com/office/powerpoint/2010/main" val="45080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scan0001"/>
          <p:cNvPicPr preferRelativeResize="0"/>
          <p:nvPr/>
        </p:nvPicPr>
        <p:blipFill rotWithShape="1">
          <a:blip r:embed="rId3">
            <a:alphaModFix/>
          </a:blip>
          <a:srcRect l="6286" t="6080" r="7825" b="50796"/>
          <a:stretch/>
        </p:blipFill>
        <p:spPr>
          <a:xfrm>
            <a:off x="609600" y="1371600"/>
            <a:ext cx="10668000" cy="4936796"/>
          </a:xfrm>
          <a:prstGeom prst="rect">
            <a:avLst/>
          </a:prstGeom>
          <a:noFill/>
          <a:ln w="9525" cap="flat" cmpd="sng">
            <a:solidFill>
              <a:schemeClr val="bg1"/>
            </a:solidFill>
            <a:prstDash val="solid"/>
            <a:miter/>
            <a:headEnd type="none" w="med" len="med"/>
            <a:tailEnd type="none" w="med" len="med"/>
          </a:ln>
        </p:spPr>
      </p:pic>
      <p:sp>
        <p:nvSpPr>
          <p:cNvPr id="187" name="Shape 187"/>
          <p:cNvSpPr/>
          <p:nvPr/>
        </p:nvSpPr>
        <p:spPr>
          <a:xfrm>
            <a:off x="838200" y="3719512"/>
            <a:ext cx="1143000" cy="990599"/>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8" name="Shape 188"/>
          <p:cNvSpPr/>
          <p:nvPr/>
        </p:nvSpPr>
        <p:spPr>
          <a:xfrm>
            <a:off x="1964123" y="3708361"/>
            <a:ext cx="1143000" cy="1676399"/>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9" name="Shape 189"/>
          <p:cNvSpPr/>
          <p:nvPr/>
        </p:nvSpPr>
        <p:spPr>
          <a:xfrm>
            <a:off x="1981200" y="1283665"/>
            <a:ext cx="1904999" cy="1752600"/>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0" name="Shape 190"/>
          <p:cNvSpPr/>
          <p:nvPr/>
        </p:nvSpPr>
        <p:spPr>
          <a:xfrm>
            <a:off x="4971060" y="2346324"/>
            <a:ext cx="1453551" cy="882650"/>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1" name="Shape 191"/>
          <p:cNvSpPr/>
          <p:nvPr/>
        </p:nvSpPr>
        <p:spPr>
          <a:xfrm>
            <a:off x="5088235" y="3962400"/>
            <a:ext cx="1219199" cy="356841"/>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2" name="Shape 192"/>
          <p:cNvSpPr/>
          <p:nvPr/>
        </p:nvSpPr>
        <p:spPr>
          <a:xfrm>
            <a:off x="5105400" y="4319241"/>
            <a:ext cx="1447800" cy="334305"/>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 name="Shape 193"/>
          <p:cNvSpPr/>
          <p:nvPr/>
        </p:nvSpPr>
        <p:spPr>
          <a:xfrm>
            <a:off x="5214938" y="4604359"/>
            <a:ext cx="1457324" cy="635040"/>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 name="Shape 194"/>
          <p:cNvSpPr txBox="1"/>
          <p:nvPr/>
        </p:nvSpPr>
        <p:spPr>
          <a:xfrm>
            <a:off x="7937542" y="68606"/>
            <a:ext cx="3140074" cy="2091359"/>
          </a:xfrm>
          <a:prstGeom prst="rect">
            <a:avLst/>
          </a:prstGeom>
          <a:solidFill>
            <a:schemeClr val="lt2"/>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CC00"/>
              </a:buClr>
              <a:buSzPct val="25000"/>
              <a:buFont typeface="Calibri"/>
              <a:buNone/>
            </a:pPr>
            <a:r>
              <a:rPr lang="en-US" sz="2200" b="0" i="0" u="none" dirty="0" smtClean="0">
                <a:solidFill>
                  <a:srgbClr val="FFCC00"/>
                </a:solidFill>
                <a:latin typeface="Calibri"/>
                <a:ea typeface="Calibri"/>
                <a:cs typeface="Calibri"/>
                <a:sym typeface="Calibri"/>
              </a:rPr>
              <a:t>increased energy demand</a:t>
            </a:r>
          </a:p>
          <a:p>
            <a:pPr marL="0" marR="0" lvl="0" indent="0" algn="ctr" rtl="0">
              <a:lnSpc>
                <a:spcPct val="100000"/>
              </a:lnSpc>
              <a:spcBef>
                <a:spcPts val="0"/>
              </a:spcBef>
              <a:spcAft>
                <a:spcPts val="0"/>
              </a:spcAft>
              <a:buClr>
                <a:srgbClr val="FFCC00"/>
              </a:buClr>
              <a:buSzPct val="25000"/>
              <a:buFont typeface="Calibri"/>
              <a:buNone/>
            </a:pPr>
            <a:r>
              <a:rPr lang="en-US" sz="2200" dirty="0" smtClean="0">
                <a:solidFill>
                  <a:srgbClr val="FFCC00"/>
                </a:solidFill>
                <a:latin typeface="Calibri"/>
                <a:ea typeface="Calibri"/>
                <a:cs typeface="Calibri"/>
                <a:sym typeface="Calibri"/>
              </a:rPr>
              <a:t>+</a:t>
            </a:r>
            <a:endParaRPr lang="en-US" sz="2200" dirty="0">
              <a:solidFill>
                <a:srgbClr val="FFCC00"/>
              </a:solidFill>
              <a:latin typeface="Calibri"/>
              <a:ea typeface="Calibri"/>
              <a:cs typeface="Calibri"/>
              <a:sym typeface="Calibri"/>
            </a:endParaRPr>
          </a:p>
          <a:p>
            <a:pPr lvl="0" algn="ctr">
              <a:buClr>
                <a:srgbClr val="FFCC00"/>
              </a:buClr>
              <a:buSzPct val="25000"/>
            </a:pPr>
            <a:r>
              <a:rPr lang="en-US" sz="2200" dirty="0">
                <a:solidFill>
                  <a:srgbClr val="FFCC00"/>
                </a:solidFill>
                <a:latin typeface="Calibri"/>
                <a:ea typeface="Calibri"/>
                <a:cs typeface="Calibri"/>
                <a:sym typeface="Calibri"/>
              </a:rPr>
              <a:t>decreased CBF (50%) </a:t>
            </a:r>
            <a:endParaRPr lang="en-US" sz="2200" dirty="0" smtClean="0">
              <a:solidFill>
                <a:srgbClr val="FFCC00"/>
              </a:solidFill>
              <a:latin typeface="Calibri"/>
              <a:ea typeface="Calibri"/>
              <a:cs typeface="Calibri"/>
              <a:sym typeface="Calibri"/>
            </a:endParaRPr>
          </a:p>
          <a:p>
            <a:pPr lvl="0" algn="ctr">
              <a:buClr>
                <a:srgbClr val="FFCC00"/>
              </a:buClr>
              <a:buSzPct val="25000"/>
            </a:pPr>
            <a:r>
              <a:rPr lang="en-US" sz="2200" dirty="0" smtClean="0">
                <a:solidFill>
                  <a:srgbClr val="FFCC00"/>
                </a:solidFill>
                <a:latin typeface="Calibri"/>
                <a:ea typeface="Calibri"/>
                <a:cs typeface="Calibri"/>
                <a:sym typeface="Calibri"/>
              </a:rPr>
              <a:t>&amp;</a:t>
            </a:r>
            <a:endParaRPr lang="en-US" sz="2200" dirty="0">
              <a:solidFill>
                <a:srgbClr val="FFCC00"/>
              </a:solidFill>
              <a:latin typeface="Calibri"/>
              <a:ea typeface="Calibri"/>
              <a:cs typeface="Calibri"/>
              <a:sym typeface="Calibri"/>
            </a:endParaRPr>
          </a:p>
          <a:p>
            <a:pPr lvl="0" algn="ctr">
              <a:buClr>
                <a:srgbClr val="FFCC00"/>
              </a:buClr>
              <a:buSzPct val="25000"/>
            </a:pPr>
            <a:r>
              <a:rPr lang="en-US" sz="2200" dirty="0">
                <a:solidFill>
                  <a:srgbClr val="FFCC00"/>
                </a:solidFill>
                <a:latin typeface="Calibri"/>
                <a:ea typeface="Calibri"/>
                <a:cs typeface="Calibri"/>
                <a:sym typeface="Calibri"/>
              </a:rPr>
              <a:t>impaired </a:t>
            </a:r>
            <a:endParaRPr lang="en-US" sz="2200" dirty="0" smtClean="0">
              <a:solidFill>
                <a:srgbClr val="FFCC00"/>
              </a:solidFill>
              <a:latin typeface="Calibri"/>
              <a:ea typeface="Calibri"/>
              <a:cs typeface="Calibri"/>
              <a:sym typeface="Calibri"/>
            </a:endParaRPr>
          </a:p>
          <a:p>
            <a:pPr lvl="0" algn="ctr">
              <a:buClr>
                <a:srgbClr val="FFCC00"/>
              </a:buClr>
              <a:buSzPct val="25000"/>
            </a:pPr>
            <a:r>
              <a:rPr lang="en-US" sz="2200" dirty="0" smtClean="0">
                <a:solidFill>
                  <a:srgbClr val="FFCC00"/>
                </a:solidFill>
                <a:latin typeface="Calibri"/>
                <a:ea typeface="Calibri"/>
                <a:cs typeface="Calibri"/>
                <a:sym typeface="Calibri"/>
              </a:rPr>
              <a:t>cellular efficiency</a:t>
            </a:r>
            <a:endParaRPr lang="en-US" sz="2200" dirty="0">
              <a:solidFill>
                <a:srgbClr val="FFCC00"/>
              </a:solidFill>
              <a:latin typeface="Calibri"/>
              <a:ea typeface="Calibri"/>
              <a:cs typeface="Calibri"/>
              <a:sym typeface="Calibri"/>
            </a:endParaRPr>
          </a:p>
          <a:p>
            <a:pPr marL="0" marR="0" lvl="0" indent="0" algn="ctr" rtl="0">
              <a:lnSpc>
                <a:spcPct val="100000"/>
              </a:lnSpc>
              <a:spcBef>
                <a:spcPts val="0"/>
              </a:spcBef>
              <a:spcAft>
                <a:spcPts val="0"/>
              </a:spcAft>
              <a:buClr>
                <a:srgbClr val="FFCC00"/>
              </a:buClr>
              <a:buSzPct val="25000"/>
              <a:buFont typeface="Calibri"/>
              <a:buNone/>
            </a:pPr>
            <a:endParaRPr lang="en-US" sz="2200" b="0" i="0" u="none" dirty="0" smtClean="0">
              <a:solidFill>
                <a:srgbClr val="FFCC00"/>
              </a:solidFill>
              <a:latin typeface="Calibri"/>
              <a:ea typeface="Calibri"/>
              <a:cs typeface="Calibri"/>
              <a:sym typeface="Calibri"/>
            </a:endParaRPr>
          </a:p>
          <a:p>
            <a:pPr marL="0" marR="0" lvl="0" indent="0" algn="ctr" rtl="0">
              <a:lnSpc>
                <a:spcPct val="100000"/>
              </a:lnSpc>
              <a:spcBef>
                <a:spcPts val="0"/>
              </a:spcBef>
              <a:spcAft>
                <a:spcPts val="0"/>
              </a:spcAft>
              <a:buClr>
                <a:srgbClr val="FFCC00"/>
              </a:buClr>
              <a:buSzPct val="25000"/>
              <a:buFont typeface="Calibri"/>
              <a:buNone/>
            </a:pPr>
            <a:endParaRPr lang="en-US" sz="2200" b="0" i="0" u="none" dirty="0">
              <a:solidFill>
                <a:srgbClr val="FFCC00"/>
              </a:solidFill>
              <a:latin typeface="Calibri"/>
              <a:ea typeface="Calibri"/>
              <a:cs typeface="Calibri"/>
              <a:sym typeface="Calibri"/>
            </a:endParaRPr>
          </a:p>
        </p:txBody>
      </p:sp>
      <p:sp>
        <p:nvSpPr>
          <p:cNvPr id="196" name="Shape 196"/>
          <p:cNvSpPr txBox="1"/>
          <p:nvPr/>
        </p:nvSpPr>
        <p:spPr>
          <a:xfrm>
            <a:off x="8151810" y="2581905"/>
            <a:ext cx="2635250" cy="534990"/>
          </a:xfrm>
          <a:prstGeom prst="rect">
            <a:avLst/>
          </a:prstGeom>
          <a:solidFill>
            <a:schemeClr val="tx2"/>
          </a:solidFill>
          <a:ln w="15875" cap="flat" cmpd="sng">
            <a:solidFill>
              <a:srgbClr val="FF33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3300"/>
              </a:buClr>
              <a:buSzPct val="25000"/>
              <a:buFont typeface="Calibri"/>
              <a:buNone/>
            </a:pPr>
            <a:r>
              <a:rPr lang="en-US" sz="2800" b="1" i="0" u="none" dirty="0">
                <a:solidFill>
                  <a:srgbClr val="FF3300"/>
                </a:solidFill>
                <a:latin typeface="Calibri"/>
                <a:ea typeface="Calibri"/>
                <a:cs typeface="Calibri"/>
                <a:sym typeface="Calibri"/>
              </a:rPr>
              <a:t>ENERGY CRISIS</a:t>
            </a:r>
          </a:p>
        </p:txBody>
      </p:sp>
      <p:cxnSp>
        <p:nvCxnSpPr>
          <p:cNvPr id="197" name="Shape 197"/>
          <p:cNvCxnSpPr/>
          <p:nvPr/>
        </p:nvCxnSpPr>
        <p:spPr>
          <a:xfrm>
            <a:off x="9469435" y="2210408"/>
            <a:ext cx="0" cy="304799"/>
          </a:xfrm>
          <a:prstGeom prst="straightConnector1">
            <a:avLst/>
          </a:prstGeom>
          <a:noFill/>
          <a:ln w="38100" cap="flat" cmpd="sng">
            <a:solidFill>
              <a:schemeClr val="accent4">
                <a:lumMod val="10000"/>
              </a:schemeClr>
            </a:solidFill>
            <a:prstDash val="solid"/>
            <a:miter/>
            <a:headEnd type="none" w="med" len="med"/>
            <a:tailEnd type="triangle" w="lg" len="lg"/>
          </a:ln>
          <a:effectLst>
            <a:outerShdw blurRad="63500" dist="23000" dir="5400000">
              <a:srgbClr val="000000">
                <a:alpha val="34901"/>
              </a:srgbClr>
            </a:outerShdw>
          </a:effectLst>
        </p:spPr>
      </p:cxnSp>
      <p:sp>
        <p:nvSpPr>
          <p:cNvPr id="199" name="Shape 199"/>
          <p:cNvSpPr/>
          <p:nvPr/>
        </p:nvSpPr>
        <p:spPr>
          <a:xfrm>
            <a:off x="7564436" y="3522661"/>
            <a:ext cx="3809999" cy="2374899"/>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0" name="Shape 200"/>
          <p:cNvSpPr/>
          <p:nvPr/>
        </p:nvSpPr>
        <p:spPr>
          <a:xfrm>
            <a:off x="3982930" y="3657771"/>
            <a:ext cx="1084861" cy="738188"/>
          </a:xfrm>
          <a:prstGeom prst="ellipse">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1" name="Shape 201"/>
          <p:cNvSpPr txBox="1"/>
          <p:nvPr/>
        </p:nvSpPr>
        <p:spPr>
          <a:xfrm>
            <a:off x="7924800" y="5998823"/>
            <a:ext cx="4267200" cy="369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Calibri"/>
              <a:buNone/>
            </a:pPr>
            <a:r>
              <a:rPr lang="en-US" sz="1800" b="1" i="1" u="none" dirty="0">
                <a:solidFill>
                  <a:srgbClr val="262626"/>
                </a:solidFill>
                <a:latin typeface="Calibri"/>
                <a:ea typeface="Calibri"/>
                <a:cs typeface="Calibri"/>
                <a:sym typeface="Calibri"/>
              </a:rPr>
              <a:t>J </a:t>
            </a:r>
            <a:r>
              <a:rPr lang="en-US" sz="1800" b="1" i="1" u="none" dirty="0" err="1">
                <a:solidFill>
                  <a:srgbClr val="262626"/>
                </a:solidFill>
                <a:latin typeface="Calibri"/>
                <a:ea typeface="Calibri"/>
                <a:cs typeface="Calibri"/>
                <a:sym typeface="Calibri"/>
              </a:rPr>
              <a:t>Athvl</a:t>
            </a:r>
            <a:r>
              <a:rPr lang="en-US" sz="1800" b="1" i="1" u="none" dirty="0">
                <a:solidFill>
                  <a:srgbClr val="262626"/>
                </a:solidFill>
                <a:latin typeface="Calibri"/>
                <a:ea typeface="Calibri"/>
                <a:cs typeface="Calibri"/>
                <a:sym typeface="Calibri"/>
              </a:rPr>
              <a:t> Train. 2001 Jul-Sep; 36(3): 228–235. </a:t>
            </a:r>
          </a:p>
        </p:txBody>
      </p:sp>
      <p:sp>
        <p:nvSpPr>
          <p:cNvPr id="2" name="Title 1"/>
          <p:cNvSpPr>
            <a:spLocks noGrp="1"/>
          </p:cNvSpPr>
          <p:nvPr>
            <p:ph type="title"/>
          </p:nvPr>
        </p:nvSpPr>
        <p:spPr/>
        <p:txBody>
          <a:bodyPr/>
          <a:lstStyle/>
          <a:p>
            <a:r>
              <a:rPr lang="en-US" dirty="0" err="1" smtClean="0"/>
              <a:t>Neurometabolic</a:t>
            </a:r>
            <a:r>
              <a:rPr lang="en-US" dirty="0" smtClean="0"/>
              <a:t> Cascade</a:t>
            </a:r>
            <a:endParaRPr lang="en-US" dirty="0"/>
          </a:p>
        </p:txBody>
      </p:sp>
    </p:spTree>
    <p:extLst>
      <p:ext uri="{BB962C8B-B14F-4D97-AF65-F5344CB8AC3E}">
        <p14:creationId xmlns:p14="http://schemas.microsoft.com/office/powerpoint/2010/main" val="1658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gtEl>
                                        <p:attrNameLst>
                                          <p:attrName>style.visibility</p:attrName>
                                        </p:attrNameLst>
                                      </p:cBhvr>
                                      <p:to>
                                        <p:strVal val="visible"/>
                                      </p:to>
                                    </p:set>
                                    <p:animEffect transition="in" filter="fade">
                                      <p:cBhvr>
                                        <p:cTn id="32" dur="500"/>
                                        <p:tgtEl>
                                          <p:spTgt spid="1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500"/>
                                        <p:tgtEl>
                                          <p:spTgt spid="1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fade">
                                      <p:cBhvr>
                                        <p:cTn id="42" dur="500"/>
                                        <p:tgtEl>
                                          <p:spTgt spid="20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500"/>
                                        <p:tgtEl>
                                          <p:spTgt spid="19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9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676400" y="514350"/>
            <a:ext cx="9870466" cy="558900"/>
          </a:xfrm>
          <a:prstGeom prst="rect">
            <a:avLst/>
          </a:prstGeom>
        </p:spPr>
        <p:txBody>
          <a:bodyPr lIns="91425" tIns="91425" rIns="91425" bIns="91425" anchor="b" anchorCtr="0">
            <a:noAutofit/>
          </a:bodyPr>
          <a:lstStyle/>
          <a:p>
            <a:pPr lvl="0">
              <a:spcBef>
                <a:spcPts val="0"/>
              </a:spcBef>
              <a:buNone/>
            </a:pPr>
            <a:r>
              <a:rPr lang="en-US" dirty="0" smtClean="0"/>
              <a:t>Ionic Imbalance from </a:t>
            </a:r>
            <a:r>
              <a:rPr lang="en-US" dirty="0" err="1" smtClean="0"/>
              <a:t>Neurometabolic</a:t>
            </a:r>
            <a:r>
              <a:rPr lang="en-US" dirty="0" smtClean="0"/>
              <a:t> Cascade</a:t>
            </a:r>
            <a:endParaRPr lang="en-US" dirty="0"/>
          </a:p>
        </p:txBody>
      </p:sp>
      <p:pic>
        <p:nvPicPr>
          <p:cNvPr id="208" name="Shape 208"/>
          <p:cNvPicPr preferRelativeResize="0"/>
          <p:nvPr/>
        </p:nvPicPr>
        <p:blipFill>
          <a:blip r:embed="rId3">
            <a:alphaModFix/>
          </a:blip>
          <a:stretch>
            <a:fillRect/>
          </a:stretch>
        </p:blipFill>
        <p:spPr>
          <a:xfrm>
            <a:off x="2060522" y="1312701"/>
            <a:ext cx="7773228" cy="4960650"/>
          </a:xfrm>
          <a:prstGeom prst="rect">
            <a:avLst/>
          </a:prstGeom>
          <a:noFill/>
          <a:ln>
            <a:noFill/>
          </a:ln>
        </p:spPr>
      </p:pic>
      <p:sp>
        <p:nvSpPr>
          <p:cNvPr id="209" name="Shape 209"/>
          <p:cNvSpPr txBox="1"/>
          <p:nvPr/>
        </p:nvSpPr>
        <p:spPr>
          <a:xfrm>
            <a:off x="7924800" y="1295400"/>
            <a:ext cx="4267200" cy="315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Calibri"/>
              <a:buNone/>
            </a:pPr>
            <a:r>
              <a:rPr lang="en-US" sz="1800" b="1" i="1" u="none" dirty="0">
                <a:solidFill>
                  <a:srgbClr val="262626"/>
                </a:solidFill>
                <a:latin typeface="Calibri"/>
                <a:ea typeface="Calibri"/>
                <a:cs typeface="Calibri"/>
                <a:sym typeface="Calibri"/>
              </a:rPr>
              <a:t>J </a:t>
            </a:r>
            <a:r>
              <a:rPr lang="en-US" sz="1800" b="1" i="1" u="none" dirty="0" err="1">
                <a:solidFill>
                  <a:srgbClr val="262626"/>
                </a:solidFill>
                <a:latin typeface="Calibri"/>
                <a:ea typeface="Calibri"/>
                <a:cs typeface="Calibri"/>
                <a:sym typeface="Calibri"/>
              </a:rPr>
              <a:t>Athvl</a:t>
            </a:r>
            <a:r>
              <a:rPr lang="en-US" sz="1800" b="1" i="1" u="none" dirty="0">
                <a:solidFill>
                  <a:srgbClr val="262626"/>
                </a:solidFill>
                <a:latin typeface="Calibri"/>
                <a:ea typeface="Calibri"/>
                <a:cs typeface="Calibri"/>
                <a:sym typeface="Calibri"/>
              </a:rPr>
              <a:t> Train. 2001 Jul-Sep; 36(3): 228–235. </a:t>
            </a:r>
          </a:p>
        </p:txBody>
      </p:sp>
    </p:spTree>
    <p:extLst>
      <p:ext uri="{BB962C8B-B14F-4D97-AF65-F5344CB8AC3E}">
        <p14:creationId xmlns:p14="http://schemas.microsoft.com/office/powerpoint/2010/main" val="258233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 Metabolism following </a:t>
            </a:r>
            <a:r>
              <a:rPr lang="en-US" dirty="0" err="1" smtClean="0"/>
              <a:t>mTBI</a:t>
            </a:r>
            <a:endParaRPr lang="en-US" dirty="0"/>
          </a:p>
        </p:txBody>
      </p:sp>
      <p:sp>
        <p:nvSpPr>
          <p:cNvPr id="9" name="Text Placeholder 8"/>
          <p:cNvSpPr>
            <a:spLocks noGrp="1"/>
          </p:cNvSpPr>
          <p:nvPr>
            <p:ph type="body" idx="1"/>
          </p:nvPr>
        </p:nvSpPr>
        <p:spPr>
          <a:xfrm>
            <a:off x="516063" y="1587500"/>
            <a:ext cx="6418137" cy="4914899"/>
          </a:xfrm>
        </p:spPr>
        <p:txBody>
          <a:bodyPr/>
          <a:lstStyle/>
          <a:p>
            <a:r>
              <a:rPr lang="en-US" sz="2500" dirty="0" smtClean="0"/>
              <a:t>Proton </a:t>
            </a:r>
            <a:r>
              <a:rPr lang="en-US" sz="2500" dirty="0"/>
              <a:t>magnetic resonance </a:t>
            </a:r>
            <a:r>
              <a:rPr lang="en-US" sz="2500" dirty="0" smtClean="0"/>
              <a:t>spectroscopy</a:t>
            </a:r>
            <a:endParaRPr lang="en-US" sz="2500" dirty="0" smtClean="0"/>
          </a:p>
          <a:p>
            <a:r>
              <a:rPr lang="en-US" sz="2500" dirty="0"/>
              <a:t>R</a:t>
            </a:r>
            <a:r>
              <a:rPr lang="en-US" sz="2500" dirty="0" smtClean="0"/>
              <a:t>ecovery </a:t>
            </a:r>
            <a:r>
              <a:rPr lang="en-US" sz="2500" dirty="0"/>
              <a:t>of </a:t>
            </a:r>
            <a:r>
              <a:rPr lang="en-US" sz="2500" dirty="0" smtClean="0"/>
              <a:t>neuronal metabolism </a:t>
            </a:r>
            <a:r>
              <a:rPr lang="en-US" sz="2500" dirty="0"/>
              <a:t>marker in 40 athletes following concussion</a:t>
            </a:r>
          </a:p>
          <a:p>
            <a:r>
              <a:rPr lang="en-US" sz="2500" dirty="0" smtClean="0"/>
              <a:t>N-</a:t>
            </a:r>
            <a:r>
              <a:rPr lang="en-US" sz="2500" dirty="0" err="1" smtClean="0"/>
              <a:t>acetylaspartate</a:t>
            </a:r>
            <a:r>
              <a:rPr lang="en-US" sz="2500" dirty="0" smtClean="0"/>
              <a:t>/</a:t>
            </a:r>
            <a:r>
              <a:rPr lang="en-US" sz="2500" dirty="0" err="1" smtClean="0"/>
              <a:t>creatine</a:t>
            </a:r>
            <a:r>
              <a:rPr lang="en-US" sz="2500" dirty="0" smtClean="0"/>
              <a:t>-containing </a:t>
            </a:r>
            <a:r>
              <a:rPr lang="en-US" sz="2500" dirty="0"/>
              <a:t>compounds </a:t>
            </a:r>
            <a:r>
              <a:rPr lang="en-US" sz="2500" dirty="0" smtClean="0"/>
              <a:t>ratio</a:t>
            </a:r>
          </a:p>
          <a:p>
            <a:r>
              <a:rPr lang="en-US" sz="2500" dirty="0" smtClean="0"/>
              <a:t>Concussive head injury</a:t>
            </a:r>
            <a:r>
              <a:rPr lang="en-US" sz="2500" dirty="0" smtClean="0">
                <a:sym typeface="Wingdings" panose="05000000000000000000" pitchFamily="2" charset="2"/>
              </a:rPr>
              <a:t></a:t>
            </a:r>
            <a:r>
              <a:rPr lang="en-US" sz="2500" dirty="0" smtClean="0"/>
              <a:t> window of brain vulnerability from cellular energetic metabolism impairment</a:t>
            </a:r>
          </a:p>
          <a:p>
            <a:r>
              <a:rPr lang="en-US" sz="2500" dirty="0" smtClean="0"/>
              <a:t>Symptom recovering 3-15 days. </a:t>
            </a:r>
            <a:endParaRPr lang="en-US" sz="2500" dirty="0"/>
          </a:p>
          <a:p>
            <a:r>
              <a:rPr lang="en-US" sz="2500" dirty="0" smtClean="0"/>
              <a:t>Normalized metabolism by 30 days.</a:t>
            </a:r>
            <a:endParaRPr lang="en-US" sz="2500" dirty="0" smtClean="0"/>
          </a:p>
          <a:p>
            <a:endParaRPr lang="en-US" sz="2500" b="0" dirty="0" smtClean="0"/>
          </a:p>
          <a:p>
            <a:endParaRPr lang="en-US" sz="2500" dirty="0"/>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514213"/>
            <a:ext cx="4617608" cy="4260793"/>
          </a:xfrm>
          <a:prstGeom prst="rect">
            <a:avLst/>
          </a:prstGeom>
        </p:spPr>
      </p:pic>
      <p:sp>
        <p:nvSpPr>
          <p:cNvPr id="3" name="TextBox 2"/>
          <p:cNvSpPr txBox="1"/>
          <p:nvPr/>
        </p:nvSpPr>
        <p:spPr>
          <a:xfrm>
            <a:off x="9525000" y="5943600"/>
            <a:ext cx="2906565" cy="338554"/>
          </a:xfrm>
          <a:prstGeom prst="rect">
            <a:avLst/>
          </a:prstGeom>
          <a:noFill/>
        </p:spPr>
        <p:txBody>
          <a:bodyPr wrap="none" rtlCol="0">
            <a:spAutoFit/>
          </a:bodyPr>
          <a:lstStyle/>
          <a:p>
            <a:r>
              <a:rPr lang="en-US" sz="1600" b="1" i="1" dirty="0">
                <a:solidFill>
                  <a:schemeClr val="tx1">
                    <a:lumMod val="50000"/>
                  </a:schemeClr>
                </a:solidFill>
                <a:latin typeface="Calibri" panose="020F0502020204030204" pitchFamily="34" charset="0"/>
              </a:rPr>
              <a:t>Brain </a:t>
            </a:r>
            <a:r>
              <a:rPr lang="en-US" sz="1600" b="1" i="1" dirty="0" smtClean="0">
                <a:solidFill>
                  <a:schemeClr val="tx1">
                    <a:lumMod val="50000"/>
                  </a:schemeClr>
                </a:solidFill>
                <a:latin typeface="Calibri" panose="020F0502020204030204" pitchFamily="34" charset="0"/>
              </a:rPr>
              <a:t>2010; 133(11</a:t>
            </a:r>
            <a:r>
              <a:rPr lang="en-US" sz="1600" b="1" i="1" dirty="0">
                <a:solidFill>
                  <a:schemeClr val="tx1">
                    <a:lumMod val="50000"/>
                  </a:schemeClr>
                </a:solidFill>
                <a:latin typeface="Calibri" panose="020F0502020204030204" pitchFamily="34" charset="0"/>
              </a:rPr>
              <a:t>): 3232-3242.</a:t>
            </a:r>
          </a:p>
        </p:txBody>
      </p:sp>
    </p:spTree>
    <p:extLst>
      <p:ext uri="{BB962C8B-B14F-4D97-AF65-F5344CB8AC3E}">
        <p14:creationId xmlns:p14="http://schemas.microsoft.com/office/powerpoint/2010/main" val="357919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CHIGAN PM&amp;R slides">
  <a:themeElements>
    <a:clrScheme name="">
      <a:dk1>
        <a:srgbClr val="919191"/>
      </a:dk1>
      <a:lt1>
        <a:srgbClr val="FFFFFF"/>
      </a:lt1>
      <a:dk2>
        <a:srgbClr val="081D58"/>
      </a:dk2>
      <a:lt2>
        <a:srgbClr val="000000"/>
      </a:lt2>
      <a:accent1>
        <a:srgbClr val="FFFFFF"/>
      </a:accent1>
      <a:accent2>
        <a:srgbClr val="00AE00"/>
      </a:accent2>
      <a:accent3>
        <a:srgbClr val="AAABB4"/>
      </a:accent3>
      <a:accent4>
        <a:srgbClr val="DADADA"/>
      </a:accent4>
      <a:accent5>
        <a:srgbClr val="FFFFFF"/>
      </a:accent5>
      <a:accent6>
        <a:srgbClr val="009D00"/>
      </a:accent6>
      <a:hlink>
        <a:srgbClr val="FC0128"/>
      </a:hlink>
      <a:folHlink>
        <a:srgbClr val="CECECE"/>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11275</TotalTime>
  <Words>4127</Words>
  <Application>Microsoft Office PowerPoint</Application>
  <PresentationFormat>Custom</PresentationFormat>
  <Paragraphs>566</Paragraphs>
  <Slides>62</Slides>
  <Notes>22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Arial</vt:lpstr>
      <vt:lpstr>FangSong</vt:lpstr>
      <vt:lpstr>Cabin</vt:lpstr>
      <vt:lpstr>Calibri</vt:lpstr>
      <vt:lpstr>Noto Sans Symbols</vt:lpstr>
      <vt:lpstr>Wingdings 3</vt:lpstr>
      <vt:lpstr>Aparajita</vt:lpstr>
      <vt:lpstr>Browallia New</vt:lpstr>
      <vt:lpstr>Corbel</vt:lpstr>
      <vt:lpstr>Times New Roman</vt:lpstr>
      <vt:lpstr>Wingdings</vt:lpstr>
      <vt:lpstr>Constantia</vt:lpstr>
      <vt:lpstr>MICHIGAN PM&amp;R slides</vt:lpstr>
      <vt:lpstr>PowerPoint Presentation</vt:lpstr>
      <vt:lpstr>Financial Disclosures</vt:lpstr>
      <vt:lpstr>Outline</vt:lpstr>
      <vt:lpstr>Objectives</vt:lpstr>
      <vt:lpstr>Concussion</vt:lpstr>
      <vt:lpstr>Concussion Pathophysiology</vt:lpstr>
      <vt:lpstr>Neurometabolic Cascade</vt:lpstr>
      <vt:lpstr>Ionic Imbalance from Neurometabolic Cascade</vt:lpstr>
      <vt:lpstr>Brain Metabolism following mTBI</vt:lpstr>
      <vt:lpstr>Concussion Recovery</vt:lpstr>
      <vt:lpstr>Concussion Recovery Timeline</vt:lpstr>
      <vt:lpstr>Case: JR and TS</vt:lpstr>
      <vt:lpstr>Sideline Assessment and Management</vt:lpstr>
      <vt:lpstr>Sideline Assessment of JR and TS</vt:lpstr>
      <vt:lpstr>Sideline Assessment of JR and TS</vt:lpstr>
      <vt:lpstr>Sideline Assessment of JR and TS</vt:lpstr>
      <vt:lpstr>Sideline Assessment of JR and TS</vt:lpstr>
      <vt:lpstr>Diagnosis of Concussion </vt:lpstr>
      <vt:lpstr>Clinical History</vt:lpstr>
      <vt:lpstr>Back to the Case: JR and TS</vt:lpstr>
      <vt:lpstr>Signs and Symptoms of Concussion</vt:lpstr>
      <vt:lpstr>Risk Factor for Sports Concussions</vt:lpstr>
      <vt:lpstr>Clinical History of JR and TS</vt:lpstr>
      <vt:lpstr>Goals of Physical Examination</vt:lpstr>
      <vt:lpstr>Head and Neck Examination</vt:lpstr>
      <vt:lpstr>Vestibular/Oculo-motor Screen</vt:lpstr>
      <vt:lpstr>Goals of Physical Examination</vt:lpstr>
      <vt:lpstr>Physical Examination Findings</vt:lpstr>
      <vt:lpstr>Neurologic Examination</vt:lpstr>
      <vt:lpstr>Red Flags for ED referral / Urgent work up</vt:lpstr>
      <vt:lpstr>Indications for NeuroImaging</vt:lpstr>
      <vt:lpstr>NeuroImaging</vt:lpstr>
      <vt:lpstr>Goals of Physical Examination</vt:lpstr>
      <vt:lpstr>Physical Examination of JR and TS</vt:lpstr>
      <vt:lpstr>Physical Examination of JR and TS</vt:lpstr>
      <vt:lpstr>Physical Examination of JR and TS</vt:lpstr>
      <vt:lpstr>Neurocognitive Testing</vt:lpstr>
      <vt:lpstr>Neurocognitive Testing</vt:lpstr>
      <vt:lpstr>Acute Concussion Management</vt:lpstr>
      <vt:lpstr>Acute Concussion Management</vt:lpstr>
      <vt:lpstr>Concussion Management Prevent Injury &amp; Decrease Symptom Burden</vt:lpstr>
      <vt:lpstr>Decrease the symptom burden for JR and TS</vt:lpstr>
      <vt:lpstr>Back to JR: Concussion Recovery </vt:lpstr>
      <vt:lpstr>Back to TS: Concussion Recovery</vt:lpstr>
      <vt:lpstr>Just Right vs Too Soon </vt:lpstr>
      <vt:lpstr>JW and TS Concussion Recovery Timeline</vt:lpstr>
      <vt:lpstr>Return to Learn: Start at HOME</vt:lpstr>
      <vt:lpstr>Return to Learn: Back to School</vt:lpstr>
      <vt:lpstr>Sample School Accomodations Note</vt:lpstr>
      <vt:lpstr>When to stop REST</vt:lpstr>
      <vt:lpstr>Support for Transition to Classroom</vt:lpstr>
      <vt:lpstr>Returning to Play</vt:lpstr>
      <vt:lpstr>RTP Considerations</vt:lpstr>
      <vt:lpstr>Graduated RTP Protocol (Zurich 2012)</vt:lpstr>
      <vt:lpstr>Legislature</vt:lpstr>
      <vt:lpstr>Concussion Recovery Timeline</vt:lpstr>
      <vt:lpstr>Post Concussive Syndrome</vt:lpstr>
      <vt:lpstr>Summary</vt:lpstr>
      <vt:lpstr>References</vt:lpstr>
      <vt:lpstr>Resources</vt:lpstr>
      <vt:lpstr>Resources</vt:lpstr>
      <vt:lpstr>Patient Instructions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Aagesen, Andrea (Andrea)</dc:creator>
  <cp:lastModifiedBy>Aagesen, Andrea (Andrea)</cp:lastModifiedBy>
  <cp:revision>96</cp:revision>
  <dcterms:modified xsi:type="dcterms:W3CDTF">2016-09-21T04:20:27Z</dcterms:modified>
</cp:coreProperties>
</file>