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66" r:id="rId6"/>
    <p:sldId id="259"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315" r:id="rId25"/>
    <p:sldId id="284" r:id="rId26"/>
    <p:sldId id="285" r:id="rId27"/>
    <p:sldId id="286" r:id="rId28"/>
    <p:sldId id="31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2" r:id="rId54"/>
    <p:sldId id="31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7" d="100"/>
          <a:sy n="87"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7BBF454-0E6D-434B-AB4B-3EB99A6A5326}" type="datetimeFigureOut">
              <a:rPr lang="en-US" smtClean="0"/>
              <a:t>10/2/2016</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346209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F454-0E6D-434B-AB4B-3EB99A6A5326}"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303722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F454-0E6D-434B-AB4B-3EB99A6A5326}"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3998935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F454-0E6D-434B-AB4B-3EB99A6A5326}"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8B75C-E70D-4D54-85D6-9A4221324A3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338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F454-0E6D-434B-AB4B-3EB99A6A5326}"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297626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7BBF454-0E6D-434B-AB4B-3EB99A6A5326}" type="datetimeFigureOut">
              <a:rPr lang="en-US" smtClean="0"/>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210140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7BBF454-0E6D-434B-AB4B-3EB99A6A5326}" type="datetimeFigureOut">
              <a:rPr lang="en-US" smtClean="0"/>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419356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F454-0E6D-434B-AB4B-3EB99A6A5326}"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4155720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F454-0E6D-434B-AB4B-3EB99A6A5326}"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156638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F454-0E6D-434B-AB4B-3EB99A6A5326}"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249188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BBF454-0E6D-434B-AB4B-3EB99A6A5326}"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323837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BBF454-0E6D-434B-AB4B-3EB99A6A5326}"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8178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BBF454-0E6D-434B-AB4B-3EB99A6A5326}" type="datetimeFigureOut">
              <a:rPr lang="en-US" smtClean="0"/>
              <a:t>10/2/2016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94418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BBF454-0E6D-434B-AB4B-3EB99A6A5326}" type="datetimeFigureOut">
              <a:rPr lang="en-US" smtClean="0"/>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25427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BF454-0E6D-434B-AB4B-3EB99A6A5326}" type="datetimeFigureOut">
              <a:rPr lang="en-US" smtClean="0"/>
              <a:t>10/2/2016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17078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F454-0E6D-434B-AB4B-3EB99A6A5326}"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57105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F454-0E6D-434B-AB4B-3EB99A6A5326}"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8B75C-E70D-4D54-85D6-9A4221324A36}" type="slidenum">
              <a:rPr lang="en-US" smtClean="0"/>
              <a:t>‹#›</a:t>
            </a:fld>
            <a:endParaRPr lang="en-US"/>
          </a:p>
        </p:txBody>
      </p:sp>
    </p:spTree>
    <p:extLst>
      <p:ext uri="{BB962C8B-B14F-4D97-AF65-F5344CB8AC3E}">
        <p14:creationId xmlns:p14="http://schemas.microsoft.com/office/powerpoint/2010/main" val="141140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BBF454-0E6D-434B-AB4B-3EB99A6A5326}" type="datetimeFigureOut">
              <a:rPr lang="en-US" smtClean="0"/>
              <a:t>10/2/2016</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38B75C-E70D-4D54-85D6-9A4221324A36}" type="slidenum">
              <a:rPr lang="en-US" smtClean="0"/>
              <a:t>‹#›</a:t>
            </a:fld>
            <a:endParaRPr lang="en-US"/>
          </a:p>
        </p:txBody>
      </p:sp>
    </p:spTree>
    <p:extLst>
      <p:ext uri="{BB962C8B-B14F-4D97-AF65-F5344CB8AC3E}">
        <p14:creationId xmlns:p14="http://schemas.microsoft.com/office/powerpoint/2010/main" val="7302673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latin typeface="Arial" panose="020B0604020202020204" pitchFamily="34" charset="0"/>
                <a:cs typeface="Arial" panose="020B0604020202020204" pitchFamily="34" charset="0"/>
              </a:rPr>
              <a:t>Physical Therapy Program for Pelvic Floor Dysfunction</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Jennifer Shifferd, MSPT, CLT WCS</a:t>
            </a:r>
          </a:p>
        </p:txBody>
      </p:sp>
    </p:spTree>
    <p:extLst>
      <p:ext uri="{BB962C8B-B14F-4D97-AF65-F5344CB8AC3E}">
        <p14:creationId xmlns:p14="http://schemas.microsoft.com/office/powerpoint/2010/main" val="162788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Dyspareunia- pain with thrusting or penetration </a:t>
            </a:r>
          </a:p>
          <a:p>
            <a:pPr lvl="1"/>
            <a:r>
              <a:rPr lang="en-US" dirty="0" smtClean="0">
                <a:latin typeface="Arial" panose="020B0604020202020204" pitchFamily="34" charset="0"/>
                <a:cs typeface="Arial" panose="020B0604020202020204" pitchFamily="34" charset="0"/>
              </a:rPr>
              <a:t>Symptoms; pain with initial entry, pain with deep penetration, friction with thrusting</a:t>
            </a:r>
          </a:p>
          <a:p>
            <a:pPr lvl="1"/>
            <a:r>
              <a:rPr lang="en-US" dirty="0" smtClean="0">
                <a:latin typeface="Arial" panose="020B0604020202020204" pitchFamily="34" charset="0"/>
                <a:cs typeface="Arial" panose="020B0604020202020204" pitchFamily="34" charset="0"/>
              </a:rPr>
              <a:t>Grades of Severity; </a:t>
            </a:r>
          </a:p>
          <a:p>
            <a:pPr marL="1257300" lvl="2" indent="-342900">
              <a:buAutoNum type="arabicPeriod"/>
            </a:pPr>
            <a:r>
              <a:rPr lang="en-US" sz="2000" dirty="0" smtClean="0">
                <a:latin typeface="Arial" panose="020B0604020202020204" pitchFamily="34" charset="0"/>
                <a:cs typeface="Arial" panose="020B0604020202020204" pitchFamily="34" charset="0"/>
              </a:rPr>
              <a:t>Discomfort, but has intercourse</a:t>
            </a:r>
          </a:p>
          <a:p>
            <a:pPr marL="1257300" lvl="2" indent="-342900">
              <a:buAutoNum type="arabicPeriod"/>
            </a:pPr>
            <a:r>
              <a:rPr lang="en-US" sz="2000" dirty="0" smtClean="0">
                <a:latin typeface="Arial" panose="020B0604020202020204" pitchFamily="34" charset="0"/>
                <a:cs typeface="Arial" panose="020B0604020202020204" pitchFamily="34" charset="0"/>
              </a:rPr>
              <a:t>Frequently limits intercourse</a:t>
            </a:r>
          </a:p>
          <a:p>
            <a:pPr marL="1257300" lvl="2" indent="-342900">
              <a:buAutoNum type="arabicPeriod"/>
            </a:pPr>
            <a:r>
              <a:rPr lang="en-US" sz="2000" dirty="0" smtClean="0">
                <a:latin typeface="Arial" panose="020B0604020202020204" pitchFamily="34" charset="0"/>
                <a:cs typeface="Arial" panose="020B0604020202020204" pitchFamily="34" charset="0"/>
              </a:rPr>
              <a:t>Incapacitating problem, abstinence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848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Prevalence of Dyspareunia</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a:p>
          <a:p>
            <a:r>
              <a:rPr lang="en-US" sz="2200" dirty="0">
                <a:latin typeface="Arial" panose="020B0604020202020204" pitchFamily="34" charset="0"/>
                <a:cs typeface="Arial" panose="020B0604020202020204" pitchFamily="34" charset="0"/>
              </a:rPr>
              <a:t>As many as 60 percent of women experience dyspareunia when the term is broadly defined as episodes of pain with </a:t>
            </a:r>
            <a:r>
              <a:rPr lang="en-US" sz="2200" dirty="0" smtClean="0">
                <a:latin typeface="Arial" panose="020B0604020202020204" pitchFamily="34" charset="0"/>
                <a:cs typeface="Arial" panose="020B0604020202020204" pitchFamily="34" charset="0"/>
              </a:rPr>
              <a:t>intercourse.</a:t>
            </a:r>
            <a:r>
              <a:rPr lang="en-US" sz="2200" dirty="0">
                <a:latin typeface="Arial" panose="020B0604020202020204" pitchFamily="34" charset="0"/>
                <a:cs typeface="Arial" panose="020B0604020202020204" pitchFamily="34" charset="0"/>
              </a:rPr>
              <a:t> Women with symptoms severe enough to require medical attention comprise a much smaller group. Many of those with persistent symptoms do not seek medical attention.</a:t>
            </a:r>
          </a:p>
          <a:p>
            <a:pPr marL="0" indent="0">
              <a:buNone/>
            </a:pPr>
            <a:endParaRPr lang="en-US" sz="22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LORI J. HEIM, LTC, USAF, MC, Eglin Air Force Base, </a:t>
            </a:r>
            <a:r>
              <a:rPr lang="en-US" sz="1600" dirty="0">
                <a:latin typeface="Arial" panose="020B0604020202020204" pitchFamily="34" charset="0"/>
                <a:cs typeface="Arial" panose="020B0604020202020204" pitchFamily="34" charset="0"/>
              </a:rPr>
              <a:t>Florida </a:t>
            </a:r>
            <a:r>
              <a:rPr lang="en-US" sz="1600" i="1" dirty="0">
                <a:latin typeface="Arial" panose="020B0604020202020204" pitchFamily="34" charset="0"/>
                <a:cs typeface="Arial" panose="020B0604020202020204" pitchFamily="34" charset="0"/>
              </a:rPr>
              <a:t>Am </a:t>
            </a:r>
            <a:r>
              <a:rPr lang="en-US" sz="1600" i="1" dirty="0">
                <a:latin typeface="Arial" panose="020B0604020202020204" pitchFamily="34" charset="0"/>
                <a:cs typeface="Arial" panose="020B0604020202020204" pitchFamily="34" charset="0"/>
              </a:rPr>
              <a:t>Fam </a:t>
            </a:r>
            <a:r>
              <a:rPr lang="en-US" sz="1600" i="1" dirty="0">
                <a:latin typeface="Arial" panose="020B0604020202020204" pitchFamily="34" charset="0"/>
                <a:cs typeface="Arial" panose="020B0604020202020204" pitchFamily="34" charset="0"/>
              </a:rPr>
              <a:t>Physician</a:t>
            </a:r>
            <a:r>
              <a:rPr lang="en-US" sz="1600"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2001 Apr 15;63(8):1535-1545</a:t>
            </a:r>
            <a:r>
              <a:rPr lang="en-US" sz="1600" dirty="0">
                <a:latin typeface="Arial" panose="020B0604020202020204" pitchFamily="34" charset="0"/>
                <a:cs typeface="Arial" panose="020B0604020202020204" pitchFamily="34" charset="0"/>
              </a:rPr>
              <a:t>.</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31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Postpartum </a:t>
            </a:r>
            <a:r>
              <a:rPr lang="en-US" sz="3200" dirty="0" smtClean="0">
                <a:latin typeface="Arial" panose="020B0604020202020204" pitchFamily="34" charset="0"/>
                <a:cs typeface="Arial" panose="020B0604020202020204" pitchFamily="34" charset="0"/>
              </a:rPr>
              <a:t>Sexual Function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2252032"/>
            <a:ext cx="7125112" cy="4051437"/>
          </a:xfrm>
        </p:spPr>
        <p:txBody>
          <a:bodyPr>
            <a:normAutofit/>
          </a:bodyPr>
          <a:lstStyle/>
          <a:p>
            <a:r>
              <a:rPr lang="en-US" sz="2000" dirty="0" smtClean="0">
                <a:latin typeface="Arial" panose="020B0604020202020204" pitchFamily="34" charset="0"/>
                <a:cs typeface="Arial" panose="020B0604020202020204" pitchFamily="34" charset="0"/>
              </a:rPr>
              <a:t>Vaginal dryness</a:t>
            </a:r>
          </a:p>
          <a:p>
            <a:r>
              <a:rPr lang="en-US" sz="2000" dirty="0" smtClean="0">
                <a:latin typeface="Arial" panose="020B0604020202020204" pitchFamily="34" charset="0"/>
                <a:cs typeface="Arial" panose="020B0604020202020204" pitchFamily="34" charset="0"/>
              </a:rPr>
              <a:t>Anal sphincter lacerations less sexual activity</a:t>
            </a:r>
          </a:p>
          <a:p>
            <a:r>
              <a:rPr lang="en-US" sz="2000" dirty="0" smtClean="0">
                <a:latin typeface="Arial" panose="020B0604020202020204" pitchFamily="34" charset="0"/>
                <a:cs typeface="Arial" panose="020B0604020202020204" pitchFamily="34" charset="0"/>
              </a:rPr>
              <a:t>Decreased libido</a:t>
            </a:r>
          </a:p>
          <a:p>
            <a:r>
              <a:rPr lang="en-US" sz="2000" dirty="0" smtClean="0">
                <a:latin typeface="Arial" panose="020B0604020202020204" pitchFamily="34" charset="0"/>
                <a:cs typeface="Arial" panose="020B0604020202020204" pitchFamily="34" charset="0"/>
              </a:rPr>
              <a:t>Only small % postpartum women with sexual problems seek medical attention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86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Changes in </a:t>
            </a:r>
            <a:r>
              <a:rPr lang="en-US" sz="3200" dirty="0" smtClean="0">
                <a:latin typeface="Arial" panose="020B0604020202020204" pitchFamily="34" charset="0"/>
                <a:cs typeface="Arial" panose="020B0604020202020204" pitchFamily="34" charset="0"/>
              </a:rPr>
              <a:t>Pelvic Floor Following Breast Cancer Treatment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Vaginal dryness, discomfort with intercourse</a:t>
            </a:r>
          </a:p>
          <a:p>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vulval</a:t>
            </a:r>
            <a:r>
              <a:rPr lang="en-US" sz="2000" dirty="0">
                <a:latin typeface="Arial" panose="020B0604020202020204" pitchFamily="34" charset="0"/>
                <a:cs typeface="Arial" panose="020B0604020202020204" pitchFamily="34" charset="0"/>
              </a:rPr>
              <a:t> area also changes with ageing, as fatty tissue reduces and the labia majora (outer lips of the vagina) and the hood of skin covering the clitoris may contract. If sensitive areas become more exposed, chafing can occur.</a:t>
            </a:r>
          </a:p>
          <a:p>
            <a:r>
              <a:rPr lang="en-US" sz="2000" dirty="0">
                <a:latin typeface="Arial" panose="020B0604020202020204" pitchFamily="34" charset="0"/>
                <a:cs typeface="Arial" panose="020B0604020202020204" pitchFamily="34" charset="0"/>
              </a:rPr>
              <a:t>Pelvic floor muscles become weaker and urination may become more frequent and difficult to control.</a:t>
            </a:r>
          </a:p>
          <a:p>
            <a:endParaRPr lang="en-US" dirty="0"/>
          </a:p>
        </p:txBody>
      </p:sp>
    </p:spTree>
    <p:extLst>
      <p:ext uri="{BB962C8B-B14F-4D97-AF65-F5344CB8AC3E}">
        <p14:creationId xmlns:p14="http://schemas.microsoft.com/office/powerpoint/2010/main" val="422539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Gynecologic </a:t>
            </a:r>
            <a:r>
              <a:rPr lang="en-US" sz="3200" dirty="0" smtClean="0">
                <a:latin typeface="Arial" panose="020B0604020202020204" pitchFamily="34" charset="0"/>
                <a:cs typeface="Arial" panose="020B0604020202020204" pitchFamily="34" charset="0"/>
              </a:rPr>
              <a:t>Cancer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Common sequelae post surgery and radiation treatments;</a:t>
            </a:r>
          </a:p>
          <a:p>
            <a:pPr lvl="1"/>
            <a:r>
              <a:rPr lang="en-US" dirty="0">
                <a:latin typeface="Arial" panose="020B0604020202020204" pitchFamily="34" charset="0"/>
                <a:cs typeface="Arial" panose="020B0604020202020204" pitchFamily="34" charset="0"/>
              </a:rPr>
              <a:t>Constipation</a:t>
            </a:r>
          </a:p>
          <a:p>
            <a:pPr lvl="1"/>
            <a:r>
              <a:rPr lang="en-US" dirty="0">
                <a:latin typeface="Arial" panose="020B0604020202020204" pitchFamily="34" charset="0"/>
                <a:cs typeface="Arial" panose="020B0604020202020204" pitchFamily="34" charset="0"/>
              </a:rPr>
              <a:t>diarrhea</a:t>
            </a:r>
          </a:p>
          <a:p>
            <a:pPr lvl="1"/>
            <a:r>
              <a:rPr lang="en-US" dirty="0">
                <a:latin typeface="Arial" panose="020B0604020202020204" pitchFamily="34" charset="0"/>
                <a:cs typeface="Arial" panose="020B0604020202020204" pitchFamily="34" charset="0"/>
              </a:rPr>
              <a:t>Urinary incontinence</a:t>
            </a:r>
          </a:p>
          <a:p>
            <a:pPr lvl="1"/>
            <a:r>
              <a:rPr lang="en-US" dirty="0">
                <a:latin typeface="Arial" panose="020B0604020202020204" pitchFamily="34" charset="0"/>
                <a:cs typeface="Arial" panose="020B0604020202020204" pitchFamily="34" charset="0"/>
              </a:rPr>
              <a:t>Vaginal dryness</a:t>
            </a:r>
          </a:p>
          <a:p>
            <a:pPr lvl="1"/>
            <a:r>
              <a:rPr lang="en-US" dirty="0" err="1">
                <a:latin typeface="Arial" panose="020B0604020202020204" pitchFamily="34" charset="0"/>
                <a:cs typeface="Arial" panose="020B0604020202020204" pitchFamily="34" charset="0"/>
              </a:rPr>
              <a:t>Dysparuenia</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Vaginal and rectal stenosis</a:t>
            </a:r>
          </a:p>
          <a:p>
            <a:pPr lvl="1"/>
            <a:r>
              <a:rPr lang="en-US" dirty="0">
                <a:latin typeface="Arial" panose="020B0604020202020204" pitchFamily="34" charset="0"/>
                <a:cs typeface="Arial" panose="020B0604020202020204" pitchFamily="34" charset="0"/>
              </a:rPr>
              <a:t>Urinary frequency and urgency</a:t>
            </a:r>
          </a:p>
          <a:p>
            <a:endParaRPr lang="en-US" dirty="0"/>
          </a:p>
        </p:txBody>
      </p:sp>
    </p:spTree>
    <p:extLst>
      <p:ext uri="{BB962C8B-B14F-4D97-AF65-F5344CB8AC3E}">
        <p14:creationId xmlns:p14="http://schemas.microsoft.com/office/powerpoint/2010/main" val="202805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Post Menopausal Changes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2372300"/>
            <a:ext cx="7125112" cy="4051437"/>
          </a:xfrm>
        </p:spPr>
        <p:txBody>
          <a:bodyPr>
            <a:normAutofit/>
          </a:bodyPr>
          <a:lstStyle/>
          <a:p>
            <a:r>
              <a:rPr lang="en-US" sz="2000" dirty="0" smtClean="0">
                <a:latin typeface="Arial" panose="020B0604020202020204" pitchFamily="34" charset="0"/>
                <a:cs typeface="Arial" panose="020B0604020202020204" pitchFamily="34" charset="0"/>
              </a:rPr>
              <a:t>Decrease in estrogen levels as women approach and pass menopause leads to dryness and thinning of vaginal tissues that can cause intercourse to be painful.</a:t>
            </a:r>
          </a:p>
          <a:p>
            <a:r>
              <a:rPr lang="en-US" sz="2000" dirty="0" smtClean="0">
                <a:latin typeface="Arial" panose="020B0604020202020204" pitchFamily="34" charset="0"/>
                <a:cs typeface="Arial" panose="020B0604020202020204" pitchFamily="34" charset="0"/>
              </a:rPr>
              <a:t>Without sufficient lubrication can lead to tearing and bleeding of vaginal tissues.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53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Pelvic Floor Dysfunctions</a:t>
            </a:r>
          </a:p>
        </p:txBody>
      </p:sp>
      <p:sp>
        <p:nvSpPr>
          <p:cNvPr id="3" name="Content Placeholder 2"/>
          <p:cNvSpPr>
            <a:spLocks noGrp="1"/>
          </p:cNvSpPr>
          <p:nvPr>
            <p:ph idx="1"/>
          </p:nvPr>
        </p:nvSpPr>
        <p:spPr>
          <a:xfrm>
            <a:off x="1141413" y="2519191"/>
            <a:ext cx="7125112" cy="4051437"/>
          </a:xfrm>
        </p:spPr>
        <p:txBody>
          <a:bodyPr>
            <a:normAutofit/>
          </a:bodyPr>
          <a:lstStyle/>
          <a:p>
            <a:r>
              <a:rPr lang="en-US" sz="2000" dirty="0" err="1" smtClean="0">
                <a:latin typeface="Arial" panose="020B0604020202020204" pitchFamily="34" charset="0"/>
                <a:cs typeface="Arial" panose="020B0604020202020204" pitchFamily="34" charset="0"/>
              </a:rPr>
              <a:t>Vaginissmus</a:t>
            </a:r>
            <a:r>
              <a:rPr lang="en-US" sz="2000" dirty="0">
                <a:latin typeface="Arial" panose="020B0604020202020204" pitchFamily="34" charset="0"/>
                <a:cs typeface="Arial" panose="020B0604020202020204" pitchFamily="34" charset="0"/>
              </a:rPr>
              <a:t> is </a:t>
            </a:r>
            <a:r>
              <a:rPr lang="en-US" sz="2000" dirty="0" smtClean="0">
                <a:latin typeface="Arial" panose="020B0604020202020204" pitchFamily="34" charset="0"/>
                <a:cs typeface="Arial" panose="020B0604020202020204" pitchFamily="34" charset="0"/>
              </a:rPr>
              <a:t>the involuntary </a:t>
            </a:r>
            <a:r>
              <a:rPr lang="en-US" sz="2000" dirty="0">
                <a:latin typeface="Arial" panose="020B0604020202020204" pitchFamily="34" charset="0"/>
                <a:cs typeface="Arial" panose="020B0604020202020204" pitchFamily="34" charset="0"/>
              </a:rPr>
              <a:t>tightness of the vagina during attempted intercourse</a:t>
            </a:r>
            <a:r>
              <a:rPr lang="en-US" sz="2000" dirty="0" smtClean="0">
                <a:latin typeface="Arial" panose="020B0604020202020204" pitchFamily="34" charset="0"/>
                <a:cs typeface="Arial" panose="020B0604020202020204" pitchFamily="34" charset="0"/>
              </a:rPr>
              <a:t>.</a:t>
            </a:r>
          </a:p>
          <a:p>
            <a:pPr lvl="1"/>
            <a:r>
              <a:rPr lang="en-US" dirty="0" smtClean="0">
                <a:latin typeface="Arial" panose="020B0604020202020204" pitchFamily="34" charset="0"/>
                <a:cs typeface="Arial" panose="020B0604020202020204" pitchFamily="34" charset="0"/>
              </a:rPr>
              <a:t>May be due to surgical or sexual trauma</a:t>
            </a:r>
          </a:p>
          <a:p>
            <a:pPr lvl="1"/>
            <a:r>
              <a:rPr lang="en-US" dirty="0" smtClean="0">
                <a:latin typeface="Arial" panose="020B0604020202020204" pitchFamily="34" charset="0"/>
                <a:cs typeface="Arial" panose="020B0604020202020204" pitchFamily="34" charset="0"/>
              </a:rPr>
              <a:t>Protective response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195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2274066"/>
            <a:ext cx="7125112" cy="4051437"/>
          </a:xfrm>
        </p:spPr>
        <p:txBody>
          <a:bodyPr>
            <a:normAutofit/>
          </a:bodyPr>
          <a:lstStyle/>
          <a:p>
            <a:r>
              <a:rPr lang="en-US" sz="2000" dirty="0" err="1" smtClean="0">
                <a:latin typeface="Arial" panose="020B0604020202020204" pitchFamily="34" charset="0"/>
                <a:cs typeface="Arial" panose="020B0604020202020204" pitchFamily="34" charset="0"/>
              </a:rPr>
              <a:t>Vulvodynia</a:t>
            </a:r>
            <a:r>
              <a:rPr lang="en-US" sz="2000" dirty="0" smtClean="0">
                <a:latin typeface="Arial" panose="020B0604020202020204" pitchFamily="34" charset="0"/>
                <a:cs typeface="Arial" panose="020B0604020202020204" pitchFamily="34" charset="0"/>
              </a:rPr>
              <a:t>- chronic vulvar discomfort</a:t>
            </a:r>
          </a:p>
          <a:p>
            <a:pPr lvl="2"/>
            <a:r>
              <a:rPr lang="en-US" sz="2000" dirty="0">
                <a:latin typeface="Arial" panose="020B0604020202020204" pitchFamily="34" charset="0"/>
                <a:cs typeface="Arial" panose="020B0604020202020204" pitchFamily="34" charset="0"/>
              </a:rPr>
              <a:t>Symptoms; burning, stinging, irritation or rawness </a:t>
            </a:r>
          </a:p>
          <a:p>
            <a:pPr lvl="2"/>
            <a:r>
              <a:rPr lang="en-US" sz="2000" dirty="0">
                <a:latin typeface="Arial" panose="020B0604020202020204" pitchFamily="34" charset="0"/>
                <a:cs typeface="Arial" panose="020B0604020202020204" pitchFamily="34" charset="0"/>
              </a:rPr>
              <a:t>Causes; yeast infections, STD’s, eczema, lichens, chemical induced reaction (spermicides, detergents, vaginal sprays, </a:t>
            </a:r>
            <a:r>
              <a:rPr lang="en-US" sz="2000" dirty="0" err="1">
                <a:latin typeface="Arial" panose="020B0604020202020204" pitchFamily="34" charset="0"/>
                <a:cs typeface="Arial" panose="020B0604020202020204" pitchFamily="34" charset="0"/>
              </a:rPr>
              <a:t>deoderants</a:t>
            </a:r>
            <a:r>
              <a:rPr lang="en-US" sz="2000" dirty="0">
                <a:latin typeface="Arial" panose="020B0604020202020204" pitchFamily="34" charset="0"/>
                <a:cs typeface="Arial" panose="020B0604020202020204" pitchFamily="34" charset="0"/>
              </a:rPr>
              <a:t>), chronic alteration of vaginal </a:t>
            </a:r>
            <a:r>
              <a:rPr lang="en-US" sz="2000" dirty="0" err="1">
                <a:latin typeface="Arial" panose="020B0604020202020204" pitchFamily="34" charset="0"/>
                <a:cs typeface="Arial" panose="020B0604020202020204" pitchFamily="34" charset="0"/>
              </a:rPr>
              <a:t>ph</a:t>
            </a:r>
            <a:r>
              <a:rPr lang="en-US" sz="2000" dirty="0">
                <a:latin typeface="Arial" panose="020B0604020202020204" pitchFamily="34" charset="0"/>
                <a:cs typeface="Arial" panose="020B0604020202020204" pitchFamily="34" charset="0"/>
              </a:rPr>
              <a:t>, vulvar trauma, surgery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469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6390"/>
            <a:ext cx="9905998" cy="1478570"/>
          </a:xfrm>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1714960"/>
            <a:ext cx="7125112" cy="4051437"/>
          </a:xfrm>
        </p:spPr>
        <p:txBody>
          <a:bodyPr>
            <a:noAutofit/>
          </a:bodyPr>
          <a:lstStyle/>
          <a:p>
            <a:r>
              <a:rPr lang="en-US" sz="1800" dirty="0" smtClean="0">
                <a:latin typeface="Arial" panose="020B0604020202020204" pitchFamily="34" charset="0"/>
                <a:cs typeface="Arial" panose="020B0604020202020204" pitchFamily="34" charset="0"/>
              </a:rPr>
              <a:t>Vulvar </a:t>
            </a:r>
            <a:r>
              <a:rPr lang="en-US" sz="1800" dirty="0" err="1" smtClean="0">
                <a:latin typeface="Arial" panose="020B0604020202020204" pitchFamily="34" charset="0"/>
                <a:cs typeface="Arial" panose="020B0604020202020204" pitchFamily="34" charset="0"/>
              </a:rPr>
              <a:t>Vestibulitis</a:t>
            </a:r>
            <a:r>
              <a:rPr lang="en-US" sz="1800" dirty="0" smtClean="0">
                <a:latin typeface="Arial" panose="020B0604020202020204" pitchFamily="34" charset="0"/>
                <a:cs typeface="Arial" panose="020B0604020202020204" pitchFamily="34" charset="0"/>
              </a:rPr>
              <a:t>- pain at vestibule 3-9 o’clock (Q-tip test)</a:t>
            </a:r>
          </a:p>
          <a:p>
            <a:pPr lvl="1"/>
            <a:r>
              <a:rPr lang="en-US" sz="1800" dirty="0">
                <a:latin typeface="Arial" panose="020B0604020202020204" pitchFamily="34" charset="0"/>
                <a:cs typeface="Arial" panose="020B0604020202020204" pitchFamily="34" charset="0"/>
              </a:rPr>
              <a:t>Symptoms; severe pain with palpation to vestibule or vaginal entry</a:t>
            </a:r>
          </a:p>
          <a:p>
            <a:pPr lvl="1"/>
            <a:r>
              <a:rPr lang="en-US" sz="1800" dirty="0">
                <a:latin typeface="Arial" panose="020B0604020202020204" pitchFamily="34" charset="0"/>
                <a:cs typeface="Arial" panose="020B0604020202020204" pitchFamily="34" charset="0"/>
              </a:rPr>
              <a:t>Causes; STD’s, high levels of </a:t>
            </a:r>
            <a:r>
              <a:rPr lang="en-US" sz="1800" dirty="0" err="1">
                <a:latin typeface="Arial" panose="020B0604020202020204" pitchFamily="34" charset="0"/>
                <a:cs typeface="Arial" panose="020B0604020202020204" pitchFamily="34" charset="0"/>
              </a:rPr>
              <a:t>oxylates</a:t>
            </a:r>
            <a:r>
              <a:rPr lang="en-US" sz="1800" dirty="0">
                <a:latin typeface="Arial" panose="020B0604020202020204" pitchFamily="34" charset="0"/>
                <a:cs typeface="Arial" panose="020B0604020202020204" pitchFamily="34" charset="0"/>
              </a:rPr>
              <a:t>, surgery, </a:t>
            </a:r>
            <a:r>
              <a:rPr lang="en-US" sz="1800" dirty="0" err="1">
                <a:latin typeface="Arial" panose="020B0604020202020204" pitchFamily="34" charset="0"/>
                <a:cs typeface="Arial" panose="020B0604020202020204" pitchFamily="34" charset="0"/>
              </a:rPr>
              <a:t>ph</a:t>
            </a:r>
            <a:r>
              <a:rPr lang="en-US" sz="1800" dirty="0">
                <a:latin typeface="Arial" panose="020B0604020202020204" pitchFamily="34" charset="0"/>
                <a:cs typeface="Arial" panose="020B0604020202020204" pitchFamily="34" charset="0"/>
              </a:rPr>
              <a:t> imbalance of vagina</a:t>
            </a:r>
          </a:p>
          <a:p>
            <a:pPr lvl="1"/>
            <a:r>
              <a:rPr lang="en-US" sz="1800" dirty="0">
                <a:latin typeface="Arial" panose="020B0604020202020204" pitchFamily="34" charset="0"/>
                <a:cs typeface="Arial" panose="020B0604020202020204" pitchFamily="34" charset="0"/>
              </a:rPr>
              <a:t>most experts do not recommend surgery for women with this disorder unless symptoms are severe and other treatments have not been </a:t>
            </a:r>
            <a:r>
              <a:rPr lang="en-US" sz="1800" dirty="0">
                <a:latin typeface="Arial" panose="020B0604020202020204" pitchFamily="34" charset="0"/>
                <a:cs typeface="Arial" panose="020B0604020202020204" pitchFamily="34" charset="0"/>
              </a:rPr>
              <a:t>effective.  Low </a:t>
            </a:r>
            <a:r>
              <a:rPr lang="en-US" sz="1800" dirty="0" err="1">
                <a:latin typeface="Arial" panose="020B0604020202020204" pitchFamily="34" charset="0"/>
                <a:cs typeface="Arial" panose="020B0604020202020204" pitchFamily="34" charset="0"/>
              </a:rPr>
              <a:t>oxylate</a:t>
            </a:r>
            <a:r>
              <a:rPr lang="en-US" sz="1800" dirty="0">
                <a:latin typeface="Arial" panose="020B0604020202020204" pitchFamily="34" charset="0"/>
                <a:cs typeface="Arial" panose="020B0604020202020204" pitchFamily="34" charset="0"/>
              </a:rPr>
              <a:t> diet and calcium citrate may reduce symptoms by decreasing </a:t>
            </a:r>
            <a:r>
              <a:rPr lang="en-US" sz="1800" dirty="0" err="1">
                <a:latin typeface="Arial" panose="020B0604020202020204" pitchFamily="34" charset="0"/>
                <a:cs typeface="Arial" panose="020B0604020202020204" pitchFamily="34" charset="0"/>
              </a:rPr>
              <a:t>oxylate</a:t>
            </a:r>
            <a:r>
              <a:rPr lang="en-US" sz="1800" dirty="0">
                <a:latin typeface="Arial" panose="020B0604020202020204" pitchFamily="34" charset="0"/>
                <a:cs typeface="Arial" panose="020B0604020202020204" pitchFamily="34" charset="0"/>
              </a:rPr>
              <a:t> levels in urine. </a:t>
            </a:r>
          </a:p>
          <a:p>
            <a:pPr lvl="1"/>
            <a:r>
              <a:rPr lang="en-US" sz="1800" dirty="0">
                <a:latin typeface="Arial" panose="020B0604020202020204" pitchFamily="34" charset="0"/>
                <a:cs typeface="Arial" panose="020B0604020202020204" pitchFamily="34" charset="0"/>
              </a:rPr>
              <a:t>Some </a:t>
            </a:r>
            <a:r>
              <a:rPr lang="en-US" sz="1800" dirty="0">
                <a:latin typeface="Arial" panose="020B0604020202020204" pitchFamily="34" charset="0"/>
                <a:cs typeface="Arial" panose="020B0604020202020204" pitchFamily="34" charset="0"/>
              </a:rPr>
              <a:t>women have pain because they have sensitivity to plant oxalates, which form crystals and lodge in the vulvar </a:t>
            </a:r>
            <a:r>
              <a:rPr lang="en-US" sz="1800" dirty="0">
                <a:latin typeface="Arial" panose="020B0604020202020204" pitchFamily="34" charset="0"/>
                <a:cs typeface="Arial" panose="020B0604020202020204" pitchFamily="34" charset="0"/>
              </a:rPr>
              <a:t>tissue but this theory is controversial and has not been scientifically validated.</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27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err="1" smtClean="0">
                <a:latin typeface="Arial" panose="020B0604020202020204" pitchFamily="34" charset="0"/>
                <a:cs typeface="Arial" panose="020B0604020202020204" pitchFamily="34" charset="0"/>
              </a:rPr>
              <a:t>Levator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Ani</a:t>
            </a:r>
            <a:r>
              <a:rPr lang="en-US" sz="2000" dirty="0" smtClean="0">
                <a:latin typeface="Arial" panose="020B0604020202020204" pitchFamily="34" charset="0"/>
                <a:cs typeface="Arial" panose="020B0604020202020204" pitchFamily="34" charset="0"/>
              </a:rPr>
              <a:t> Syndrome- spasm of deepest muscle layer</a:t>
            </a:r>
          </a:p>
          <a:p>
            <a:pPr lvl="1"/>
            <a:r>
              <a:rPr lang="en-US" dirty="0" smtClean="0">
                <a:latin typeface="Arial" panose="020B0604020202020204" pitchFamily="34" charset="0"/>
                <a:cs typeface="Arial" panose="020B0604020202020204" pitchFamily="34" charset="0"/>
              </a:rPr>
              <a:t>Symptoms include pain, pressure or ache in vagina and rectum</a:t>
            </a:r>
          </a:p>
          <a:p>
            <a:pPr lvl="1"/>
            <a:r>
              <a:rPr lang="en-US" dirty="0" smtClean="0">
                <a:latin typeface="Arial" panose="020B0604020202020204" pitchFamily="34" charset="0"/>
                <a:cs typeface="Arial" panose="020B0604020202020204" pitchFamily="34" charset="0"/>
              </a:rPr>
              <a:t>Referred pain to thigh, coccyx, sacrum and lower abdomen</a:t>
            </a:r>
          </a:p>
          <a:p>
            <a:pPr lvl="1"/>
            <a:r>
              <a:rPr lang="en-US" dirty="0" smtClean="0">
                <a:latin typeface="Arial" panose="020B0604020202020204" pitchFamily="34" charset="0"/>
                <a:cs typeface="Arial" panose="020B0604020202020204" pitchFamily="34" charset="0"/>
              </a:rPr>
              <a:t>Repeated straining during defecation can promote pain/throbbing</a:t>
            </a:r>
          </a:p>
          <a:p>
            <a:pPr marL="457200" lvl="1" indent="0">
              <a:buNone/>
            </a:pP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Men often misdiagnosed with </a:t>
            </a:r>
            <a:r>
              <a:rPr lang="en-US" dirty="0" err="1" smtClean="0">
                <a:latin typeface="Arial" panose="020B0604020202020204" pitchFamily="34" charset="0"/>
                <a:cs typeface="Arial" panose="020B0604020202020204" pitchFamily="34" charset="0"/>
              </a:rPr>
              <a:t>prostatis</a:t>
            </a:r>
            <a:r>
              <a:rPr lang="en-US" dirty="0" smtClean="0">
                <a:latin typeface="Arial" panose="020B0604020202020204" pitchFamily="34" charset="0"/>
                <a:cs typeface="Arial" panose="020B0604020202020204" pitchFamily="34" charset="0"/>
              </a:rPr>
              <a:t> </a:t>
            </a:r>
          </a:p>
          <a:p>
            <a:pPr lvl="2"/>
            <a:r>
              <a:rPr lang="en-US" sz="2000" dirty="0" smtClean="0">
                <a:latin typeface="Arial" panose="020B0604020202020204" pitchFamily="34" charset="0"/>
                <a:cs typeface="Arial" panose="020B0604020202020204" pitchFamily="34" charset="0"/>
              </a:rPr>
              <a:t>Can lead to erectile dysfunction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58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2"/>
                </a:solidFill>
                <a:latin typeface="Arial" panose="020B0604020202020204" pitchFamily="34" charset="0"/>
                <a:cs typeface="Arial" panose="020B0604020202020204" pitchFamily="34" charset="0"/>
              </a:rPr>
              <a:t>History of Pelvic Floor Program</a:t>
            </a: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fontScale="62500" lnSpcReduction="20000"/>
          </a:bodyPr>
          <a:lstStyle/>
          <a:p>
            <a:r>
              <a:rPr lang="en-US" sz="2900" dirty="0">
                <a:latin typeface="Arial" panose="020B0604020202020204" pitchFamily="34" charset="0"/>
                <a:cs typeface="Arial" panose="020B0604020202020204" pitchFamily="34" charset="0"/>
              </a:rPr>
              <a:t>Section on Women’s Health was begun in the American Physical Therapy Association &gt;35 years ago.</a:t>
            </a:r>
          </a:p>
          <a:p>
            <a:r>
              <a:rPr lang="en-US" sz="2900" dirty="0">
                <a:latin typeface="Arial" panose="020B0604020202020204" pitchFamily="34" charset="0"/>
                <a:cs typeface="Arial" panose="020B0604020202020204" pitchFamily="34" charset="0"/>
              </a:rPr>
              <a:t>The section started with a focus on treating women in the childbearing year with pelvic floor disorders post partum.</a:t>
            </a:r>
          </a:p>
          <a:p>
            <a:r>
              <a:rPr lang="en-US" sz="2900" dirty="0">
                <a:latin typeface="Arial" panose="020B0604020202020204" pitchFamily="34" charset="0"/>
                <a:cs typeface="Arial" panose="020B0604020202020204" pitchFamily="34" charset="0"/>
              </a:rPr>
              <a:t>Overtime, our interests expanded to women throughout the lifecycle. </a:t>
            </a:r>
          </a:p>
          <a:p>
            <a:r>
              <a:rPr lang="en-US" sz="2900" dirty="0">
                <a:latin typeface="Arial" panose="020B0604020202020204" pitchFamily="34" charset="0"/>
                <a:cs typeface="Arial" panose="020B0604020202020204" pitchFamily="34" charset="0"/>
              </a:rPr>
              <a:t>With our emphasis on specializing on anatomy and function of the pelvic floor,  care is available to men with similar dysfunctions.</a:t>
            </a:r>
          </a:p>
          <a:p>
            <a:r>
              <a:rPr lang="en-US" sz="2900" dirty="0">
                <a:latin typeface="Arial" panose="020B0604020202020204" pitchFamily="34" charset="0"/>
                <a:cs typeface="Arial" panose="020B0604020202020204" pitchFamily="34" charset="0"/>
              </a:rPr>
              <a:t>Many physical therapists also care for the pediatric population with problems of daytime incontinence and bedwetting. </a:t>
            </a:r>
          </a:p>
          <a:p>
            <a:r>
              <a:rPr lang="en-US" sz="2900" dirty="0">
                <a:latin typeface="Arial" panose="020B0604020202020204" pitchFamily="34" charset="0"/>
                <a:cs typeface="Arial" panose="020B0604020202020204" pitchFamily="34" charset="0"/>
              </a:rPr>
              <a:t>Pelvic floor program established at University of Michigan Hospital in fall of 1999.  </a:t>
            </a:r>
          </a:p>
          <a:p>
            <a:endParaRPr lang="en-US" dirty="0"/>
          </a:p>
        </p:txBody>
      </p:sp>
    </p:spTree>
    <p:extLst>
      <p:ext uri="{BB962C8B-B14F-4D97-AF65-F5344CB8AC3E}">
        <p14:creationId xmlns:p14="http://schemas.microsoft.com/office/powerpoint/2010/main" val="182919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2486140"/>
            <a:ext cx="7125112" cy="4051437"/>
          </a:xfrm>
        </p:spPr>
        <p:txBody>
          <a:bodyPr>
            <a:normAutofit/>
          </a:bodyPr>
          <a:lstStyle/>
          <a:p>
            <a:r>
              <a:rPr lang="en-US" sz="2000" dirty="0" err="1" smtClean="0">
                <a:latin typeface="Arial" panose="020B0604020202020204" pitchFamily="34" charset="0"/>
                <a:cs typeface="Arial" panose="020B0604020202020204" pitchFamily="34" charset="0"/>
              </a:rPr>
              <a:t>Anismus</a:t>
            </a:r>
            <a:r>
              <a:rPr lang="en-US" sz="2000" dirty="0" smtClean="0">
                <a:latin typeface="Arial" panose="020B0604020202020204" pitchFamily="34" charset="0"/>
                <a:cs typeface="Arial" panose="020B0604020202020204" pitchFamily="34" charset="0"/>
              </a:rPr>
              <a:t>-pain in rectum, anus restricting anal opening</a:t>
            </a:r>
          </a:p>
          <a:p>
            <a:pPr lvl="1"/>
            <a:r>
              <a:rPr lang="en-US" dirty="0" smtClean="0">
                <a:latin typeface="Arial" panose="020B0604020202020204" pitchFamily="34" charset="0"/>
                <a:cs typeface="Arial" panose="020B0604020202020204" pitchFamily="34" charset="0"/>
              </a:rPr>
              <a:t>Causes; hemorrhoids, fissures, trauma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553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Pelvic Floor Dysfunctions</a:t>
            </a:r>
          </a:p>
        </p:txBody>
      </p:sp>
      <p:sp>
        <p:nvSpPr>
          <p:cNvPr id="3" name="Content Placeholder 2"/>
          <p:cNvSpPr>
            <a:spLocks noGrp="1"/>
          </p:cNvSpPr>
          <p:nvPr>
            <p:ph idx="1"/>
          </p:nvPr>
        </p:nvSpPr>
        <p:spPr>
          <a:xfrm>
            <a:off x="1141413" y="2630278"/>
            <a:ext cx="7125112" cy="4051437"/>
          </a:xfrm>
        </p:spPr>
        <p:txBody>
          <a:bodyPr>
            <a:normAutofit/>
          </a:bodyPr>
          <a:lstStyle/>
          <a:p>
            <a:r>
              <a:rPr lang="en-US" sz="2000" dirty="0" err="1" smtClean="0">
                <a:latin typeface="Arial" panose="020B0604020202020204" pitchFamily="34" charset="0"/>
                <a:cs typeface="Arial" panose="020B0604020202020204" pitchFamily="34" charset="0"/>
              </a:rPr>
              <a:t>Coccygodynia</a:t>
            </a:r>
            <a:r>
              <a:rPr lang="en-US" sz="2000" dirty="0" smtClean="0">
                <a:latin typeface="Arial" panose="020B0604020202020204" pitchFamily="34" charset="0"/>
                <a:cs typeface="Arial" panose="020B0604020202020204" pitchFamily="34" charset="0"/>
              </a:rPr>
              <a:t>- pain in coccyx and rectal region</a:t>
            </a:r>
          </a:p>
          <a:p>
            <a:pPr lvl="1"/>
            <a:r>
              <a:rPr lang="en-US" dirty="0" smtClean="0">
                <a:latin typeface="Arial" panose="020B0604020202020204" pitchFamily="34" charset="0"/>
                <a:cs typeface="Arial" panose="020B0604020202020204" pitchFamily="34" charset="0"/>
              </a:rPr>
              <a:t>Causes; most often due to injury from fall, arthritic changes, pelvic floor muscle spasm, birthing in lithotomy position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27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2568976"/>
            <a:ext cx="9905999" cy="3541714"/>
          </a:xfrm>
        </p:spPr>
        <p:txBody>
          <a:bodyPr/>
          <a:lstStyle/>
          <a:p>
            <a:r>
              <a:rPr lang="en-US" sz="2000" dirty="0" smtClean="0">
                <a:latin typeface="Arial" panose="020B0604020202020204" pitchFamily="34" charset="0"/>
                <a:cs typeface="Arial" panose="020B0604020202020204" pitchFamily="34" charset="0"/>
              </a:rPr>
              <a:t>LBP-low back pain due to herniated disc, </a:t>
            </a:r>
            <a:r>
              <a:rPr lang="en-US" sz="2000" dirty="0" err="1" smtClean="0">
                <a:latin typeface="Arial" panose="020B0604020202020204" pitchFamily="34" charset="0"/>
                <a:cs typeface="Arial" panose="020B0604020202020204" pitchFamily="34" charset="0"/>
              </a:rPr>
              <a:t>foraminal</a:t>
            </a:r>
            <a:r>
              <a:rPr lang="en-US" sz="2000" dirty="0" smtClean="0">
                <a:latin typeface="Arial" panose="020B0604020202020204" pitchFamily="34" charset="0"/>
                <a:cs typeface="Arial" panose="020B0604020202020204" pitchFamily="34" charset="0"/>
              </a:rPr>
              <a:t> stenosis, surgery, degenerative disc disease may contribute to pelvic floor muscle spasm, weakness and decrease in bowel and bladder control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with extensive nerve compression.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Large </a:t>
            </a:r>
            <a:r>
              <a:rPr lang="en-US" sz="2000" dirty="0" err="1">
                <a:latin typeface="Arial" panose="020B0604020202020204" pitchFamily="34" charset="0"/>
                <a:cs typeface="Arial" panose="020B0604020202020204" pitchFamily="34" charset="0"/>
              </a:rPr>
              <a:t>herniations</a:t>
            </a:r>
            <a:r>
              <a:rPr lang="en-US" sz="2000" dirty="0">
                <a:latin typeface="Arial" panose="020B0604020202020204" pitchFamily="34" charset="0"/>
                <a:cs typeface="Arial" panose="020B0604020202020204" pitchFamily="34" charset="0"/>
              </a:rPr>
              <a:t> can compress the cauda </a:t>
            </a:r>
            <a:r>
              <a:rPr lang="en-US" sz="2000" dirty="0" err="1">
                <a:latin typeface="Arial" panose="020B0604020202020204" pitchFamily="34" charset="0"/>
                <a:cs typeface="Arial" panose="020B0604020202020204" pitchFamily="34" charset="0"/>
              </a:rPr>
              <a:t>equina</a:t>
            </a:r>
            <a:r>
              <a:rPr lang="en-US" sz="2000" dirty="0">
                <a:latin typeface="Arial" panose="020B0604020202020204" pitchFamily="34" charset="0"/>
                <a:cs typeface="Arial" panose="020B0604020202020204" pitchFamily="34" charset="0"/>
              </a:rPr>
              <a:t>, leading to symptoms/signs of saddle </a:t>
            </a:r>
            <a:r>
              <a:rPr lang="en-US" sz="2000" dirty="0" err="1">
                <a:latin typeface="Arial" panose="020B0604020202020204" pitchFamily="34" charset="0"/>
                <a:cs typeface="Arial" panose="020B0604020202020204" pitchFamily="34" charset="0"/>
              </a:rPr>
              <a:t>anaesthesia</a:t>
            </a:r>
            <a:r>
              <a:rPr lang="en-US" sz="2000" dirty="0">
                <a:latin typeface="Arial" panose="020B0604020202020204" pitchFamily="34" charset="0"/>
                <a:cs typeface="Arial" panose="020B0604020202020204" pitchFamily="34" charset="0"/>
              </a:rPr>
              <a:t>, urinary retention and </a:t>
            </a:r>
            <a:r>
              <a:rPr lang="en-US" sz="2000" dirty="0" smtClean="0">
                <a:latin typeface="Arial" panose="020B0604020202020204" pitchFamily="34" charset="0"/>
                <a:cs typeface="Arial" panose="020B0604020202020204" pitchFamily="34" charset="0"/>
              </a:rPr>
              <a:t>incontinence </a:t>
            </a:r>
          </a:p>
          <a:p>
            <a:r>
              <a:rPr lang="en-US" sz="2000" dirty="0" smtClean="0">
                <a:latin typeface="Arial" panose="020B0604020202020204" pitchFamily="34" charset="0"/>
                <a:cs typeface="Arial" panose="020B0604020202020204" pitchFamily="34" charset="0"/>
              </a:rPr>
              <a:t>Cauda equine </a:t>
            </a:r>
            <a:r>
              <a:rPr lang="en-US" sz="2000" dirty="0">
                <a:latin typeface="Arial" panose="020B0604020202020204" pitchFamily="34" charset="0"/>
                <a:cs typeface="Arial" panose="020B0604020202020204" pitchFamily="34" charset="0"/>
              </a:rPr>
              <a:t>contains the nerve roots L1-L5 and S1-S5</a:t>
            </a:r>
            <a:endParaRPr lang="en-US" sz="2000" dirty="0" smtClean="0">
              <a:latin typeface="Arial" panose="020B0604020202020204" pitchFamily="34" charset="0"/>
              <a:cs typeface="Arial" panose="020B0604020202020204" pitchFamily="34"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14354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latin typeface="Arial" panose="020B0604020202020204" pitchFamily="34" charset="0"/>
                <a:cs typeface="Arial" panose="020B0604020202020204" pitchFamily="34" charset="0"/>
              </a:rPr>
              <a:t>Pudendal</a:t>
            </a:r>
            <a:r>
              <a:rPr lang="en-US" sz="3200" dirty="0" smtClean="0">
                <a:latin typeface="Arial" panose="020B0604020202020204" pitchFamily="34" charset="0"/>
                <a:cs typeface="Arial" panose="020B0604020202020204" pitchFamily="34" charset="0"/>
              </a:rPr>
              <a:t> Nerve Entrapment Sites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Between </a:t>
            </a:r>
            <a:r>
              <a:rPr lang="en-US" sz="2000" dirty="0" err="1">
                <a:latin typeface="Arial" panose="020B0604020202020204" pitchFamily="34" charset="0"/>
                <a:cs typeface="Arial" panose="020B0604020202020204" pitchFamily="34" charset="0"/>
              </a:rPr>
              <a:t>Sacrotuberous</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Sacrospinous</a:t>
            </a:r>
            <a:r>
              <a:rPr lang="en-US" sz="2000" dirty="0">
                <a:latin typeface="Arial" panose="020B0604020202020204" pitchFamily="34" charset="0"/>
                <a:cs typeface="Arial" panose="020B0604020202020204" pitchFamily="34" charset="0"/>
              </a:rPr>
              <a:t> ligaments</a:t>
            </a:r>
          </a:p>
          <a:p>
            <a:r>
              <a:rPr lang="en-US" sz="2000" dirty="0">
                <a:latin typeface="Arial" panose="020B0604020202020204" pitchFamily="34" charset="0"/>
                <a:cs typeface="Arial" panose="020B0604020202020204" pitchFamily="34" charset="0"/>
              </a:rPr>
              <a:t>At the </a:t>
            </a:r>
            <a:r>
              <a:rPr lang="en-US" sz="2000" dirty="0" err="1">
                <a:latin typeface="Arial" panose="020B0604020202020204" pitchFamily="34" charset="0"/>
                <a:cs typeface="Arial" panose="020B0604020202020204" pitchFamily="34" charset="0"/>
              </a:rPr>
              <a:t>pudendal</a:t>
            </a:r>
            <a:r>
              <a:rPr lang="en-US" sz="2000" dirty="0">
                <a:latin typeface="Arial" panose="020B0604020202020204" pitchFamily="34" charset="0"/>
                <a:cs typeface="Arial" panose="020B0604020202020204" pitchFamily="34" charset="0"/>
              </a:rPr>
              <a:t> canal, the </a:t>
            </a:r>
            <a:r>
              <a:rPr lang="en-US" sz="2000" dirty="0" err="1">
                <a:latin typeface="Arial" panose="020B0604020202020204" pitchFamily="34" charset="0"/>
                <a:cs typeface="Arial" panose="020B0604020202020204" pitchFamily="34" charset="0"/>
              </a:rPr>
              <a:t>pudendal</a:t>
            </a:r>
            <a:r>
              <a:rPr lang="en-US" sz="2000" dirty="0">
                <a:latin typeface="Arial" panose="020B0604020202020204" pitchFamily="34" charset="0"/>
                <a:cs typeface="Arial" panose="020B0604020202020204" pitchFamily="34" charset="0"/>
              </a:rPr>
              <a:t> nerve can be compressed by the </a:t>
            </a:r>
            <a:r>
              <a:rPr lang="en-US" sz="2000" dirty="0" err="1">
                <a:latin typeface="Arial" panose="020B0604020202020204" pitchFamily="34" charset="0"/>
                <a:cs typeface="Arial" panose="020B0604020202020204" pitchFamily="34" charset="0"/>
              </a:rPr>
              <a:t>falciform</a:t>
            </a:r>
            <a:r>
              <a:rPr lang="en-US" sz="2000" dirty="0">
                <a:latin typeface="Arial" panose="020B0604020202020204" pitchFamily="34" charset="0"/>
                <a:cs typeface="Arial" panose="020B0604020202020204" pitchFamily="34" charset="0"/>
              </a:rPr>
              <a:t> process of the </a:t>
            </a:r>
            <a:r>
              <a:rPr lang="en-US" sz="2000" dirty="0" err="1">
                <a:latin typeface="Arial" panose="020B0604020202020204" pitchFamily="34" charset="0"/>
                <a:cs typeface="Arial" panose="020B0604020202020204" pitchFamily="34" charset="0"/>
              </a:rPr>
              <a:t>sacrotuberous</a:t>
            </a:r>
            <a:r>
              <a:rPr lang="en-US" sz="2000" dirty="0">
                <a:latin typeface="Arial" panose="020B0604020202020204" pitchFamily="34" charset="0"/>
                <a:cs typeface="Arial" panose="020B0604020202020204" pitchFamily="34" charset="0"/>
              </a:rPr>
              <a:t> ligament </a:t>
            </a:r>
          </a:p>
          <a:p>
            <a:r>
              <a:rPr lang="en-US" sz="2000" dirty="0">
                <a:latin typeface="Arial" panose="020B0604020202020204" pitchFamily="34" charset="0"/>
                <a:cs typeface="Arial" panose="020B0604020202020204" pitchFamily="34" charset="0"/>
              </a:rPr>
              <a:t>If thickened, the </a:t>
            </a:r>
            <a:r>
              <a:rPr lang="en-US" sz="2000" dirty="0" err="1">
                <a:latin typeface="Arial" panose="020B0604020202020204" pitchFamily="34" charset="0"/>
                <a:cs typeface="Arial" panose="020B0604020202020204" pitchFamily="34" charset="0"/>
              </a:rPr>
              <a:t>obturator</a:t>
            </a:r>
            <a:r>
              <a:rPr lang="en-US" sz="2000" dirty="0">
                <a:latin typeface="Arial" panose="020B0604020202020204" pitchFamily="34" charset="0"/>
                <a:cs typeface="Arial" panose="020B0604020202020204" pitchFamily="34" charset="0"/>
              </a:rPr>
              <a:t> fascia also may act as an entrapment site</a:t>
            </a:r>
          </a:p>
          <a:p>
            <a:r>
              <a:rPr lang="en-US" sz="2000" dirty="0" err="1">
                <a:latin typeface="Arial" panose="020B0604020202020204" pitchFamily="34" charset="0"/>
                <a:cs typeface="Arial" panose="020B0604020202020204" pitchFamily="34" charset="0"/>
              </a:rPr>
              <a:t>Obturator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internus</a:t>
            </a:r>
            <a:r>
              <a:rPr lang="en-US" sz="2000" dirty="0">
                <a:latin typeface="Arial" panose="020B0604020202020204" pitchFamily="34" charset="0"/>
                <a:cs typeface="Arial" panose="020B0604020202020204" pitchFamily="34" charset="0"/>
              </a:rPr>
              <a:t>-can compress nerve at </a:t>
            </a:r>
            <a:r>
              <a:rPr lang="en-US" sz="2000" dirty="0" err="1">
                <a:latin typeface="Arial" panose="020B0604020202020204" pitchFamily="34" charset="0"/>
                <a:cs typeface="Arial" panose="020B0604020202020204" pitchFamily="34" charset="0"/>
              </a:rPr>
              <a:t>Alcock’s</a:t>
            </a:r>
            <a:r>
              <a:rPr lang="en-US" sz="2000" dirty="0">
                <a:latin typeface="Arial" panose="020B0604020202020204" pitchFamily="34" charset="0"/>
                <a:cs typeface="Arial" panose="020B0604020202020204" pitchFamily="34" charset="0"/>
              </a:rPr>
              <a:t> Canal</a:t>
            </a:r>
          </a:p>
          <a:p>
            <a:endParaRPr lang="en-US" dirty="0"/>
          </a:p>
        </p:txBody>
      </p:sp>
    </p:spTree>
    <p:extLst>
      <p:ext uri="{BB962C8B-B14F-4D97-AF65-F5344CB8AC3E}">
        <p14:creationId xmlns:p14="http://schemas.microsoft.com/office/powerpoint/2010/main" val="2146594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21" y="0"/>
            <a:ext cx="9905998" cy="1025389"/>
          </a:xfrm>
        </p:spPr>
        <p:txBody>
          <a:bodyPr/>
          <a:lstStyle/>
          <a:p>
            <a:pPr algn="ctr"/>
            <a:r>
              <a:rPr lang="en-US" dirty="0" smtClean="0"/>
              <a:t>Pelvic Floor Anatomy</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1837" y="1025389"/>
            <a:ext cx="4282507" cy="58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390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2513892"/>
            <a:ext cx="9905999" cy="3541714"/>
          </a:xfrm>
        </p:spPr>
        <p:txBody>
          <a:bodyPr>
            <a:normAutofit/>
          </a:bodyPr>
          <a:lstStyle/>
          <a:p>
            <a:r>
              <a:rPr lang="en-US" sz="2000" dirty="0" smtClean="0">
                <a:latin typeface="Arial" panose="020B0604020202020204" pitchFamily="34" charset="0"/>
                <a:cs typeface="Arial" panose="020B0604020202020204" pitchFamily="34" charset="0"/>
              </a:rPr>
              <a:t>Scar adhesions-restricted mobility of </a:t>
            </a:r>
            <a:r>
              <a:rPr lang="en-US" sz="2000" dirty="0" err="1" smtClean="0">
                <a:latin typeface="Arial" panose="020B0604020202020204" pitchFamily="34" charset="0"/>
                <a:cs typeface="Arial" panose="020B0604020202020204" pitchFamily="34" charset="0"/>
              </a:rPr>
              <a:t>myofascial</a:t>
            </a:r>
            <a:r>
              <a:rPr lang="en-US" sz="2000" dirty="0" smtClean="0">
                <a:latin typeface="Arial" panose="020B0604020202020204" pitchFamily="34" charset="0"/>
                <a:cs typeface="Arial" panose="020B0604020202020204" pitchFamily="34" charset="0"/>
              </a:rPr>
              <a:t> tissue of abdomen, LB, pelvic floor</a:t>
            </a:r>
          </a:p>
          <a:p>
            <a:pPr lvl="1"/>
            <a:r>
              <a:rPr lang="en-US" dirty="0" smtClean="0">
                <a:latin typeface="Arial" panose="020B0604020202020204" pitchFamily="34" charset="0"/>
                <a:cs typeface="Arial" panose="020B0604020202020204" pitchFamily="34" charset="0"/>
              </a:rPr>
              <a:t>Symptoms; burning pain</a:t>
            </a:r>
          </a:p>
          <a:p>
            <a:pPr lvl="1"/>
            <a:r>
              <a:rPr lang="en-US" dirty="0" smtClean="0">
                <a:latin typeface="Arial" panose="020B0604020202020204" pitchFamily="34" charset="0"/>
                <a:cs typeface="Arial" panose="020B0604020202020204" pitchFamily="34" charset="0"/>
              </a:rPr>
              <a:t>Causes; tearing with child birth, episiotomy, LB and abdominal surgeries </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940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2" y="2381689"/>
            <a:ext cx="9905999" cy="3541714"/>
          </a:xfrm>
        </p:spPr>
        <p:txBody>
          <a:bodyPr>
            <a:normAutofit/>
          </a:bodyPr>
          <a:lstStyle/>
          <a:p>
            <a:r>
              <a:rPr lang="en-US" sz="2000" dirty="0" smtClean="0">
                <a:latin typeface="Arial" panose="020B0604020202020204" pitchFamily="34" charset="0"/>
                <a:cs typeface="Arial" panose="020B0604020202020204" pitchFamily="34" charset="0"/>
              </a:rPr>
              <a:t>Interstitial Cystitis- ulcerations of inner bladder</a:t>
            </a:r>
          </a:p>
          <a:p>
            <a:pPr lvl="1"/>
            <a:r>
              <a:rPr lang="en-US" dirty="0" smtClean="0">
                <a:latin typeface="Arial" panose="020B0604020202020204" pitchFamily="34" charset="0"/>
                <a:cs typeface="Arial" panose="020B0604020202020204" pitchFamily="34" charset="0"/>
              </a:rPr>
              <a:t>Symptoms; bladder, abdominal and pelvic floor pain, urinary frequency, urgency</a:t>
            </a:r>
          </a:p>
          <a:p>
            <a:pPr lvl="1"/>
            <a:r>
              <a:rPr lang="en-US" dirty="0" smtClean="0">
                <a:latin typeface="Arial" panose="020B0604020202020204" pitchFamily="34" charset="0"/>
                <a:cs typeface="Arial" panose="020B0604020202020204" pitchFamily="34" charset="0"/>
              </a:rPr>
              <a:t>Increased muscle tightness closes down urethra and gives sensation of having to go to the bathroom.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224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2537553"/>
            <a:ext cx="7125112" cy="4051437"/>
          </a:xfrm>
        </p:spPr>
        <p:txBody>
          <a:bodyPr>
            <a:normAutofit/>
          </a:bodyPr>
          <a:lstStyle/>
          <a:p>
            <a:r>
              <a:rPr lang="en-US" sz="2000" dirty="0" smtClean="0">
                <a:latin typeface="Arial" panose="020B0604020202020204" pitchFamily="34" charset="0"/>
                <a:cs typeface="Arial" panose="020B0604020202020204" pitchFamily="34" charset="0"/>
              </a:rPr>
              <a:t>Endometriosis- tissue that lines uterus grows outside of uterus.  Tissue becomes trapped, irritating surrounding tissue, forming adhesions.  This can become painful especially during menses.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040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568" y="618518"/>
            <a:ext cx="7401022" cy="592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637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latin typeface="Arial" panose="020B0604020202020204" pitchFamily="34" charset="0"/>
                <a:cs typeface="Arial" panose="020B0604020202020204" pitchFamily="34" charset="0"/>
              </a:rPr>
              <a:t>Current Challenges in Female Veteran Health</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PTSD (in both men and women)</a:t>
            </a:r>
          </a:p>
          <a:p>
            <a:r>
              <a:rPr lang="en-US" sz="2000" dirty="0">
                <a:latin typeface="Arial" panose="020B0604020202020204" pitchFamily="34" charset="0"/>
                <a:cs typeface="Arial" panose="020B0604020202020204" pitchFamily="34" charset="0"/>
              </a:rPr>
              <a:t>&gt; risk for UTI due to poor </a:t>
            </a:r>
            <a:r>
              <a:rPr lang="en-US" sz="2000" dirty="0" err="1">
                <a:latin typeface="Arial" panose="020B0604020202020204" pitchFamily="34" charset="0"/>
                <a:cs typeface="Arial" panose="020B0604020202020204" pitchFamily="34" charset="0"/>
              </a:rPr>
              <a:t>hygenic</a:t>
            </a:r>
            <a:r>
              <a:rPr lang="en-US" sz="2000" dirty="0">
                <a:latin typeface="Arial" panose="020B0604020202020204" pitchFamily="34" charset="0"/>
                <a:cs typeface="Arial" panose="020B0604020202020204" pitchFamily="34" charset="0"/>
              </a:rPr>
              <a:t> conditions, decreased access to bathrooms, postponed urination, fluid restriction</a:t>
            </a:r>
          </a:p>
          <a:p>
            <a:r>
              <a:rPr lang="en-US" sz="2000" dirty="0">
                <a:latin typeface="Arial" panose="020B0604020202020204" pitchFamily="34" charset="0"/>
                <a:cs typeface="Arial" panose="020B0604020202020204" pitchFamily="34" charset="0"/>
              </a:rPr>
              <a:t>POP due to strenuous activity</a:t>
            </a:r>
          </a:p>
          <a:p>
            <a:pPr marL="0" indent="0">
              <a:buNone/>
            </a:pPr>
            <a:endParaRPr lang="en-US" dirty="0"/>
          </a:p>
          <a:p>
            <a:r>
              <a:rPr lang="en-US" sz="1600" dirty="0">
                <a:latin typeface="Arial" panose="020B0604020202020204" pitchFamily="34" charset="0"/>
                <a:cs typeface="Arial" panose="020B0604020202020204" pitchFamily="34" charset="0"/>
              </a:rPr>
              <a:t>Eileen M. Resnick, Monica </a:t>
            </a:r>
            <a:r>
              <a:rPr lang="en-US" sz="1600" dirty="0" err="1">
                <a:latin typeface="Arial" panose="020B0604020202020204" pitchFamily="34" charset="0"/>
                <a:cs typeface="Arial" panose="020B0604020202020204" pitchFamily="34" charset="0"/>
              </a:rPr>
              <a:t>Mallampalli</a:t>
            </a:r>
            <a:r>
              <a:rPr lang="en-US" sz="1600" dirty="0">
                <a:latin typeface="Arial" panose="020B0604020202020204" pitchFamily="34" charset="0"/>
                <a:cs typeface="Arial" panose="020B0604020202020204" pitchFamily="34" charset="0"/>
              </a:rPr>
              <a:t>, and Christine L. Carter. Journal of Women's Health. August 2012, 21(9): 895-900. doi:10.1089/jwh.2012.3644.</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9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PROGRAM GROWTH</a:t>
            </a:r>
            <a:endParaRPr lang="en-US" sz="32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University of Michigan Hospital </a:t>
            </a:r>
          </a:p>
          <a:p>
            <a:r>
              <a:rPr lang="en-US" dirty="0" smtClean="0">
                <a:latin typeface="Arial" panose="020B0604020202020204" pitchFamily="34" charset="0"/>
                <a:cs typeface="Arial" panose="020B0604020202020204" pitchFamily="34" charset="0"/>
              </a:rPr>
              <a:t>Burlington Building</a:t>
            </a:r>
          </a:p>
          <a:p>
            <a:r>
              <a:rPr lang="en-US" dirty="0" smtClean="0">
                <a:latin typeface="Arial" panose="020B0604020202020204" pitchFamily="34" charset="0"/>
                <a:cs typeface="Arial" panose="020B0604020202020204" pitchFamily="34" charset="0"/>
              </a:rPr>
              <a:t>Canton Health Center</a:t>
            </a:r>
          </a:p>
          <a:p>
            <a:r>
              <a:rPr lang="en-US" dirty="0" smtClean="0">
                <a:latin typeface="Arial" panose="020B0604020202020204" pitchFamily="34" charset="0"/>
                <a:cs typeface="Arial" panose="020B0604020202020204" pitchFamily="34" charset="0"/>
              </a:rPr>
              <a:t>Northville Health Center</a:t>
            </a:r>
            <a:endParaRPr lang="en-US" dirty="0">
              <a:latin typeface="Arial" panose="020B0604020202020204" pitchFamily="34" charset="0"/>
              <a:cs typeface="Arial" panose="020B0604020202020204" pitchFamily="34" charset="0"/>
            </a:endParaRPr>
          </a:p>
        </p:txBody>
      </p:sp>
      <p:pic>
        <p:nvPicPr>
          <p:cNvPr id="1026" name="Picture 2" descr="C:\Users\jenshiff\AppData\Local\Microsoft\Windows\Temporary Internet Files\Content.IE5\RJSFOI26\growth-investing-strateg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0"/>
            <a:ext cx="2971800" cy="351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01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Physical Therapy Evaluation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2200" dirty="0">
                <a:latin typeface="Arial" panose="020B0604020202020204" pitchFamily="34" charset="0"/>
                <a:cs typeface="Arial" panose="020B0604020202020204" pitchFamily="34" charset="0"/>
              </a:rPr>
              <a:t>Physician referral required by state law</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Evaluation:</a:t>
            </a:r>
          </a:p>
          <a:p>
            <a:pPr lvl="1"/>
            <a:r>
              <a:rPr lang="en-US" sz="2200" dirty="0">
                <a:latin typeface="Arial" panose="020B0604020202020204" pitchFamily="34" charset="0"/>
                <a:cs typeface="Arial" panose="020B0604020202020204" pitchFamily="34" charset="0"/>
              </a:rPr>
              <a:t>History</a:t>
            </a:r>
          </a:p>
          <a:p>
            <a:pPr lvl="1"/>
            <a:r>
              <a:rPr lang="en-US" sz="2200" dirty="0">
                <a:latin typeface="Arial" panose="020B0604020202020204" pitchFamily="34" charset="0"/>
                <a:cs typeface="Arial" panose="020B0604020202020204" pitchFamily="34" charset="0"/>
              </a:rPr>
              <a:t>Spinal/ postural assessment</a:t>
            </a:r>
          </a:p>
          <a:p>
            <a:pPr lvl="1"/>
            <a:r>
              <a:rPr lang="en-US" sz="2200" dirty="0">
                <a:latin typeface="Arial" panose="020B0604020202020204" pitchFamily="34" charset="0"/>
                <a:cs typeface="Arial" panose="020B0604020202020204" pitchFamily="34" charset="0"/>
              </a:rPr>
              <a:t>Pelvic floor muscle strength</a:t>
            </a:r>
          </a:p>
          <a:p>
            <a:pPr lvl="1"/>
            <a:r>
              <a:rPr lang="en-US" sz="2200" dirty="0">
                <a:latin typeface="Arial" panose="020B0604020202020204" pitchFamily="34" charset="0"/>
                <a:cs typeface="Arial" panose="020B0604020202020204" pitchFamily="34" charset="0"/>
              </a:rPr>
              <a:t>Pelvic floor coordination</a:t>
            </a:r>
          </a:p>
          <a:p>
            <a:pPr lvl="1"/>
            <a:r>
              <a:rPr lang="en-US" sz="2200" dirty="0">
                <a:latin typeface="Arial" panose="020B0604020202020204" pitchFamily="34" charset="0"/>
                <a:cs typeface="Arial" panose="020B0604020202020204" pitchFamily="34" charset="0"/>
              </a:rPr>
              <a:t>Pelvic floor flexibility</a:t>
            </a:r>
          </a:p>
          <a:p>
            <a:endParaRPr lang="en-US" dirty="0"/>
          </a:p>
        </p:txBody>
      </p:sp>
    </p:spTree>
    <p:extLst>
      <p:ext uri="{BB962C8B-B14F-4D97-AF65-F5344CB8AC3E}">
        <p14:creationId xmlns:p14="http://schemas.microsoft.com/office/powerpoint/2010/main" val="3745377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19225"/>
            <a:ext cx="9905998" cy="1478570"/>
          </a:xfrm>
        </p:spPr>
        <p:txBody>
          <a:bodyPr>
            <a:normAutofit/>
          </a:bodyPr>
          <a:lstStyle/>
          <a:p>
            <a:r>
              <a:rPr lang="en-US" sz="3200" dirty="0" smtClean="0">
                <a:latin typeface="Arial" panose="020B0604020202020204" pitchFamily="34" charset="0"/>
                <a:cs typeface="Arial" panose="020B0604020202020204" pitchFamily="34" charset="0"/>
              </a:rPr>
              <a:t>Physical Therapy Treatment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2" y="1643559"/>
            <a:ext cx="9905999" cy="3541714"/>
          </a:xfrm>
        </p:spPr>
        <p:txBody>
          <a:bodyPr>
            <a:normAutofit fontScale="25000" lnSpcReduction="20000"/>
          </a:bodyPr>
          <a:lstStyle/>
          <a:p>
            <a:endParaRPr lang="en-US" dirty="0" smtClean="0"/>
          </a:p>
          <a:p>
            <a:pPr marL="0" indent="0">
              <a:buNone/>
            </a:pPr>
            <a:endParaRPr lang="en-US" dirty="0"/>
          </a:p>
          <a:p>
            <a:r>
              <a:rPr lang="en-US" sz="7200" dirty="0" smtClean="0">
                <a:latin typeface="Arial" panose="020B0604020202020204" pitchFamily="34" charset="0"/>
                <a:cs typeface="Arial" panose="020B0604020202020204" pitchFamily="34" charset="0"/>
              </a:rPr>
              <a:t>Spinal/pelvic alignment</a:t>
            </a:r>
          </a:p>
          <a:p>
            <a:r>
              <a:rPr lang="en-US" sz="7200" dirty="0" smtClean="0">
                <a:latin typeface="Arial" panose="020B0604020202020204" pitchFamily="34" charset="0"/>
                <a:cs typeface="Arial" panose="020B0604020202020204" pitchFamily="34" charset="0"/>
              </a:rPr>
              <a:t>Abdominal visceral/</a:t>
            </a:r>
            <a:r>
              <a:rPr lang="en-US" sz="7200" dirty="0" err="1" smtClean="0">
                <a:latin typeface="Arial" panose="020B0604020202020204" pitchFamily="34" charset="0"/>
                <a:cs typeface="Arial" panose="020B0604020202020204" pitchFamily="34" charset="0"/>
              </a:rPr>
              <a:t>fascial</a:t>
            </a:r>
            <a:r>
              <a:rPr lang="en-US" sz="7200" dirty="0" smtClean="0">
                <a:latin typeface="Arial" panose="020B0604020202020204" pitchFamily="34" charset="0"/>
                <a:cs typeface="Arial" panose="020B0604020202020204" pitchFamily="34" charset="0"/>
              </a:rPr>
              <a:t> releases</a:t>
            </a:r>
          </a:p>
          <a:p>
            <a:r>
              <a:rPr lang="en-US" sz="7200" dirty="0" smtClean="0">
                <a:latin typeface="Arial" panose="020B0604020202020204" pitchFamily="34" charset="0"/>
                <a:cs typeface="Arial" panose="020B0604020202020204" pitchFamily="34" charset="0"/>
              </a:rPr>
              <a:t>Ultrasound</a:t>
            </a:r>
          </a:p>
          <a:p>
            <a:r>
              <a:rPr lang="en-US" sz="7200" dirty="0" smtClean="0">
                <a:latin typeface="Arial" panose="020B0604020202020204" pitchFamily="34" charset="0"/>
                <a:cs typeface="Arial" panose="020B0604020202020204" pitchFamily="34" charset="0"/>
              </a:rPr>
              <a:t>Ultrasound/</a:t>
            </a:r>
            <a:r>
              <a:rPr lang="en-US" sz="7200" dirty="0" err="1" smtClean="0">
                <a:latin typeface="Arial" panose="020B0604020202020204" pitchFamily="34" charset="0"/>
                <a:cs typeface="Arial" panose="020B0604020202020204" pitchFamily="34" charset="0"/>
              </a:rPr>
              <a:t>estim</a:t>
            </a:r>
            <a:r>
              <a:rPr lang="en-US" sz="7200" dirty="0" smtClean="0">
                <a:latin typeface="Arial" panose="020B0604020202020204" pitchFamily="34" charset="0"/>
                <a:cs typeface="Arial" panose="020B0604020202020204" pitchFamily="34" charset="0"/>
              </a:rPr>
              <a:t> combo</a:t>
            </a:r>
          </a:p>
          <a:p>
            <a:r>
              <a:rPr lang="en-US" sz="7200" dirty="0" smtClean="0">
                <a:latin typeface="Arial" panose="020B0604020202020204" pitchFamily="34" charset="0"/>
                <a:cs typeface="Arial" panose="020B0604020202020204" pitchFamily="34" charset="0"/>
              </a:rPr>
              <a:t>TENS- electrical stimulation to LB, abdomen and pelvic floor</a:t>
            </a:r>
          </a:p>
          <a:p>
            <a:r>
              <a:rPr lang="en-US" sz="7200" dirty="0" smtClean="0">
                <a:latin typeface="Arial" panose="020B0604020202020204" pitchFamily="34" charset="0"/>
                <a:cs typeface="Arial" panose="020B0604020202020204" pitchFamily="34" charset="0"/>
              </a:rPr>
              <a:t>Soft tissue mobilization, trigger point releases to trunk, pelvic floor and hip rotators.  </a:t>
            </a:r>
            <a:endParaRPr lang="en-US" sz="7200" dirty="0">
              <a:latin typeface="Arial" panose="020B0604020202020204" pitchFamily="34" charset="0"/>
              <a:cs typeface="Arial" panose="020B0604020202020204" pitchFamily="34" charset="0"/>
            </a:endParaRPr>
          </a:p>
          <a:p>
            <a:r>
              <a:rPr lang="en-US" sz="7200" dirty="0" smtClean="0">
                <a:latin typeface="Arial" panose="020B0604020202020204" pitchFamily="34" charset="0"/>
                <a:cs typeface="Arial" panose="020B0604020202020204" pitchFamily="34" charset="0"/>
              </a:rPr>
              <a:t>Scar tissue mobilization</a:t>
            </a:r>
          </a:p>
          <a:p>
            <a:r>
              <a:rPr lang="en-US" sz="7200" dirty="0" smtClean="0">
                <a:latin typeface="Arial" panose="020B0604020202020204" pitchFamily="34" charset="0"/>
                <a:cs typeface="Arial" panose="020B0604020202020204" pitchFamily="34" charset="0"/>
              </a:rPr>
              <a:t>Laser therapy</a:t>
            </a:r>
          </a:p>
          <a:p>
            <a:r>
              <a:rPr lang="en-US" sz="7200" dirty="0" smtClean="0">
                <a:latin typeface="Arial" panose="020B0604020202020204" pitchFamily="34" charset="0"/>
                <a:cs typeface="Arial" panose="020B0604020202020204" pitchFamily="34" charset="0"/>
              </a:rPr>
              <a:t>Physio Touch</a:t>
            </a:r>
          </a:p>
          <a:p>
            <a:r>
              <a:rPr lang="en-US" sz="7200" dirty="0" smtClean="0">
                <a:latin typeface="Arial" panose="020B0604020202020204" pitchFamily="34" charset="0"/>
                <a:cs typeface="Arial" panose="020B0604020202020204" pitchFamily="34" charset="0"/>
              </a:rPr>
              <a:t>SEMG for relaxation </a:t>
            </a:r>
          </a:p>
          <a:p>
            <a:r>
              <a:rPr lang="en-US" sz="7200" dirty="0" smtClean="0">
                <a:latin typeface="Arial" panose="020B0604020202020204" pitchFamily="34" charset="0"/>
                <a:cs typeface="Arial" panose="020B0604020202020204" pitchFamily="34" charset="0"/>
              </a:rPr>
              <a:t>Core strengthening</a:t>
            </a:r>
          </a:p>
          <a:p>
            <a:endParaRPr lang="en-US" dirty="0"/>
          </a:p>
        </p:txBody>
      </p:sp>
    </p:spTree>
    <p:extLst>
      <p:ext uri="{BB962C8B-B14F-4D97-AF65-F5344CB8AC3E}">
        <p14:creationId xmlns:p14="http://schemas.microsoft.com/office/powerpoint/2010/main" val="2122584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28005"/>
            <a:ext cx="9905998" cy="1478570"/>
          </a:xfrm>
        </p:spPr>
        <p:txBody>
          <a:bodyPr>
            <a:normAutofit/>
          </a:bodyPr>
          <a:lstStyle/>
          <a:p>
            <a:r>
              <a:rPr lang="en-US" sz="2800" dirty="0" smtClean="0">
                <a:latin typeface="Arial" panose="020B0604020202020204" pitchFamily="34" charset="0"/>
                <a:cs typeface="Arial" panose="020B0604020202020204" pitchFamily="34" charset="0"/>
              </a:rPr>
              <a:t>Muscle Energy Technique for Sacral Torsion</a:t>
            </a:r>
            <a:endParaRPr lang="en-US" sz="2800" dirty="0">
              <a:latin typeface="Arial" panose="020B0604020202020204" pitchFamily="34" charset="0"/>
              <a:cs typeface="Arial" panose="020B0604020202020204" pitchFamily="34"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0409" y="1806575"/>
            <a:ext cx="5411183"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375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rial" panose="020B0604020202020204" pitchFamily="34" charset="0"/>
                <a:cs typeface="Arial" panose="020B0604020202020204" pitchFamily="34" charset="0"/>
              </a:rPr>
              <a:t>Visceral Mobilization</a:t>
            </a:r>
            <a:endParaRPr lang="en-US" sz="3200" dirty="0">
              <a:latin typeface="Arial" panose="020B0604020202020204" pitchFamily="34" charset="0"/>
              <a:cs typeface="Arial" panose="020B0604020202020204" pitchFamily="34"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0409" y="1806575"/>
            <a:ext cx="5411183"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333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PT Treatment - Ultrasound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1048" y="2209801"/>
            <a:ext cx="3528753" cy="2643447"/>
          </a:xfr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2209801"/>
            <a:ext cx="3521075" cy="2637695"/>
          </a:xfrm>
          <a:prstGeom prst="rect">
            <a:avLst/>
          </a:prstGeom>
        </p:spPr>
      </p:pic>
      <p:sp>
        <p:nvSpPr>
          <p:cNvPr id="6" name="Rectangle 5"/>
          <p:cNvSpPr/>
          <p:nvPr/>
        </p:nvSpPr>
        <p:spPr>
          <a:xfrm>
            <a:off x="2286000" y="5320539"/>
            <a:ext cx="7924800" cy="1200329"/>
          </a:xfrm>
          <a:prstGeom prst="rect">
            <a:avLst/>
          </a:prstGeom>
        </p:spPr>
        <p:txBody>
          <a:bodyPr wrap="square">
            <a:spAutoFit/>
          </a:bodyPr>
          <a:lstStyle/>
          <a:p>
            <a:r>
              <a:rPr lang="en-US" dirty="0"/>
              <a:t>The ultrasound waves that pass through the skin cause a vibration of the local tissues. Can have a heating effect through a continuous transmission or non-thermal when pulsed. Causes increases in tissue relaxation, local blood flow, and scar tissue breakdown.</a:t>
            </a:r>
          </a:p>
        </p:txBody>
      </p:sp>
    </p:spTree>
    <p:extLst>
      <p:ext uri="{BB962C8B-B14F-4D97-AF65-F5344CB8AC3E}">
        <p14:creationId xmlns:p14="http://schemas.microsoft.com/office/powerpoint/2010/main" val="4053485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rial" panose="020B0604020202020204" pitchFamily="34" charset="0"/>
                <a:cs typeface="Arial" panose="020B0604020202020204" pitchFamily="34" charset="0"/>
              </a:rPr>
              <a:t>PT Treatment – US/</a:t>
            </a:r>
            <a:r>
              <a:rPr lang="en-US" sz="3200" dirty="0" err="1" smtClean="0">
                <a:latin typeface="Arial" panose="020B0604020202020204" pitchFamily="34" charset="0"/>
                <a:cs typeface="Arial" panose="020B0604020202020204" pitchFamily="34" charset="0"/>
              </a:rPr>
              <a:t>estim</a:t>
            </a:r>
            <a:r>
              <a:rPr lang="en-US" sz="3200" dirty="0" smtClean="0">
                <a:latin typeface="Arial" panose="020B0604020202020204" pitchFamily="34" charset="0"/>
                <a:cs typeface="Arial" panose="020B0604020202020204" pitchFamily="34" charset="0"/>
              </a:rPr>
              <a:t> combo</a:t>
            </a:r>
            <a:endParaRPr lang="en-US" sz="32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2682" y="2400748"/>
            <a:ext cx="4587026" cy="3581409"/>
          </a:xfrm>
        </p:spPr>
      </p:pic>
    </p:spTree>
    <p:extLst>
      <p:ext uri="{BB962C8B-B14F-4D97-AF65-F5344CB8AC3E}">
        <p14:creationId xmlns:p14="http://schemas.microsoft.com/office/powerpoint/2010/main" val="3928961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EMSI TENS UNIT</a:t>
            </a:r>
            <a:endParaRPr lang="en-US"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1" y="2286001"/>
            <a:ext cx="5114827" cy="324594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124200"/>
            <a:ext cx="2197100" cy="2197100"/>
          </a:xfrm>
          <a:prstGeom prst="rect">
            <a:avLst/>
          </a:prstGeom>
        </p:spPr>
      </p:pic>
    </p:spTree>
    <p:extLst>
      <p:ext uri="{BB962C8B-B14F-4D97-AF65-F5344CB8AC3E}">
        <p14:creationId xmlns:p14="http://schemas.microsoft.com/office/powerpoint/2010/main" val="43026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447" y="207612"/>
            <a:ext cx="9905998" cy="1478570"/>
          </a:xfrm>
        </p:spPr>
        <p:txBody>
          <a:bodyPr>
            <a:normAutofit/>
          </a:bodyPr>
          <a:lstStyle/>
          <a:p>
            <a:pPr algn="ctr"/>
            <a:r>
              <a:rPr lang="en-US" sz="3200" dirty="0" smtClean="0">
                <a:latin typeface="Arial" panose="020B0604020202020204" pitchFamily="34" charset="0"/>
                <a:cs typeface="Arial" panose="020B0604020202020204" pitchFamily="34" charset="0"/>
              </a:rPr>
              <a:t>TENS TREATMENT</a:t>
            </a:r>
            <a:endParaRPr lang="en-US"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1" y="3746726"/>
            <a:ext cx="3503059" cy="19682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686182"/>
            <a:ext cx="3200400" cy="18380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486" y="2971800"/>
            <a:ext cx="2977694" cy="1931766"/>
          </a:xfrm>
          <a:prstGeom prst="rect">
            <a:avLst/>
          </a:prstGeom>
        </p:spPr>
      </p:pic>
    </p:spTree>
    <p:extLst>
      <p:ext uri="{BB962C8B-B14F-4D97-AF65-F5344CB8AC3E}">
        <p14:creationId xmlns:p14="http://schemas.microsoft.com/office/powerpoint/2010/main" val="1902593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287" y="197831"/>
            <a:ext cx="9905998" cy="1478570"/>
          </a:xfrm>
        </p:spPr>
        <p:txBody>
          <a:bodyPr>
            <a:normAutofit/>
          </a:bodyPr>
          <a:lstStyle/>
          <a:p>
            <a:pPr algn="ctr"/>
            <a:r>
              <a:rPr lang="en-US" sz="3200" dirty="0">
                <a:latin typeface="Arial" panose="020B0604020202020204" pitchFamily="34" charset="0"/>
                <a:cs typeface="Arial" panose="020B0604020202020204" pitchFamily="34" charset="0"/>
              </a:rPr>
              <a:t>PT Treatment – Low Level Laser</a:t>
            </a:r>
          </a:p>
        </p:txBody>
      </p:sp>
      <p:pic>
        <p:nvPicPr>
          <p:cNvPr id="4"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1" y="1676401"/>
            <a:ext cx="5108171" cy="3832167"/>
          </a:xfrm>
        </p:spPr>
      </p:pic>
      <p:sp>
        <p:nvSpPr>
          <p:cNvPr id="5" name="Rectangle 4"/>
          <p:cNvSpPr/>
          <p:nvPr/>
        </p:nvSpPr>
        <p:spPr>
          <a:xfrm>
            <a:off x="2667000" y="5719465"/>
            <a:ext cx="7010400" cy="923330"/>
          </a:xfrm>
          <a:prstGeom prst="rect">
            <a:avLst/>
          </a:prstGeom>
        </p:spPr>
        <p:txBody>
          <a:bodyPr wrap="square">
            <a:spAutoFit/>
          </a:bodyPr>
          <a:lstStyle/>
          <a:p>
            <a:r>
              <a:rPr lang="en-US" dirty="0">
                <a:latin typeface="Arial" pitchFamily="34" charset="0"/>
                <a:cs typeface="Arial" pitchFamily="34" charset="0"/>
              </a:rPr>
              <a:t>The laser helps to achieve a faster rate of healing and pain relief by stimulating normal cellular function for faster repair and inhibiting inflammation and nerve conduction for pain relief. </a:t>
            </a:r>
          </a:p>
        </p:txBody>
      </p:sp>
    </p:spTree>
    <p:extLst>
      <p:ext uri="{BB962C8B-B14F-4D97-AF65-F5344CB8AC3E}">
        <p14:creationId xmlns:p14="http://schemas.microsoft.com/office/powerpoint/2010/main" val="156273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718" y="696818"/>
            <a:ext cx="8823812" cy="924475"/>
          </a:xfrm>
        </p:spPr>
        <p:txBody>
          <a:bodyPr>
            <a:normAutofit fontScale="90000"/>
          </a:bodyPr>
          <a:lstStyle/>
          <a:p>
            <a:r>
              <a:rPr lang="en-US" dirty="0">
                <a:latin typeface="Arial" panose="020B0604020202020204" pitchFamily="34" charset="0"/>
                <a:cs typeface="Arial" panose="020B0604020202020204" pitchFamily="34" charset="0"/>
              </a:rPr>
              <a:t>PT Treatment – LED for lymphedema</a:t>
            </a:r>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2345" y="1943922"/>
            <a:ext cx="4211010" cy="3154537"/>
          </a:xfr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1943922"/>
            <a:ext cx="4196476" cy="3143649"/>
          </a:xfrm>
          <a:prstGeom prst="rect">
            <a:avLst/>
          </a:prstGeom>
        </p:spPr>
      </p:pic>
      <p:sp>
        <p:nvSpPr>
          <p:cNvPr id="6" name="Rectangle 5"/>
          <p:cNvSpPr/>
          <p:nvPr/>
        </p:nvSpPr>
        <p:spPr>
          <a:xfrm>
            <a:off x="2743200" y="5410200"/>
            <a:ext cx="662940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LED is used to stimulate lymphatic drainage to reduce edema</a:t>
            </a:r>
          </a:p>
        </p:txBody>
      </p:sp>
    </p:spTree>
    <p:extLst>
      <p:ext uri="{BB962C8B-B14F-4D97-AF65-F5344CB8AC3E}">
        <p14:creationId xmlns:p14="http://schemas.microsoft.com/office/powerpoint/2010/main" val="162235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PROGRAM DEVELOPMENT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CLINIC RESIDENCY IN WOMEN’S/MEN’S </a:t>
            </a:r>
            <a:r>
              <a:rPr lang="en-US" dirty="0">
                <a:latin typeface="Arial" panose="020B0604020202020204" pitchFamily="34" charset="0"/>
                <a:cs typeface="Arial" panose="020B0604020202020204" pitchFamily="34" charset="0"/>
              </a:rPr>
              <a:t>HEALTH</a:t>
            </a:r>
          </a:p>
          <a:p>
            <a:pPr lvl="1"/>
            <a:r>
              <a:rPr lang="en-US" sz="2400" dirty="0">
                <a:latin typeface="Arial" panose="020B0604020202020204" pitchFamily="34" charset="0"/>
                <a:cs typeface="Arial" panose="020B0604020202020204" pitchFamily="34" charset="0"/>
              </a:rPr>
              <a:t>Obstetrics, osteoporosis, oncology and pelvic floor dysfunction</a:t>
            </a:r>
            <a:endParaRPr lang="en-US" sz="2400" dirty="0">
              <a:latin typeface="Arial" panose="020B0604020202020204" pitchFamily="34" charset="0"/>
              <a:cs typeface="Arial" panose="020B0604020202020204" pitchFamily="34" charset="0"/>
            </a:endParaRPr>
          </a:p>
        </p:txBody>
      </p:sp>
      <p:pic>
        <p:nvPicPr>
          <p:cNvPr id="2051" name="Picture 3" descr="C:\Users\jenshiff\AppData\Local\Microsoft\Windows\Temporary Internet Files\Content.IE5\VC3ODHNK\13567011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3657600"/>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89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PT Treatment - Physio Touch</a:t>
            </a:r>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6484" y="1858620"/>
            <a:ext cx="4295817" cy="3218067"/>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1" y="1858620"/>
            <a:ext cx="4310348" cy="3228952"/>
          </a:xfrm>
          <a:prstGeom prst="rect">
            <a:avLst/>
          </a:prstGeom>
        </p:spPr>
      </p:pic>
      <p:sp>
        <p:nvSpPr>
          <p:cNvPr id="7" name="Rectangle 6"/>
          <p:cNvSpPr/>
          <p:nvPr/>
        </p:nvSpPr>
        <p:spPr>
          <a:xfrm>
            <a:off x="2362200" y="5181601"/>
            <a:ext cx="7162800"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Physio Touch is an adjunct to manual therapy.  Negative pressure pulls skin and fascia away from body creating a fascial traction.  Relieves tension in tissue and improves fluid exchange, muscle tone, tissue length and tissue hydration.</a:t>
            </a:r>
          </a:p>
        </p:txBody>
      </p:sp>
    </p:spTree>
    <p:extLst>
      <p:ext uri="{BB962C8B-B14F-4D97-AF65-F5344CB8AC3E}">
        <p14:creationId xmlns:p14="http://schemas.microsoft.com/office/powerpoint/2010/main" val="3394950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42674"/>
            <a:ext cx="9423764" cy="924475"/>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Treatment of Pelvic Floor Dysfunction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2000" dirty="0">
                <a:latin typeface="Arial" panose="020B0604020202020204" pitchFamily="34" charset="0"/>
                <a:cs typeface="Arial" panose="020B0604020202020204" pitchFamily="34" charset="0"/>
              </a:rPr>
              <a:t>Pelvic floor muscle re-education</a:t>
            </a:r>
          </a:p>
          <a:p>
            <a:r>
              <a:rPr lang="en-US" sz="2000" dirty="0">
                <a:latin typeface="Arial" panose="020B0604020202020204" pitchFamily="34" charset="0"/>
                <a:cs typeface="Arial" panose="020B0604020202020204" pitchFamily="34" charset="0"/>
              </a:rPr>
              <a:t>Biofeedback </a:t>
            </a:r>
          </a:p>
          <a:p>
            <a:pPr lvl="1"/>
            <a:r>
              <a:rPr lang="en-US" dirty="0">
                <a:latin typeface="Arial" panose="020B0604020202020204" pitchFamily="34" charset="0"/>
                <a:cs typeface="Arial" panose="020B0604020202020204" pitchFamily="34" charset="0"/>
              </a:rPr>
              <a:t>Manual</a:t>
            </a:r>
          </a:p>
          <a:p>
            <a:pPr lvl="1"/>
            <a:r>
              <a:rPr lang="en-US" dirty="0">
                <a:latin typeface="Arial" panose="020B0604020202020204" pitchFamily="34" charset="0"/>
                <a:cs typeface="Arial" panose="020B0604020202020204" pitchFamily="34" charset="0"/>
              </a:rPr>
              <a:t>SEMG</a:t>
            </a:r>
          </a:p>
          <a:p>
            <a:endParaRPr lang="en-US" dirty="0"/>
          </a:p>
        </p:txBody>
      </p:sp>
    </p:spTree>
    <p:extLst>
      <p:ext uri="{BB962C8B-B14F-4D97-AF65-F5344CB8AC3E}">
        <p14:creationId xmlns:p14="http://schemas.microsoft.com/office/powerpoint/2010/main" val="256908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Biofeedback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Surface electrodes placed </a:t>
            </a:r>
            <a:r>
              <a:rPr lang="en-US" sz="2000" dirty="0" err="1">
                <a:latin typeface="Arial" panose="020B0604020202020204" pitchFamily="34" charset="0"/>
                <a:cs typeface="Arial" panose="020B0604020202020204" pitchFamily="34" charset="0"/>
              </a:rPr>
              <a:t>perianally</a:t>
            </a:r>
            <a:r>
              <a:rPr lang="en-US" sz="2000" dirty="0">
                <a:latin typeface="Arial" panose="020B0604020202020204" pitchFamily="34" charset="0"/>
                <a:cs typeface="Arial" panose="020B0604020202020204" pitchFamily="34" charset="0"/>
              </a:rPr>
              <a:t> or rectal/vaginal probe with computer screen.</a:t>
            </a:r>
          </a:p>
          <a:p>
            <a:r>
              <a:rPr lang="en-US" sz="2000" dirty="0">
                <a:latin typeface="Arial" panose="020B0604020202020204" pitchFamily="34" charset="0"/>
                <a:cs typeface="Arial" panose="020B0604020202020204" pitchFamily="34" charset="0"/>
              </a:rPr>
              <a:t>Manual and verbal feedback from PT</a:t>
            </a:r>
          </a:p>
          <a:p>
            <a:r>
              <a:rPr lang="en-US" sz="2000" dirty="0">
                <a:latin typeface="Arial" panose="020B0604020202020204" pitchFamily="34" charset="0"/>
                <a:cs typeface="Arial" panose="020B0604020202020204" pitchFamily="34" charset="0"/>
              </a:rPr>
              <a:t>For home treatment;</a:t>
            </a:r>
          </a:p>
          <a:p>
            <a:pPr lvl="1"/>
            <a:r>
              <a:rPr lang="en-US" dirty="0" err="1">
                <a:latin typeface="Arial" panose="020B0604020202020204" pitchFamily="34" charset="0"/>
                <a:cs typeface="Arial" panose="020B0604020202020204" pitchFamily="34" charset="0"/>
              </a:rPr>
              <a:t>iEase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Biofeedback with vaginal/rectal probe</a:t>
            </a:r>
          </a:p>
          <a:p>
            <a:pPr marL="457200" lvl="1" indent="0">
              <a:buNone/>
            </a:pPr>
            <a:endParaRPr lang="en-US" dirty="0" smtClean="0"/>
          </a:p>
        </p:txBody>
      </p:sp>
    </p:spTree>
    <p:extLst>
      <p:ext uri="{BB962C8B-B14F-4D97-AF65-F5344CB8AC3E}">
        <p14:creationId xmlns:p14="http://schemas.microsoft.com/office/powerpoint/2010/main" val="2470383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Home Program Devices</a:t>
            </a:r>
            <a:endParaRPr lang="en-US" sz="32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2133600"/>
            <a:ext cx="2524125" cy="2667000"/>
          </a:xfrm>
          <a:prstGeom prst="rect">
            <a:avLst/>
          </a:prstGeom>
        </p:spPr>
      </p:pic>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628900"/>
            <a:ext cx="1847850" cy="266700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1" y="2057400"/>
            <a:ext cx="2019299" cy="181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399" y="3962400"/>
            <a:ext cx="2019300" cy="18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911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Home Biofeedback </a:t>
            </a:r>
            <a:endParaRPr lang="en-US" dirty="0"/>
          </a:p>
        </p:txBody>
      </p:sp>
      <p:pic>
        <p:nvPicPr>
          <p:cNvPr id="7" name="Picture 2" descr="D:\jenshiff\Desktop\iease-probe-unit-6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92801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06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Treatment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Home program:</a:t>
            </a:r>
          </a:p>
          <a:p>
            <a:pPr lvl="1"/>
            <a:r>
              <a:rPr lang="en-US" dirty="0" smtClean="0">
                <a:latin typeface="Arial" panose="020B0604020202020204" pitchFamily="34" charset="0"/>
                <a:cs typeface="Arial" panose="020B0604020202020204" pitchFamily="34" charset="0"/>
              </a:rPr>
              <a:t>Self spinal/pelvic alignment corrections</a:t>
            </a:r>
          </a:p>
          <a:p>
            <a:pPr lvl="1"/>
            <a:r>
              <a:rPr lang="en-US" dirty="0" smtClean="0">
                <a:latin typeface="Arial" panose="020B0604020202020204" pitchFamily="34" charset="0"/>
                <a:cs typeface="Arial" panose="020B0604020202020204" pitchFamily="34" charset="0"/>
              </a:rPr>
              <a:t>SI belt</a:t>
            </a:r>
          </a:p>
          <a:p>
            <a:pPr lvl="1"/>
            <a:r>
              <a:rPr lang="en-US" dirty="0" smtClean="0">
                <a:latin typeface="Arial" panose="020B0604020202020204" pitchFamily="34" charset="0"/>
                <a:cs typeface="Arial" panose="020B0604020202020204" pitchFamily="34" charset="0"/>
              </a:rPr>
              <a:t>Self scar tissue mobilization</a:t>
            </a:r>
          </a:p>
          <a:p>
            <a:pPr lvl="1"/>
            <a:r>
              <a:rPr lang="en-US" dirty="0" smtClean="0">
                <a:latin typeface="Arial" panose="020B0604020202020204" pitchFamily="34" charset="0"/>
                <a:cs typeface="Arial" panose="020B0604020202020204" pitchFamily="34" charset="0"/>
              </a:rPr>
              <a:t>Self external/internal pelvic floor releases</a:t>
            </a:r>
          </a:p>
          <a:p>
            <a:pPr lvl="1"/>
            <a:r>
              <a:rPr lang="en-US" dirty="0" smtClean="0">
                <a:latin typeface="Arial" panose="020B0604020202020204" pitchFamily="34" charset="0"/>
                <a:cs typeface="Arial" panose="020B0604020202020204" pitchFamily="34" charset="0"/>
              </a:rPr>
              <a:t>Core strengthening</a:t>
            </a:r>
          </a:p>
          <a:p>
            <a:pPr lvl="1"/>
            <a:r>
              <a:rPr lang="en-US" dirty="0" smtClean="0">
                <a:latin typeface="Arial" panose="020B0604020202020204" pitchFamily="34" charset="0"/>
                <a:cs typeface="Arial" panose="020B0604020202020204" pitchFamily="34" charset="0"/>
              </a:rPr>
              <a:t>Trunk, hip, LE stretches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61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dirty="0" smtClean="0">
                <a:latin typeface="Arial" panose="020B0604020202020204" pitchFamily="34" charset="0"/>
                <a:cs typeface="Arial" panose="020B0604020202020204" pitchFamily="34" charset="0"/>
              </a:rPr>
              <a:t>Dilator Therapy</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2819400" y="1676401"/>
            <a:ext cx="60960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Used for vaginal or rectal stretching, trigger point releases in cases of pelvic muscle spasm and pain.</a:t>
            </a:r>
            <a:endParaRPr lang="en-US" dirty="0">
              <a:latin typeface="Arial" panose="020B0604020202020204" pitchFamily="34" charset="0"/>
              <a:cs typeface="Arial" panose="020B0604020202020204" pitchFamily="34" charset="0"/>
            </a:endParaRPr>
          </a:p>
        </p:txBody>
      </p:sp>
      <p:pic>
        <p:nvPicPr>
          <p:cNvPr id="1026" name="Picture 2" descr="Image result for syracuse dilato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8463" y="2891834"/>
            <a:ext cx="3052036" cy="2278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yracuse dil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917" y="2985571"/>
            <a:ext cx="2913485" cy="218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4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957" y="387164"/>
            <a:ext cx="9905998" cy="1478570"/>
          </a:xfrm>
        </p:spPr>
        <p:txBody>
          <a:bodyPr>
            <a:normAutofit/>
          </a:bodyPr>
          <a:lstStyle/>
          <a:p>
            <a:pPr algn="ctr"/>
            <a:r>
              <a:rPr lang="en-US" sz="3200" dirty="0" smtClean="0">
                <a:latin typeface="Arial" panose="020B0604020202020204" pitchFamily="34" charset="0"/>
                <a:cs typeface="Arial" panose="020B0604020202020204" pitchFamily="34" charset="0"/>
              </a:rPr>
              <a:t>Crystal Wand Vaginal Dilator</a:t>
            </a:r>
            <a:endParaRPr lang="en-US" sz="3200" dirty="0">
              <a:latin typeface="Arial" panose="020B0604020202020204" pitchFamily="34" charset="0"/>
              <a:cs typeface="Arial" panose="020B0604020202020204"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0025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00025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4505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379" y="274030"/>
            <a:ext cx="9905998" cy="1478570"/>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Vaginismus dilator set</a:t>
            </a:r>
            <a:endParaRPr lang="en-US" sz="3200" dirty="0">
              <a:latin typeface="Arial" panose="020B0604020202020204" pitchFamily="34" charset="0"/>
              <a:cs typeface="Arial" panose="020B0604020202020204" pitchFamily="34" charset="0"/>
            </a:endParaRPr>
          </a:p>
        </p:txBody>
      </p:sp>
      <p:pic>
        <p:nvPicPr>
          <p:cNvPr id="4"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848100" y="2095500"/>
            <a:ext cx="4648200" cy="3962400"/>
          </a:xfrm>
        </p:spPr>
      </p:pic>
    </p:spTree>
    <p:extLst>
      <p:ext uri="{BB962C8B-B14F-4D97-AF65-F5344CB8AC3E}">
        <p14:creationId xmlns:p14="http://schemas.microsoft.com/office/powerpoint/2010/main" val="4157361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0046"/>
            <a:ext cx="9905998" cy="1478570"/>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CORE STRENGTHENING</a:t>
            </a:r>
            <a:endParaRPr lang="en-US"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2801210"/>
            <a:ext cx="1810512" cy="28891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192" y="2133601"/>
            <a:ext cx="1314713" cy="3962399"/>
          </a:xfrm>
          <a:prstGeom prst="rect">
            <a:avLst/>
          </a:prstGeom>
        </p:spPr>
      </p:pic>
    </p:spTree>
    <p:extLst>
      <p:ext uri="{BB962C8B-B14F-4D97-AF65-F5344CB8AC3E}">
        <p14:creationId xmlns:p14="http://schemas.microsoft.com/office/powerpoint/2010/main" val="392618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PROGRAM DEVELOPMENT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Pediatric Pelvic Floor Program</a:t>
            </a:r>
          </a:p>
          <a:p>
            <a:pPr lvl="1"/>
            <a:r>
              <a:rPr lang="en-US" sz="2400" dirty="0">
                <a:latin typeface="Arial" panose="020B0604020202020204" pitchFamily="34" charset="0"/>
                <a:cs typeface="Arial" panose="020B0604020202020204" pitchFamily="34" charset="0"/>
              </a:rPr>
              <a:t>Milestones is offering pediatric pelvic </a:t>
            </a:r>
            <a:r>
              <a:rPr lang="en-US" sz="2400" dirty="0">
                <a:latin typeface="Arial" panose="020B0604020202020204" pitchFamily="34" charset="0"/>
                <a:cs typeface="Arial" panose="020B0604020202020204" pitchFamily="34" charset="0"/>
              </a:rPr>
              <a:t>floor.  </a:t>
            </a:r>
            <a:r>
              <a:rPr lang="en-US" sz="2400" dirty="0">
                <a:latin typeface="Arial" panose="020B0604020202020204" pitchFamily="34" charset="0"/>
                <a:cs typeface="Arial" panose="020B0604020202020204" pitchFamily="34" charset="0"/>
              </a:rPr>
              <a:t>Currently they have </a:t>
            </a:r>
            <a:r>
              <a:rPr lang="en-US" sz="2400" dirty="0">
                <a:latin typeface="Arial" panose="020B0604020202020204" pitchFamily="34" charset="0"/>
                <a:cs typeface="Arial" panose="020B0604020202020204" pitchFamily="34" charset="0"/>
              </a:rPr>
              <a:t>two </a:t>
            </a:r>
            <a:r>
              <a:rPr lang="en-US" sz="2400" dirty="0">
                <a:latin typeface="Arial" panose="020B0604020202020204" pitchFamily="34" charset="0"/>
                <a:cs typeface="Arial" panose="020B0604020202020204" pitchFamily="34" charset="0"/>
              </a:rPr>
              <a:t>trained pediatric pelvic floor </a:t>
            </a:r>
            <a:r>
              <a:rPr lang="en-US" sz="2400" dirty="0">
                <a:latin typeface="Arial" panose="020B0604020202020204" pitchFamily="34" charset="0"/>
                <a:cs typeface="Arial" panose="020B0604020202020204" pitchFamily="34" charset="0"/>
              </a:rPr>
              <a:t>therapists </a:t>
            </a:r>
            <a:r>
              <a:rPr lang="en-US" sz="2400" dirty="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staff.  </a:t>
            </a:r>
            <a:r>
              <a:rPr lang="en-US" sz="2400" dirty="0">
                <a:latin typeface="Arial" panose="020B0604020202020204" pitchFamily="34" charset="0"/>
                <a:cs typeface="Arial" panose="020B0604020202020204" pitchFamily="34" charset="0"/>
              </a:rPr>
              <a:t>Pediatric services are also being offered at Canton Clinic as well.  Kim Erickson is the lead and liaison for pediatric pelvic floor program.</a:t>
            </a:r>
          </a:p>
        </p:txBody>
      </p:sp>
      <p:pic>
        <p:nvPicPr>
          <p:cNvPr id="1026" name="Picture 2" descr="C:\Users\jenshiff\AppData\Local\Microsoft\Windows\Temporary Internet Files\Content.IE5\2G940ZIY\dance-part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648201"/>
            <a:ext cx="4495800" cy="189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60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Physical Therapy Treatment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Address all the factors contributing to the patient’s dysfunction</a:t>
            </a:r>
          </a:p>
          <a:p>
            <a:r>
              <a:rPr lang="en-US" sz="2000" dirty="0">
                <a:latin typeface="Arial" panose="020B0604020202020204" pitchFamily="34" charset="0"/>
                <a:cs typeface="Arial" panose="020B0604020202020204" pitchFamily="34" charset="0"/>
              </a:rPr>
              <a:t>Educate and provide home program for symptom </a:t>
            </a:r>
            <a:r>
              <a:rPr lang="en-US" sz="2000" dirty="0" smtClean="0">
                <a:latin typeface="Arial" panose="020B0604020202020204" pitchFamily="34" charset="0"/>
                <a:cs typeface="Arial" panose="020B0604020202020204" pitchFamily="34" charset="0"/>
              </a:rPr>
              <a:t>management</a:t>
            </a:r>
          </a:p>
          <a:p>
            <a:r>
              <a:rPr lang="en-US" sz="2000" dirty="0" smtClean="0">
                <a:latin typeface="Arial" panose="020B0604020202020204" pitchFamily="34" charset="0"/>
                <a:cs typeface="Arial" panose="020B0604020202020204" pitchFamily="34" charset="0"/>
              </a:rPr>
              <a:t>Recommend counseling if history of sexual abuse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Handle with care</a:t>
            </a:r>
          </a:p>
          <a:p>
            <a:endParaRPr lang="en-US" dirty="0"/>
          </a:p>
        </p:txBody>
      </p:sp>
    </p:spTree>
    <p:extLst>
      <p:ext uri="{BB962C8B-B14F-4D97-AF65-F5344CB8AC3E}">
        <p14:creationId xmlns:p14="http://schemas.microsoft.com/office/powerpoint/2010/main" val="1152365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Treatment Plan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1537772"/>
            <a:ext cx="7125112" cy="4051437"/>
          </a:xfrm>
        </p:spPr>
        <p:txBody>
          <a:bodyPr>
            <a:normAutofit fontScale="85000" lnSpcReduction="20000"/>
          </a:bodyPr>
          <a:lstStyle/>
          <a:p>
            <a:pPr marL="0" indent="0">
              <a:buNone/>
            </a:pPr>
            <a:endParaRPr lang="en-US" dirty="0" smtClean="0"/>
          </a:p>
          <a:p>
            <a:pPr marL="0" indent="0">
              <a:buNone/>
            </a:pPr>
            <a:endParaRPr lang="en-US" dirty="0" smtClean="0"/>
          </a:p>
          <a:p>
            <a:pPr marL="0" indent="0">
              <a:buNone/>
            </a:pPr>
            <a:r>
              <a:rPr lang="en-US" dirty="0" smtClean="0">
                <a:latin typeface="Arial" panose="020B0604020202020204" pitchFamily="34" charset="0"/>
                <a:cs typeface="Arial" panose="020B0604020202020204" pitchFamily="34" charset="0"/>
              </a:rPr>
              <a:t>Pelvic </a:t>
            </a:r>
            <a:r>
              <a:rPr lang="en-US" dirty="0">
                <a:latin typeface="Arial" panose="020B0604020202020204" pitchFamily="34" charset="0"/>
                <a:cs typeface="Arial" panose="020B0604020202020204" pitchFamily="34" charset="0"/>
              </a:rPr>
              <a:t>floor pain, muscle spasm:</a:t>
            </a:r>
          </a:p>
          <a:p>
            <a:pPr lvl="1"/>
            <a:r>
              <a:rPr lang="en-US" sz="2400" dirty="0">
                <a:latin typeface="Arial" panose="020B0604020202020204" pitchFamily="34" charset="0"/>
                <a:cs typeface="Arial" panose="020B0604020202020204" pitchFamily="34" charset="0"/>
              </a:rPr>
              <a:t>Frequency/duration of treatment: 1 to 2 times per week, 8-12 visits x 4-12 weeks.  This may vary depending on evaluation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Pelvic </a:t>
            </a:r>
            <a:r>
              <a:rPr lang="en-US" dirty="0">
                <a:latin typeface="Arial" panose="020B0604020202020204" pitchFamily="34" charset="0"/>
                <a:cs typeface="Arial" panose="020B0604020202020204" pitchFamily="34" charset="0"/>
              </a:rPr>
              <a:t>floor muscle weakness:</a:t>
            </a:r>
          </a:p>
          <a:p>
            <a:pPr lvl="1"/>
            <a:r>
              <a:rPr lang="en-US" sz="2400" dirty="0">
                <a:latin typeface="Arial" panose="020B0604020202020204" pitchFamily="34" charset="0"/>
                <a:cs typeface="Arial" panose="020B0604020202020204" pitchFamily="34" charset="0"/>
              </a:rPr>
              <a:t>Frequency / duration of treatment: 2-4 visits x 4-8 weeks.  This may vary depending on evaluation</a:t>
            </a:r>
            <a:r>
              <a:rPr lang="en-US" sz="2400" dirty="0" smtClean="0">
                <a:latin typeface="Arial" panose="020B0604020202020204" pitchFamily="34" charset="0"/>
                <a:cs typeface="Arial" panose="020B0604020202020204" pitchFamily="34" charset="0"/>
              </a:rPr>
              <a:t>.</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3348973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How to locate a Pelvic Floor PT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2000" dirty="0">
                <a:latin typeface="Arial" panose="020B0604020202020204" pitchFamily="34" charset="0"/>
                <a:cs typeface="Arial" panose="020B0604020202020204" pitchFamily="34" charset="0"/>
              </a:rPr>
              <a:t>Physical therapists that treat pelvic floor dysfunctions</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Contact us for Michigan PTs ( data base)</a:t>
            </a:r>
          </a:p>
          <a:p>
            <a:r>
              <a:rPr lang="en-US" sz="2000" dirty="0">
                <a:latin typeface="Arial" panose="020B0604020202020204" pitchFamily="34" charset="0"/>
                <a:cs typeface="Arial" panose="020B0604020202020204" pitchFamily="34" charset="0"/>
              </a:rPr>
              <a:t>www.womenshealthapta.org </a:t>
            </a:r>
          </a:p>
          <a:p>
            <a:pPr marL="0" indent="0">
              <a:buNone/>
            </a:pPr>
            <a:endParaRPr lang="en-US" dirty="0"/>
          </a:p>
        </p:txBody>
      </p:sp>
    </p:spTree>
    <p:extLst>
      <p:ext uri="{BB962C8B-B14F-4D97-AF65-F5344CB8AC3E}">
        <p14:creationId xmlns:p14="http://schemas.microsoft.com/office/powerpoint/2010/main" val="1141215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278" y="294954"/>
            <a:ext cx="9905998" cy="1478570"/>
          </a:xfrm>
        </p:spPr>
        <p:txBody>
          <a:bodyPr>
            <a:normAutofit/>
          </a:bodyPr>
          <a:lstStyle/>
          <a:p>
            <a:r>
              <a:rPr lang="en-US" sz="3200" dirty="0" smtClean="0">
                <a:latin typeface="Arial" panose="020B0604020202020204" pitchFamily="34" charset="0"/>
                <a:cs typeface="Arial" panose="020B0604020202020204" pitchFamily="34" charset="0"/>
              </a:rPr>
              <a:t>How to Refer to PT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3278" y="1773524"/>
            <a:ext cx="7372555" cy="4974439"/>
          </a:xfrm>
        </p:spPr>
        <p:txBody>
          <a:bodyPr>
            <a:normAutofit fontScale="55000" lnSpcReduction="20000"/>
          </a:bodyPr>
          <a:lstStyle/>
          <a:p>
            <a:r>
              <a:rPr lang="en-US" sz="2600" dirty="0">
                <a:latin typeface="Arial" panose="020B0604020202020204" pitchFamily="34" charset="0"/>
                <a:cs typeface="Arial" panose="020B0604020202020204" pitchFamily="34" charset="0"/>
              </a:rPr>
              <a:t>Requirements for PT prescription:</a:t>
            </a:r>
          </a:p>
          <a:p>
            <a:r>
              <a:rPr lang="en-US" sz="2600" dirty="0">
                <a:latin typeface="Arial" panose="020B0604020202020204" pitchFamily="34" charset="0"/>
                <a:cs typeface="Arial" panose="020B0604020202020204" pitchFamily="34" charset="0"/>
              </a:rPr>
              <a:t>Document Patient Diagnosis</a:t>
            </a:r>
          </a:p>
          <a:p>
            <a:r>
              <a:rPr lang="en-US" sz="2600" dirty="0">
                <a:latin typeface="Arial" panose="020B0604020202020204" pitchFamily="34" charset="0"/>
                <a:cs typeface="Arial" panose="020B0604020202020204" pitchFamily="34" charset="0"/>
              </a:rPr>
              <a:t>MD signature</a:t>
            </a:r>
          </a:p>
          <a:p>
            <a:r>
              <a:rPr lang="en-US" sz="2600" dirty="0">
                <a:latin typeface="Arial" panose="020B0604020202020204" pitchFamily="34" charset="0"/>
                <a:cs typeface="Arial" panose="020B0604020202020204" pitchFamily="34" charset="0"/>
              </a:rPr>
              <a:t>Evaluate and Treat x 3 months</a:t>
            </a:r>
          </a:p>
          <a:p>
            <a:r>
              <a:rPr lang="en-US" sz="2600" dirty="0">
                <a:latin typeface="Arial" panose="020B0604020202020204" pitchFamily="34" charset="0"/>
                <a:cs typeface="Arial" panose="020B0604020202020204" pitchFamily="34" charset="0"/>
              </a:rPr>
              <a:t>Place PT order in </a:t>
            </a:r>
            <a:r>
              <a:rPr lang="en-US" sz="2600" dirty="0" err="1">
                <a:latin typeface="Arial" panose="020B0604020202020204" pitchFamily="34" charset="0"/>
                <a:cs typeface="Arial" panose="020B0604020202020204" pitchFamily="34" charset="0"/>
              </a:rPr>
              <a:t>MiChart</a:t>
            </a:r>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For MD’s and PA’s outside the U of </a:t>
            </a:r>
            <a:r>
              <a:rPr lang="en-US" sz="2600" dirty="0" err="1">
                <a:latin typeface="Arial" panose="020B0604020202020204" pitchFamily="34" charset="0"/>
                <a:cs typeface="Arial" panose="020B0604020202020204" pitchFamily="34" charset="0"/>
              </a:rPr>
              <a:t>Mi</a:t>
            </a:r>
            <a:r>
              <a:rPr lang="en-US" sz="2600" dirty="0">
                <a:latin typeface="Arial" panose="020B0604020202020204" pitchFamily="34" charset="0"/>
                <a:cs typeface="Arial" panose="020B0604020202020204" pitchFamily="34" charset="0"/>
              </a:rPr>
              <a:t> system;</a:t>
            </a:r>
          </a:p>
          <a:p>
            <a:pPr lvl="1"/>
            <a:r>
              <a:rPr lang="en-US" sz="2600" dirty="0">
                <a:latin typeface="Arial" panose="020B0604020202020204" pitchFamily="34" charset="0"/>
                <a:cs typeface="Arial" panose="020B0604020202020204" pitchFamily="34" charset="0"/>
              </a:rPr>
              <a:t>Fax prescription to UH OP PT @ 734-936-7016</a:t>
            </a:r>
          </a:p>
          <a:p>
            <a:pPr lvl="1"/>
            <a:r>
              <a:rPr lang="en-US" sz="2600" dirty="0">
                <a:latin typeface="Arial" panose="020B0604020202020204" pitchFamily="34" charset="0"/>
                <a:cs typeface="Arial" panose="020B0604020202020204" pitchFamily="34" charset="0"/>
              </a:rPr>
              <a:t>Fax to our Canton facility @ 734-844-7798</a:t>
            </a:r>
          </a:p>
          <a:p>
            <a:pPr lvl="1"/>
            <a:r>
              <a:rPr lang="en-US" sz="2600" dirty="0">
                <a:latin typeface="Arial" panose="020B0604020202020204" pitchFamily="34" charset="0"/>
                <a:cs typeface="Arial" panose="020B0604020202020204" pitchFamily="34" charset="0"/>
              </a:rPr>
              <a:t>Fax to our Burlington Clinic @ 734-763-3751</a:t>
            </a:r>
          </a:p>
          <a:p>
            <a:pPr lvl="1"/>
            <a:r>
              <a:rPr lang="en-US" sz="2600" dirty="0">
                <a:latin typeface="Arial" panose="020B0604020202020204" pitchFamily="34" charset="0"/>
                <a:cs typeface="Arial" panose="020B0604020202020204" pitchFamily="34" charset="0"/>
              </a:rPr>
              <a:t>Fax to our Northville Clinic @ 248-305-4400</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Call UH OP PT @ 734-936-7070, Canton facility @ 734-844-2020, Burlington Clinic @ 734-763-6464  or our Northville clinic @ 248-305-4807 with any questions</a:t>
            </a:r>
          </a:p>
          <a:p>
            <a:pPr marL="0" indent="0">
              <a:buNone/>
            </a:pPr>
            <a:endParaRPr lang="en-US" dirty="0"/>
          </a:p>
        </p:txBody>
      </p:sp>
    </p:spTree>
    <p:extLst>
      <p:ext uri="{BB962C8B-B14F-4D97-AF65-F5344CB8AC3E}">
        <p14:creationId xmlns:p14="http://schemas.microsoft.com/office/powerpoint/2010/main" val="1655110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anose="020B0604020202020204" pitchFamily="34" charset="0"/>
                <a:cs typeface="Arial" panose="020B0604020202020204" pitchFamily="34" charset="0"/>
              </a:rPr>
              <a:t>Questions</a:t>
            </a:r>
            <a:endParaRPr lang="en-US" sz="4000" dirty="0">
              <a:latin typeface="Arial" panose="020B0604020202020204" pitchFamily="34" charset="0"/>
              <a:cs typeface="Arial" panose="020B0604020202020204" pitchFamily="34" charset="0"/>
            </a:endParaRPr>
          </a:p>
        </p:txBody>
      </p:sp>
      <p:pic>
        <p:nvPicPr>
          <p:cNvPr id="14338" name="Picture 2" descr="C:\Documents and Settings\jenshiff\Local Settings\Temporary Internet Files\Content.IE5\9G2XQ6SE\MC900434411[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2590800"/>
            <a:ext cx="30988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enshiff\AppData\Local\Microsoft\Windows\Temporary Internet Files\Content.IE5\2G940ZIY\Ask-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339975"/>
            <a:ext cx="3200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69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88860"/>
            <a:ext cx="9905998" cy="1478570"/>
          </a:xfrm>
        </p:spPr>
        <p:txBody>
          <a:bodyPr>
            <a:normAutofit/>
          </a:bodyPr>
          <a:lstStyle/>
          <a:p>
            <a:r>
              <a:rPr lang="en-US" sz="3200" dirty="0">
                <a:latin typeface="Arial" panose="020B0604020202020204" pitchFamily="34" charset="0"/>
                <a:cs typeface="Arial" panose="020B0604020202020204" pitchFamily="34" charset="0"/>
              </a:rPr>
              <a:t>Common Diagnoses Referred </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1" y="1667430"/>
            <a:ext cx="9905999" cy="3907317"/>
          </a:xfrm>
        </p:spPr>
        <p:txBody>
          <a:bodyPr>
            <a:normAutofit fontScale="25000" lnSpcReduction="20000"/>
          </a:bodyPr>
          <a:lstStyle/>
          <a:p>
            <a:r>
              <a:rPr lang="en-US" sz="7200" dirty="0">
                <a:latin typeface="Arial" panose="020B0604020202020204" pitchFamily="34" charset="0"/>
                <a:cs typeface="Arial" panose="020B0604020202020204" pitchFamily="34" charset="0"/>
              </a:rPr>
              <a:t>Urinary / Fecal Incontinence</a:t>
            </a:r>
          </a:p>
          <a:p>
            <a:r>
              <a:rPr lang="en-US" sz="7200" dirty="0">
                <a:latin typeface="Arial" panose="020B0604020202020204" pitchFamily="34" charset="0"/>
                <a:cs typeface="Arial" panose="020B0604020202020204" pitchFamily="34" charset="0"/>
              </a:rPr>
              <a:t> Dysfunctional Voiding / Constipation</a:t>
            </a:r>
          </a:p>
          <a:p>
            <a:r>
              <a:rPr lang="en-US" sz="7200" dirty="0">
                <a:latin typeface="Arial" panose="020B0604020202020204" pitchFamily="34" charset="0"/>
                <a:cs typeface="Arial" panose="020B0604020202020204" pitchFamily="34" charset="0"/>
              </a:rPr>
              <a:t> Prolapse</a:t>
            </a:r>
          </a:p>
          <a:p>
            <a:r>
              <a:rPr lang="en-US" sz="7200" dirty="0">
                <a:latin typeface="Arial" panose="020B0604020202020204" pitchFamily="34" charset="0"/>
                <a:cs typeface="Arial" panose="020B0604020202020204" pitchFamily="34" charset="0"/>
              </a:rPr>
              <a:t> Vulvodynia / </a:t>
            </a:r>
            <a:r>
              <a:rPr lang="en-US" sz="7200" dirty="0" err="1">
                <a:latin typeface="Arial" panose="020B0604020202020204" pitchFamily="34" charset="0"/>
                <a:cs typeface="Arial" panose="020B0604020202020204" pitchFamily="34" charset="0"/>
              </a:rPr>
              <a:t>Vestibulitis</a:t>
            </a:r>
            <a:endParaRPr lang="en-US" sz="7200" dirty="0">
              <a:latin typeface="Arial" panose="020B0604020202020204" pitchFamily="34" charset="0"/>
              <a:cs typeface="Arial" panose="020B0604020202020204" pitchFamily="34" charset="0"/>
            </a:endParaRPr>
          </a:p>
          <a:p>
            <a:r>
              <a:rPr lang="en-US" sz="7200" dirty="0">
                <a:latin typeface="Arial" panose="020B0604020202020204" pitchFamily="34" charset="0"/>
                <a:cs typeface="Arial" panose="020B0604020202020204" pitchFamily="34" charset="0"/>
              </a:rPr>
              <a:t> Vaginal / Rectal / Pelvic Pain</a:t>
            </a:r>
          </a:p>
          <a:p>
            <a:r>
              <a:rPr lang="en-US" sz="7200" dirty="0">
                <a:latin typeface="Arial" panose="020B0604020202020204" pitchFamily="34" charset="0"/>
                <a:cs typeface="Arial" panose="020B0604020202020204" pitchFamily="34" charset="0"/>
              </a:rPr>
              <a:t> Lower Quadrant Abdominal Pain</a:t>
            </a:r>
          </a:p>
          <a:p>
            <a:r>
              <a:rPr lang="en-US" sz="7200" dirty="0">
                <a:latin typeface="Arial" panose="020B0604020202020204" pitchFamily="34" charset="0"/>
                <a:cs typeface="Arial" panose="020B0604020202020204" pitchFamily="34" charset="0"/>
              </a:rPr>
              <a:t> Abdominal / Pelvic Floor Scar Tissue</a:t>
            </a:r>
          </a:p>
          <a:p>
            <a:r>
              <a:rPr lang="en-US" sz="7200" dirty="0">
                <a:latin typeface="Arial" panose="020B0604020202020204" pitchFamily="34" charset="0"/>
                <a:cs typeface="Arial" panose="020B0604020202020204" pitchFamily="34" charset="0"/>
              </a:rPr>
              <a:t> Post Prostatectomy</a:t>
            </a:r>
          </a:p>
          <a:p>
            <a:r>
              <a:rPr lang="en-US" sz="7200" dirty="0">
                <a:latin typeface="Arial" panose="020B0604020202020204" pitchFamily="34" charset="0"/>
                <a:cs typeface="Arial" panose="020B0604020202020204" pitchFamily="34" charset="0"/>
              </a:rPr>
              <a:t> Oncology</a:t>
            </a:r>
          </a:p>
          <a:p>
            <a:r>
              <a:rPr lang="en-US" sz="7200" dirty="0">
                <a:latin typeface="Arial" panose="020B0604020202020204" pitchFamily="34" charset="0"/>
                <a:cs typeface="Arial" panose="020B0604020202020204" pitchFamily="34" charset="0"/>
              </a:rPr>
              <a:t> Pre / Post Natal Care</a:t>
            </a:r>
          </a:p>
          <a:p>
            <a:r>
              <a:rPr lang="en-US" sz="7200" dirty="0">
                <a:latin typeface="Arial" panose="020B0604020202020204" pitchFamily="34" charset="0"/>
                <a:cs typeface="Arial" panose="020B0604020202020204" pitchFamily="34" charset="0"/>
              </a:rPr>
              <a:t> Pediatric Pelvic Floor Dysfunction</a:t>
            </a:r>
          </a:p>
          <a:p>
            <a:r>
              <a:rPr lang="en-US" sz="7200" dirty="0">
                <a:latin typeface="Arial" panose="020B0604020202020204" pitchFamily="34" charset="0"/>
                <a:cs typeface="Arial" panose="020B0604020202020204" pitchFamily="34" charset="0"/>
              </a:rPr>
              <a:t> Gender Reassignment</a:t>
            </a:r>
          </a:p>
          <a:p>
            <a:endParaRPr lang="en-US" dirty="0">
              <a:latin typeface="+mj-lt"/>
            </a:endParaRPr>
          </a:p>
        </p:txBody>
      </p:sp>
    </p:spTree>
    <p:extLst>
      <p:ext uri="{BB962C8B-B14F-4D97-AF65-F5344CB8AC3E}">
        <p14:creationId xmlns:p14="http://schemas.microsoft.com/office/powerpoint/2010/main" val="258204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Functions of the Pelvic Floor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The pelvic floor is part of our core musculature. </a:t>
            </a:r>
          </a:p>
          <a:p>
            <a:r>
              <a:rPr lang="en-US" sz="2000" dirty="0" smtClean="0">
                <a:latin typeface="Arial" panose="020B0604020202020204" pitchFamily="34" charset="0"/>
                <a:cs typeface="Arial" panose="020B0604020202020204" pitchFamily="34" charset="0"/>
              </a:rPr>
              <a:t>Functions include;</a:t>
            </a:r>
          </a:p>
          <a:p>
            <a:pPr lvl="1"/>
            <a:r>
              <a:rPr lang="en-US" dirty="0" smtClean="0">
                <a:latin typeface="Arial" panose="020B0604020202020204" pitchFamily="34" charset="0"/>
                <a:cs typeface="Arial" panose="020B0604020202020204" pitchFamily="34" charset="0"/>
              </a:rPr>
              <a:t>Visceral support </a:t>
            </a:r>
          </a:p>
          <a:p>
            <a:pPr lvl="1"/>
            <a:r>
              <a:rPr lang="en-US" dirty="0" err="1" smtClean="0">
                <a:latin typeface="Arial" panose="020B0604020202020204" pitchFamily="34" charset="0"/>
                <a:cs typeface="Arial" panose="020B0604020202020204" pitchFamily="34" charset="0"/>
              </a:rPr>
              <a:t>Sphincteric</a:t>
            </a:r>
            <a:r>
              <a:rPr lang="en-US" dirty="0" smtClean="0">
                <a:latin typeface="Arial" panose="020B0604020202020204" pitchFamily="34" charset="0"/>
                <a:cs typeface="Arial" panose="020B0604020202020204" pitchFamily="34" charset="0"/>
              </a:rPr>
              <a:t> support (urethral meatus and anus)</a:t>
            </a:r>
          </a:p>
          <a:p>
            <a:pPr lvl="1"/>
            <a:r>
              <a:rPr lang="en-US" dirty="0">
                <a:latin typeface="Arial" panose="020B0604020202020204" pitchFamily="34" charset="0"/>
                <a:cs typeface="Arial" panose="020B0604020202020204" pitchFamily="34" charset="0"/>
              </a:rPr>
              <a:t>Sexual-contracting muscles to respond to arousal and to enhance enjoyment.</a:t>
            </a:r>
          </a:p>
          <a:p>
            <a:pPr marL="4572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388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Pelvic </a:t>
            </a:r>
            <a:r>
              <a:rPr lang="en-US" sz="3200" dirty="0" smtClean="0">
                <a:latin typeface="Arial" panose="020B0604020202020204" pitchFamily="34" charset="0"/>
                <a:cs typeface="Arial" panose="020B0604020202020204" pitchFamily="34" charset="0"/>
              </a:rPr>
              <a:t>Floor Pain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1413" y="1501968"/>
            <a:ext cx="7125112" cy="4051437"/>
          </a:xfrm>
        </p:spPr>
        <p:txBody>
          <a:body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Pelvic floor muscle spasm occurs from trauma to and or around pelvis, back and abdomen including;</a:t>
            </a:r>
          </a:p>
          <a:p>
            <a:pPr lvl="1"/>
            <a:r>
              <a:rPr lang="en-US" dirty="0" smtClean="0">
                <a:latin typeface="Arial" panose="020B0604020202020204" pitchFamily="34" charset="0"/>
                <a:cs typeface="Arial" panose="020B0604020202020204" pitchFamily="34" charset="0"/>
              </a:rPr>
              <a:t> joint malalignment, pelvic fracture, habitual postures, strenuous physical activity, childbirth, sexual abuse, surgery and pelvic inflammation.</a:t>
            </a:r>
          </a:p>
          <a:p>
            <a:endParaRPr lang="en-US" dirty="0"/>
          </a:p>
        </p:txBody>
      </p:sp>
    </p:spTree>
    <p:extLst>
      <p:ext uri="{BB962C8B-B14F-4D97-AF65-F5344CB8AC3E}">
        <p14:creationId xmlns:p14="http://schemas.microsoft.com/office/powerpoint/2010/main" val="2083781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Pelvic Floor Dysfunctions</a:t>
            </a:r>
            <a:endParaRPr lang="en-US" sz="32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141412" y="2097088"/>
            <a:ext cx="9905999" cy="4492836"/>
          </a:xfrm>
        </p:spPr>
        <p:txBody>
          <a:bodyPr>
            <a:normAutofit fontScale="25000" lnSpcReduction="20000"/>
          </a:bodyPr>
          <a:lstStyle/>
          <a:p>
            <a:r>
              <a:rPr lang="en-US" sz="6400" dirty="0" smtClean="0">
                <a:latin typeface="Arial" panose="020B0604020202020204" pitchFamily="34" charset="0"/>
                <a:cs typeface="Arial" panose="020B0604020202020204" pitchFamily="34" charset="0"/>
              </a:rPr>
              <a:t>Dyspareunia</a:t>
            </a:r>
          </a:p>
          <a:p>
            <a:r>
              <a:rPr lang="en-US" sz="6400" dirty="0" err="1">
                <a:latin typeface="Arial" panose="020B0604020202020204" pitchFamily="34" charset="0"/>
                <a:cs typeface="Arial" panose="020B0604020202020204" pitchFamily="34" charset="0"/>
              </a:rPr>
              <a:t>Vulvodynia</a:t>
            </a:r>
            <a:r>
              <a:rPr lang="en-US" sz="6400" dirty="0">
                <a:latin typeface="Arial" panose="020B0604020202020204" pitchFamily="34" charset="0"/>
                <a:cs typeface="Arial" panose="020B0604020202020204" pitchFamily="34" charset="0"/>
              </a:rPr>
              <a:t>/Vulvar </a:t>
            </a:r>
            <a:r>
              <a:rPr lang="en-US" sz="6400" dirty="0" err="1">
                <a:latin typeface="Arial" panose="020B0604020202020204" pitchFamily="34" charset="0"/>
                <a:cs typeface="Arial" panose="020B0604020202020204" pitchFamily="34" charset="0"/>
              </a:rPr>
              <a:t>Vestibulitis</a:t>
            </a:r>
            <a:endParaRPr lang="en-US" sz="6400" dirty="0">
              <a:latin typeface="Arial" panose="020B0604020202020204" pitchFamily="34" charset="0"/>
              <a:cs typeface="Arial" panose="020B0604020202020204" pitchFamily="34" charset="0"/>
            </a:endParaRPr>
          </a:p>
          <a:p>
            <a:r>
              <a:rPr lang="en-US" sz="6400" dirty="0" err="1" smtClean="0">
                <a:latin typeface="Arial" panose="020B0604020202020204" pitchFamily="34" charset="0"/>
                <a:cs typeface="Arial" panose="020B0604020202020204" pitchFamily="34" charset="0"/>
              </a:rPr>
              <a:t>Vaginissmus</a:t>
            </a:r>
            <a:endParaRPr lang="en-US" sz="6400" dirty="0">
              <a:latin typeface="Arial" panose="020B0604020202020204" pitchFamily="34" charset="0"/>
              <a:cs typeface="Arial" panose="020B0604020202020204" pitchFamily="34" charset="0"/>
            </a:endParaRPr>
          </a:p>
          <a:p>
            <a:r>
              <a:rPr lang="en-US" sz="6400" dirty="0" err="1" smtClean="0">
                <a:latin typeface="Arial" panose="020B0604020202020204" pitchFamily="34" charset="0"/>
                <a:cs typeface="Arial" panose="020B0604020202020204" pitchFamily="34" charset="0"/>
              </a:rPr>
              <a:t>Levator</a:t>
            </a:r>
            <a:r>
              <a:rPr lang="en-US" sz="6400" dirty="0" smtClean="0">
                <a:latin typeface="Arial" panose="020B0604020202020204" pitchFamily="34" charset="0"/>
                <a:cs typeface="Arial" panose="020B0604020202020204" pitchFamily="34" charset="0"/>
              </a:rPr>
              <a:t> </a:t>
            </a:r>
            <a:r>
              <a:rPr lang="en-US" sz="6400" dirty="0" err="1" smtClean="0">
                <a:latin typeface="Arial" panose="020B0604020202020204" pitchFamily="34" charset="0"/>
                <a:cs typeface="Arial" panose="020B0604020202020204" pitchFamily="34" charset="0"/>
              </a:rPr>
              <a:t>ani</a:t>
            </a:r>
            <a:r>
              <a:rPr lang="en-US" sz="6400" dirty="0" smtClean="0">
                <a:latin typeface="Arial" panose="020B0604020202020204" pitchFamily="34" charset="0"/>
                <a:cs typeface="Arial" panose="020B0604020202020204" pitchFamily="34" charset="0"/>
              </a:rPr>
              <a:t> syndrome</a:t>
            </a:r>
            <a:endParaRPr lang="en-US" sz="6400" dirty="0">
              <a:latin typeface="Arial" panose="020B0604020202020204" pitchFamily="34" charset="0"/>
              <a:cs typeface="Arial" panose="020B0604020202020204" pitchFamily="34" charset="0"/>
            </a:endParaRPr>
          </a:p>
          <a:p>
            <a:r>
              <a:rPr lang="en-US" sz="6400" dirty="0" err="1" smtClean="0">
                <a:latin typeface="Arial" panose="020B0604020202020204" pitchFamily="34" charset="0"/>
                <a:cs typeface="Arial" panose="020B0604020202020204" pitchFamily="34" charset="0"/>
              </a:rPr>
              <a:t>Anismus</a:t>
            </a:r>
            <a:endParaRPr lang="en-US" sz="6400" dirty="0">
              <a:latin typeface="Arial" panose="020B0604020202020204" pitchFamily="34" charset="0"/>
              <a:cs typeface="Arial" panose="020B0604020202020204" pitchFamily="34" charset="0"/>
            </a:endParaRPr>
          </a:p>
          <a:p>
            <a:r>
              <a:rPr lang="en-US" sz="6400" dirty="0" err="1" smtClean="0">
                <a:latin typeface="Arial" panose="020B0604020202020204" pitchFamily="34" charset="0"/>
                <a:cs typeface="Arial" panose="020B0604020202020204" pitchFamily="34" charset="0"/>
              </a:rPr>
              <a:t>Coccygodynia</a:t>
            </a:r>
            <a:endParaRPr lang="en-US" sz="6400"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LBP/herniated disc</a:t>
            </a:r>
            <a:endParaRPr lang="en-US" sz="6400" dirty="0">
              <a:latin typeface="Arial" panose="020B0604020202020204" pitchFamily="34" charset="0"/>
              <a:cs typeface="Arial" panose="020B0604020202020204" pitchFamily="34" charset="0"/>
            </a:endParaRPr>
          </a:p>
          <a:p>
            <a:r>
              <a:rPr lang="en-US" sz="6400" dirty="0" err="1">
                <a:latin typeface="Arial" panose="020B0604020202020204" pitchFamily="34" charset="0"/>
                <a:cs typeface="Arial" panose="020B0604020202020204" pitchFamily="34" charset="0"/>
              </a:rPr>
              <a:t>Pudendal</a:t>
            </a:r>
            <a:r>
              <a:rPr lang="en-US" sz="6400" dirty="0">
                <a:latin typeface="Arial" panose="020B0604020202020204" pitchFamily="34" charset="0"/>
                <a:cs typeface="Arial" panose="020B0604020202020204" pitchFamily="34" charset="0"/>
              </a:rPr>
              <a:t> Nerve Entrapment</a:t>
            </a:r>
          </a:p>
          <a:p>
            <a:r>
              <a:rPr lang="en-US" sz="6400" dirty="0">
                <a:latin typeface="Arial" panose="020B0604020202020204" pitchFamily="34" charset="0"/>
                <a:cs typeface="Arial" panose="020B0604020202020204" pitchFamily="34" charset="0"/>
              </a:rPr>
              <a:t>Scar adhesions </a:t>
            </a:r>
          </a:p>
          <a:p>
            <a:r>
              <a:rPr lang="en-US" sz="6400" dirty="0">
                <a:latin typeface="Arial" panose="020B0604020202020204" pitchFamily="34" charset="0"/>
                <a:cs typeface="Arial" panose="020B0604020202020204" pitchFamily="34" charset="0"/>
              </a:rPr>
              <a:t>Interstitial Cystitis</a:t>
            </a:r>
          </a:p>
          <a:p>
            <a:r>
              <a:rPr lang="en-US" sz="6400" dirty="0">
                <a:latin typeface="Arial" panose="020B0604020202020204" pitchFamily="34" charset="0"/>
                <a:cs typeface="Arial" panose="020B0604020202020204" pitchFamily="34" charset="0"/>
              </a:rPr>
              <a:t>Endometriosis</a:t>
            </a:r>
          </a:p>
          <a:p>
            <a:r>
              <a:rPr lang="en-US" sz="6400" dirty="0" smtClean="0">
                <a:latin typeface="Arial" panose="020B0604020202020204" pitchFamily="34" charset="0"/>
                <a:cs typeface="Arial" panose="020B0604020202020204" pitchFamily="34" charset="0"/>
              </a:rPr>
              <a:t>Trauma/PTSD</a:t>
            </a:r>
          </a:p>
          <a:p>
            <a:pPr marL="0" indent="0">
              <a:buNone/>
            </a:pPr>
            <a:endParaRPr lang="en-US" dirty="0"/>
          </a:p>
        </p:txBody>
      </p:sp>
    </p:spTree>
    <p:extLst>
      <p:ext uri="{BB962C8B-B14F-4D97-AF65-F5344CB8AC3E}">
        <p14:creationId xmlns:p14="http://schemas.microsoft.com/office/powerpoint/2010/main" val="600354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249</TotalTime>
  <Words>1688</Words>
  <Application>Microsoft Office PowerPoint</Application>
  <PresentationFormat>Widescreen</PresentationFormat>
  <Paragraphs>241</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Trebuchet MS</vt:lpstr>
      <vt:lpstr>Tw Cen MT</vt:lpstr>
      <vt:lpstr>Circuit</vt:lpstr>
      <vt:lpstr>Physical Therapy Program for Pelvic Floor Dysfunction</vt:lpstr>
      <vt:lpstr>History of Pelvic Floor Program</vt:lpstr>
      <vt:lpstr>PROGRAM GROWTH</vt:lpstr>
      <vt:lpstr>PROGRAM DEVELOPMENT</vt:lpstr>
      <vt:lpstr>PROGRAM DEVELOPMENT</vt:lpstr>
      <vt:lpstr>Common Diagnoses Referred </vt:lpstr>
      <vt:lpstr>Functions of the Pelvic Floor</vt:lpstr>
      <vt:lpstr> Pelvic Floor Pain</vt:lpstr>
      <vt:lpstr>Pelvic Floor Dysfunctions</vt:lpstr>
      <vt:lpstr>Pelvic Floor Dysfunctions</vt:lpstr>
      <vt:lpstr>Prevalence of Dyspareunia</vt:lpstr>
      <vt:lpstr>Postpartum Sexual Function</vt:lpstr>
      <vt:lpstr>Changes in Pelvic Floor Following Breast Cancer Treatment</vt:lpstr>
      <vt:lpstr>Gynecologic Cancer</vt:lpstr>
      <vt:lpstr>Post Menopausal Changes</vt:lpstr>
      <vt:lpstr>Pelvic Floor Dysfunctions</vt:lpstr>
      <vt:lpstr>Pelvic Floor Dysfunctions</vt:lpstr>
      <vt:lpstr>Pelvic Floor Dysfunctions</vt:lpstr>
      <vt:lpstr>Pelvic Floor Dysfunctions</vt:lpstr>
      <vt:lpstr>Pelvic Floor Dysfunctions</vt:lpstr>
      <vt:lpstr>Pelvic Floor Dysfunctions</vt:lpstr>
      <vt:lpstr>Pelvic Floor Dysfunctions</vt:lpstr>
      <vt:lpstr>Pudendal Nerve Entrapment Sites</vt:lpstr>
      <vt:lpstr>Pelvic Floor Anatomy</vt:lpstr>
      <vt:lpstr>Pelvic Floor Dysfunctions</vt:lpstr>
      <vt:lpstr>Pelvic Floor Dysfunctions</vt:lpstr>
      <vt:lpstr>Pelvic Floor Dysfunctions</vt:lpstr>
      <vt:lpstr>PowerPoint Presentation</vt:lpstr>
      <vt:lpstr>Current Challenges in Female Veteran Health</vt:lpstr>
      <vt:lpstr>Physical Therapy Evaluation</vt:lpstr>
      <vt:lpstr>Physical Therapy Treatment</vt:lpstr>
      <vt:lpstr>Muscle Energy Technique for Sacral Torsion</vt:lpstr>
      <vt:lpstr>Visceral Mobilization</vt:lpstr>
      <vt:lpstr>PT Treatment - Ultrasound</vt:lpstr>
      <vt:lpstr>PT Treatment – US/estim combo</vt:lpstr>
      <vt:lpstr>EMSI TENS UNIT</vt:lpstr>
      <vt:lpstr>TENS TREATMENT</vt:lpstr>
      <vt:lpstr>PT Treatment – Low Level Laser</vt:lpstr>
      <vt:lpstr>PT Treatment – LED for lymphedema</vt:lpstr>
      <vt:lpstr>PT Treatment - Physio Touch</vt:lpstr>
      <vt:lpstr>Treatment of Pelvic Floor Dysfunction</vt:lpstr>
      <vt:lpstr>Biofeedback </vt:lpstr>
      <vt:lpstr>Home Program Devices</vt:lpstr>
      <vt:lpstr>Home Biofeedback </vt:lpstr>
      <vt:lpstr>Pelvic Floor Treatment </vt:lpstr>
      <vt:lpstr>  Dilator Therapy</vt:lpstr>
      <vt:lpstr>Crystal Wand Vaginal Dilator</vt:lpstr>
      <vt:lpstr>Vaginismus dilator set</vt:lpstr>
      <vt:lpstr>CORE STRENGTHENING</vt:lpstr>
      <vt:lpstr>Physical Therapy Treatment</vt:lpstr>
      <vt:lpstr>Treatment Plan </vt:lpstr>
      <vt:lpstr>How to locate a Pelvic Floor PT</vt:lpstr>
      <vt:lpstr>How to Refer to PT</vt:lpstr>
      <vt:lpstr>Questions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Shifferd, Jen</dc:creator>
  <cp:lastModifiedBy>Shifferd, Jen</cp:lastModifiedBy>
  <cp:revision>14</cp:revision>
  <dcterms:created xsi:type="dcterms:W3CDTF">2016-10-02T21:26:47Z</dcterms:created>
  <dcterms:modified xsi:type="dcterms:W3CDTF">2016-10-03T01:35:52Z</dcterms:modified>
</cp:coreProperties>
</file>