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2059" autoAdjust="0"/>
  </p:normalViewPr>
  <p:slideViewPr>
    <p:cSldViewPr>
      <p:cViewPr varScale="1">
        <p:scale>
          <a:sx n="29" d="100"/>
          <a:sy n="29" d="100"/>
        </p:scale>
        <p:origin x="-25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78346-3322-4107-AB57-E38BC7EF18C5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1DF0F-902C-4C86-BF9C-5A74B021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95FFBD-F5D4-472F-8CAD-7F45DF2FFE27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ea typeface="MS PGothic" charset="0"/>
              <a:cs typeface="MS PGothic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2B7A00EC-F98F-4013-8E8D-DD2214CF7995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0752E37-1104-4E57-9B0E-4F944C785D58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E9A5C26-AE23-43B0-9D84-EE0D0B10FA24}" type="slidenum">
              <a:rPr lang="en-US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DC7EFB3-3236-4AE5-B472-4B5C4C6AFBBF}" type="slidenum">
              <a:rPr lang="en-US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46DE464-A8D0-4A25-A6A7-F147CD6DD943}" type="slidenum">
              <a:rPr lang="en-US"/>
              <a:pPr eaLnBrk="1" hangingPunct="1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B3C02BD-2576-4F4A-9BD2-7C9A4275A9CF}" type="slidenum">
              <a:rPr lang="en-US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7D3C21C-C794-45A2-8836-F471797C20F7}" type="slidenum">
              <a:rPr lang="en-US"/>
              <a:pPr eaLnBrk="1" hangingPunct="1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E41116B-716F-4935-AAF3-89D3A8D14570}" type="slidenum">
              <a:rPr lang="en-US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18619B8-2627-4BD5-944B-E86F2438DE71}" type="slidenum">
              <a:rPr lang="en-US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C04A613-8970-4A19-B364-BFB8F869300B}" type="slidenum">
              <a:rPr lang="en-US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615B15C-F433-48B1-B08D-9D5B66C546C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6E71539C-8B53-4600-8896-9CBDE97FFDB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02BA047-D4D2-4546-A852-B63246C033FC}" type="slidenum">
              <a:rPr lang="en-US"/>
              <a:pPr eaLnBrk="1" hangingPunct="1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E1B559A4-FD41-4818-8F28-8B6494D2FAE0}" type="slidenum">
              <a:rPr lang="en-US"/>
              <a:pPr eaLnBrk="1" hangingPunct="1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6A605C6-5AB3-4417-B84D-65FED888B133}" type="slidenum">
              <a:rPr lang="en-US"/>
              <a:pPr eaLnBrk="1" hangingPunct="1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FE117F4-FADE-4A21-9BE3-DFE701CDAADD}" type="slidenum">
              <a:rPr lang="en-US"/>
              <a:pPr eaLnBrk="1" hangingPunct="1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F01B84B-03F0-44D1-ACFC-78E402CEF320}" type="slidenum">
              <a:rPr lang="en-US"/>
              <a:pPr eaLnBrk="1" hangingPunct="1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C006070-FDB8-4C11-AE04-BA47B3733EAC}" type="slidenum">
              <a:rPr lang="en-US"/>
              <a:pPr eaLnBrk="1" hangingPunct="1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C618A04-1E20-43B7-B213-35F870435B4E}" type="slidenum">
              <a:rPr lang="en-US"/>
              <a:pPr eaLnBrk="1" hangingPunct="1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395849D-E965-4DEC-AE5C-83092AEA39EE}" type="slidenum">
              <a:rPr lang="en-US"/>
              <a:pPr eaLnBrk="1" hangingPunct="1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A65ADB79-EAAC-4393-BE51-D51F7EFCE5CE}" type="slidenum">
              <a:rPr lang="en-US"/>
              <a:pPr eaLnBrk="1" hangingPunct="1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6C48EB1-24DB-4582-8DFE-EED96D53A4B4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EB3883E-DD3E-434C-8D0E-917D037D8456}" type="slidenum">
              <a:rPr lang="en-US"/>
              <a:pPr eaLnBrk="1" hangingPunct="1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BF7AF6D-7ACB-4F3C-911A-6FCB63A77058}" type="slidenum">
              <a:rPr lang="en-US"/>
              <a:pPr eaLnBrk="1" hangingPunct="1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22856FE6-E74F-47D1-8F06-D682C0C9197E}" type="slidenum">
              <a:rPr lang="en-US"/>
              <a:pPr eaLnBrk="1" hangingPunct="1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D9EA66F-96D6-4D16-9AB8-8A2AB9EA4814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7EE2A9-21A5-4929-B0DD-07A578A9EDAB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000" dirty="0" smtClean="0">
              <a:latin typeface="Constantia" pitchFamily="18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4374976-9D2F-4C61-9671-1DB9B6BB12DE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2D95E868-D8D0-4953-A43F-4AD1D0519A47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5D6D8FD-7790-4438-A9F8-EE5316AA651E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4B60116-8F91-44D3-807E-B3A223355CAC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8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6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1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6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9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8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6FF7-7440-4A28-ADAD-13172554059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2EE4-B46F-4C60-B3EB-D636FF05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1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Pulmonary Problems in Athletes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898989"/>
                </a:solidFill>
                <a:latin typeface="Times New Roman" pitchFamily="18" charset="0"/>
              </a:rPr>
              <a:t>Zoë J. Foster, MD</a:t>
            </a:r>
          </a:p>
          <a:p>
            <a:r>
              <a:rPr lang="en-US" sz="2400" dirty="0">
                <a:solidFill>
                  <a:srgbClr val="898989"/>
                </a:solidFill>
                <a:latin typeface="Times New Roman" pitchFamily="18" charset="0"/>
              </a:rPr>
              <a:t>October </a:t>
            </a:r>
            <a:r>
              <a:rPr lang="en-US" sz="2400" dirty="0" smtClean="0">
                <a:solidFill>
                  <a:srgbClr val="898989"/>
                </a:solidFill>
                <a:latin typeface="Times New Roman" pitchFamily="18" charset="0"/>
              </a:rPr>
              <a:t>19, 2016</a:t>
            </a:r>
            <a:endParaRPr lang="en-US" sz="2400" dirty="0">
              <a:solidFill>
                <a:srgbClr val="8989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4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500" dirty="0" smtClean="0">
                <a:latin typeface="Times New Roman"/>
                <a:ea typeface="+mj-ea"/>
                <a:cs typeface="Times New Roman"/>
              </a:rPr>
              <a:t>Differential Diagnosis for Wheezing?</a:t>
            </a:r>
            <a:endParaRPr lang="en-US" sz="4500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Deconditioning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Bronchitis or other viral URI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Exercise</a:t>
            </a:r>
            <a:r>
              <a:rPr lang="en-US" sz="2800" dirty="0">
                <a:latin typeface="Times New Roman"/>
                <a:ea typeface="+mn-ea"/>
                <a:cs typeface="Times New Roman"/>
              </a:rPr>
              <a:t>-induced bronchospasm (EIB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)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Exercise-induced asthma (EIA)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Exercise-induced hyperventilation (EIAH)</a:t>
            </a:r>
            <a:endParaRPr lang="en-US" sz="2800" dirty="0">
              <a:latin typeface="Times New Roman"/>
              <a:ea typeface="+mn-ea"/>
              <a:cs typeface="Times New Roman"/>
            </a:endParaRP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Paradoxical vocal cord dysfunction 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(</a:t>
            </a:r>
            <a:r>
              <a:rPr lang="en-US" sz="2800" dirty="0">
                <a:latin typeface="Times New Roman"/>
                <a:ea typeface="+mn-ea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CD)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Exercise-induced anaphylaxis</a:t>
            </a:r>
            <a:endParaRPr lang="en-US" sz="2800" dirty="0">
              <a:latin typeface="Times New Roman"/>
              <a:ea typeface="+mn-ea"/>
              <a:cs typeface="Times New Roman"/>
            </a:endParaRP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GERD</a:t>
            </a:r>
            <a:endParaRPr lang="en-US" sz="2800" dirty="0"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52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ea typeface="+mj-ea"/>
                <a:cs typeface="Times New Roman"/>
              </a:rPr>
              <a:t>Differential Diagnosis for Coughing?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Viral/bacterial upper or lower respiratory tract infection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Upper airway cough syndrome – related to rhinitis, sinusitis, laryngitis or other upper airway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Spontaneous pneumothorax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Bronchiectasis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Asthma or EIB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Laryngeal trauma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GERD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latin typeface="Times New Roman" pitchFamily="18" charset="0"/>
              </a:rPr>
              <a:t>Environmental exposures</a:t>
            </a:r>
          </a:p>
        </p:txBody>
      </p:sp>
    </p:spTree>
    <p:extLst>
      <p:ext uri="{BB962C8B-B14F-4D97-AF65-F5344CB8AC3E}">
        <p14:creationId xmlns:p14="http://schemas.microsoft.com/office/powerpoint/2010/main" val="19153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/>
                <a:ea typeface="+mj-ea"/>
                <a:cs typeface="Times New Roman"/>
              </a:rPr>
              <a:t>Exercise-induced Hyperventilation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922735" y="1798638"/>
            <a:ext cx="3505200" cy="43434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Also known as </a:t>
            </a:r>
            <a:r>
              <a:rPr lang="ja-JP" altLang="en-US" sz="2800" smtClean="0">
                <a:latin typeface="Times New Roman" pitchFamily="18" charset="0"/>
              </a:rPr>
              <a:t>“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pseudo-asthma syndrome</a:t>
            </a:r>
            <a:r>
              <a:rPr lang="ja-JP" altLang="en-US" sz="2800" smtClean="0">
                <a:latin typeface="Times New Roman" pitchFamily="18" charset="0"/>
              </a:rPr>
              <a:t>”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Hyperventilation during exercise causing respiratory symptoms (wheezing, chest tightness), not directly related to bronchial obstruction.</a:t>
            </a:r>
          </a:p>
        </p:txBody>
      </p:sp>
      <p:pic>
        <p:nvPicPr>
          <p:cNvPr id="21508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4925" y="1784350"/>
            <a:ext cx="322064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Exercise-Induced Anaphylaxis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sz="half" idx="1"/>
          </p:nvPr>
        </p:nvSpPr>
        <p:spPr>
          <a:xfrm>
            <a:off x="910829" y="1830388"/>
            <a:ext cx="3505200" cy="4343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Wide variety of exercise is implicated.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Symptoms include: generalized pruritus (92%), urticaria (83%), angioedema (78%), respiratory symptoms (59%), syncope (32%).</a:t>
            </a:r>
          </a:p>
        </p:txBody>
      </p:sp>
      <p:sp>
        <p:nvSpPr>
          <p:cNvPr id="22532" name="Content Placeholder 6"/>
          <p:cNvSpPr>
            <a:spLocks noGrp="1"/>
          </p:cNvSpPr>
          <p:nvPr>
            <p:ph sz="half" idx="2"/>
          </p:nvPr>
        </p:nvSpPr>
        <p:spPr>
          <a:xfrm>
            <a:off x="5187554" y="1830388"/>
            <a:ext cx="3505200" cy="4343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2:1 female predominance.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Can show familial pattern.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Associated with hx of allergic rhinitis or eczema.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Subtype associated with ingestion of specific foods.</a:t>
            </a:r>
          </a:p>
        </p:txBody>
      </p:sp>
    </p:spTree>
    <p:extLst>
      <p:ext uri="{BB962C8B-B14F-4D97-AF65-F5344CB8AC3E}">
        <p14:creationId xmlns:p14="http://schemas.microsoft.com/office/powerpoint/2010/main" val="15596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ea typeface="+mj-ea"/>
                <a:cs typeface="Times New Roman"/>
              </a:rPr>
              <a:t>Food-dependent Exercise</a:t>
            </a:r>
            <a:r>
              <a:rPr lang="en-US" dirty="0">
                <a:latin typeface="Times New Roman"/>
                <a:ea typeface="+mj-ea"/>
                <a:cs typeface="Times New Roman"/>
              </a:rPr>
              <a:t>-Induced Anaphylaxis</a:t>
            </a:r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Symptoms are usually induced by physical exercise after food ingestion.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Causative foods include: shellfish, wheat products, vegetables, fruits, nuts, eggs, mushrooms, corn, garlic, rice, and meat.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Aspirin and NSAID ingestion has been documented to induce symptoms or to provoke more severe symptoms.</a:t>
            </a:r>
          </a:p>
        </p:txBody>
      </p:sp>
    </p:spTree>
    <p:extLst>
      <p:ext uri="{BB962C8B-B14F-4D97-AF65-F5344CB8AC3E}">
        <p14:creationId xmlns:p14="http://schemas.microsoft.com/office/powerpoint/2010/main" val="4567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/>
                <a:ea typeface="ＭＳ Ｐゴシック" charset="0"/>
                <a:cs typeface="Times New Roman"/>
              </a:rPr>
              <a:t>Paradoxical Vocal Cord Dysfunction (PVCD)</a:t>
            </a:r>
            <a:endParaRPr lang="en-US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Upper airway obstruction associated with the paradoxical adduction/closure of the vocal folds occurring primarily on inhalation, and sometimes during exhalation.</a:t>
            </a:r>
          </a:p>
          <a:p>
            <a:r>
              <a:rPr lang="en-US" smtClean="0">
                <a:latin typeface="Times New Roman" pitchFamily="18" charset="0"/>
              </a:rPr>
              <a:t>Presentation can range from mild dyspnea to acute, severe respiratory distress.</a:t>
            </a:r>
          </a:p>
          <a:p>
            <a:pPr lvl="1"/>
            <a:r>
              <a:rPr lang="en-US" sz="2000" smtClean="0">
                <a:latin typeface="Times New Roman" pitchFamily="18" charset="0"/>
              </a:rPr>
              <a:t>Without hypoxemia.</a:t>
            </a:r>
          </a:p>
          <a:p>
            <a:pPr lvl="1"/>
            <a:r>
              <a:rPr lang="en-US" sz="2000" smtClean="0">
                <a:latin typeface="Times New Roman" pitchFamily="18" charset="0"/>
              </a:rPr>
              <a:t>Many patients point to or grab their throats when describing respiratory symptoms.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Incidence is as high as 27% of young, physically active adults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Frequently comorbid with asthma in as many as 40% of pediatric patients and 38% of adults.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Ratio of 3:1 females to males</a:t>
            </a:r>
          </a:p>
          <a:p>
            <a:r>
              <a:rPr lang="en-US" smtClean="0">
                <a:latin typeface="Times New Roman" pitchFamily="18" charset="0"/>
              </a:rPr>
              <a:t>The underpinnings of PVCM are poorly understood and more a matter of conjecture than of science.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Generally does not respond to pharmacologic treatment for asthma.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9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912019" y="566738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Diagnosis of PVCD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sz="half" idx="1"/>
          </p:nvPr>
        </p:nvSpPr>
        <p:spPr>
          <a:xfrm>
            <a:off x="895350" y="1825626"/>
            <a:ext cx="4038600" cy="431006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Laryngoscopy is considered the gold standard for diagnosis.</a:t>
            </a:r>
          </a:p>
        </p:txBody>
      </p:sp>
      <p:pic>
        <p:nvPicPr>
          <p:cNvPr id="25604" name="Content Placeholder 3" descr="PVCM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057400"/>
            <a:ext cx="1833563" cy="3154363"/>
          </a:xfrm>
        </p:spPr>
      </p:pic>
    </p:spTree>
    <p:extLst>
      <p:ext uri="{BB962C8B-B14F-4D97-AF65-F5344CB8AC3E}">
        <p14:creationId xmlns:p14="http://schemas.microsoft.com/office/powerpoint/2010/main" val="7473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Treatment of PVCD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Termination of unnecessary medications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Reassurance (that condition is benign and oxygenation is normal despite dyspnea)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Speech therapy as primary treatment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To abort acute attacks: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Panting, sniffing, pursed lipped breathing on exhalation, nasal inhalation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Heliox (works by decreasing work of breathing)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Benzodiazepines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Exercise-Induced Asthma (EIA)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Condition in which exercise induces symptoms of asthma in patients who have asthma.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Possibly because of poor control of the disease.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In individuals with intermittent asthma, EIA may be the only expression of asthma.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EIA is found in 8-10% of normal child population and in approximately 35% of children with current asthma.</a:t>
            </a:r>
          </a:p>
          <a:p>
            <a:pPr>
              <a:spcBef>
                <a:spcPct val="0"/>
              </a:spcBef>
            </a:pPr>
            <a:endParaRPr lang="en-US" sz="240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smtClean="0">
                <a:latin typeface="Times New Roman" pitchFamily="18" charset="0"/>
              </a:rPr>
              <a:t>Symptoms usually occur shortly after heavy exercise.</a:t>
            </a:r>
          </a:p>
          <a:p>
            <a:pPr lvl="1">
              <a:spcBef>
                <a:spcPct val="0"/>
              </a:spcBef>
            </a:pPr>
            <a:r>
              <a:rPr lang="en-US" sz="2200" smtClean="0">
                <a:latin typeface="Times New Roman" pitchFamily="18" charset="0"/>
              </a:rPr>
              <a:t>Wheezing will be expiratory.</a:t>
            </a:r>
          </a:p>
          <a:p>
            <a:pPr eaLnBrk="1" hangingPunct="1"/>
            <a:endParaRPr lang="en-US" sz="3000" smtClean="0">
              <a:latin typeface="Times New Roman" pitchFamily="18" charset="0"/>
            </a:endParaRPr>
          </a:p>
          <a:p>
            <a:pPr lvl="2" eaLnBrk="1" hangingPunct="1"/>
            <a:endParaRPr lang="en-US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Exercise-Induced Bronchospasm (EIB)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Describes airway obstruction that occurs in association with exercise.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Without regard to the presence of chronic asthma.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Defined as ≥ 10% reduction in FEV1 after exercise.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More common in endurance sport athletes or in sports that require high minute ventilation.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Prevalence ranges from 11 to 50%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Approaches 90% in athletes with asthma.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5-10% of athletes with EIB have no concomitant respiratory or allergic disease.</a:t>
            </a:r>
          </a:p>
          <a:p>
            <a:pPr lvl="1" eaLnBrk="1" hangingPunct="1"/>
            <a:endParaRPr lang="en-US" sz="26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Learning Objectives</a:t>
            </a:r>
          </a:p>
        </p:txBody>
      </p:sp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Generate a differential diagnosis for rhinitis, cough, and wheezing in athletes.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Define terms including: EIA, EIB, and VCD.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Discuss how the pathogenesis of asthma differs in athletes compared to sedentary individuals.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Consider respiratory conditions in special settings, including athletes with sickle cell trait (SCT) and SCUBA divers</a:t>
            </a:r>
            <a:r>
              <a:rPr lang="en-US" sz="240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98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Symptoms of EIB</a:t>
            </a:r>
          </a:p>
        </p:txBody>
      </p:sp>
      <p:sp>
        <p:nvSpPr>
          <p:cNvPr id="2969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smtClean="0">
                <a:latin typeface="Times New Roman" pitchFamily="18" charset="0"/>
              </a:rPr>
              <a:t>Coughing, wheezing, chest tightness and unusual SOB </a:t>
            </a:r>
          </a:p>
          <a:p>
            <a:pPr lvl="1">
              <a:spcBef>
                <a:spcPct val="0"/>
              </a:spcBef>
            </a:pPr>
            <a:r>
              <a:rPr lang="en-US" sz="2600" smtClean="0">
                <a:latin typeface="Times New Roman" pitchFamily="18" charset="0"/>
              </a:rPr>
              <a:t>Occurring during strenuous exercise and peaking about 5-10 minutes after</a:t>
            </a:r>
            <a:r>
              <a:rPr lang="en-US" sz="2600" b="1" smtClean="0">
                <a:latin typeface="Times New Roman" pitchFamily="18" charset="0"/>
              </a:rPr>
              <a:t> </a:t>
            </a:r>
            <a:r>
              <a:rPr lang="en-US" sz="2600" smtClean="0">
                <a:latin typeface="Times New Roman" pitchFamily="18" charset="0"/>
              </a:rPr>
              <a:t>exercise.</a:t>
            </a:r>
          </a:p>
          <a:p>
            <a:pPr>
              <a:spcBef>
                <a:spcPct val="0"/>
              </a:spcBef>
            </a:pPr>
            <a:r>
              <a:rPr lang="en-US" sz="2800" smtClean="0">
                <a:latin typeface="Times New Roman" pitchFamily="18" charset="0"/>
              </a:rPr>
              <a:t>Children and adolescents may have more nonspecific symptoms:</a:t>
            </a:r>
          </a:p>
          <a:p>
            <a:pPr lvl="1">
              <a:spcBef>
                <a:spcPct val="0"/>
              </a:spcBef>
            </a:pPr>
            <a:r>
              <a:rPr lang="en-US" sz="2600" smtClean="0">
                <a:latin typeface="Times New Roman" pitchFamily="18" charset="0"/>
              </a:rPr>
              <a:t>Poor performance or </a:t>
            </a:r>
            <a:r>
              <a:rPr lang="ja-JP" altLang="en-US" sz="2600" smtClean="0">
                <a:latin typeface="Times New Roman" pitchFamily="18" charset="0"/>
              </a:rPr>
              <a:t>“</a:t>
            </a:r>
            <a:r>
              <a:rPr lang="en-US" altLang="ja-JP" sz="2600" smtClean="0">
                <a:latin typeface="Times New Roman" pitchFamily="18" charset="0"/>
                <a:cs typeface="Times New Roman" pitchFamily="18" charset="0"/>
              </a:rPr>
              <a:t>feeling out of shape</a:t>
            </a:r>
            <a:r>
              <a:rPr lang="ja-JP" altLang="en-US" sz="2600" smtClean="0">
                <a:latin typeface="Times New Roman" pitchFamily="18" charset="0"/>
              </a:rPr>
              <a:t>”</a:t>
            </a:r>
            <a:r>
              <a:rPr lang="en-US" altLang="ja-JP" sz="260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>
              <a:spcBef>
                <a:spcPct val="0"/>
              </a:spcBef>
            </a:pPr>
            <a:r>
              <a:rPr lang="en-US" altLang="ja-JP" sz="2600" smtClean="0">
                <a:latin typeface="Times New Roman" pitchFamily="18" charset="0"/>
                <a:cs typeface="Times New Roman" pitchFamily="18" charset="0"/>
              </a:rPr>
              <a:t>Parents may note inability to keep up with peers</a:t>
            </a:r>
          </a:p>
          <a:p>
            <a:pPr lvl="1">
              <a:spcBef>
                <a:spcPct val="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Abdominal pain, headaches, muscle cramps, fatigue, dizziness or chest pain.</a:t>
            </a:r>
          </a:p>
          <a:p>
            <a:pPr>
              <a:spcBef>
                <a:spcPct val="0"/>
              </a:spcBef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Pathophysiology of EIA/EIB.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898922" y="1830388"/>
            <a:ext cx="7162800" cy="2438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Considered a chronic inflammatory condition.</a:t>
            </a:r>
          </a:p>
          <a:p>
            <a:pPr lvl="1" eaLnBrk="1" hangingPunct="1"/>
            <a:r>
              <a:rPr lang="en-US" sz="2600" smtClean="0">
                <a:latin typeface="Times New Roman" pitchFamily="18" charset="0"/>
              </a:rPr>
              <a:t>EIA usually an eosinophilic inflammation.</a:t>
            </a:r>
          </a:p>
          <a:p>
            <a:pPr lvl="1" eaLnBrk="1" hangingPunct="1"/>
            <a:r>
              <a:rPr lang="en-US" sz="2600" smtClean="0">
                <a:latin typeface="Times New Roman" pitchFamily="18" charset="0"/>
              </a:rPr>
              <a:t>EIB usually a neutrophilic or mixed inflammation.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Inflammation causes increase in airway hyper-responsiveness.</a:t>
            </a:r>
            <a:endParaRPr lang="en-US" sz="2400" smtClean="0">
              <a:latin typeface="Times New Roman" pitchFamily="18" charset="0"/>
            </a:endParaRPr>
          </a:p>
        </p:txBody>
      </p:sp>
      <p:pic>
        <p:nvPicPr>
          <p:cNvPr id="3072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19" y="4343400"/>
            <a:ext cx="4267200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3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Diagnosis of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EIB or EIA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Based on a detailed history suggestive of 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EIB or EIA.</a:t>
            </a:r>
            <a:endParaRPr lang="en-US" sz="2800" dirty="0">
              <a:latin typeface="Times New Roman"/>
              <a:ea typeface="+mn-ea"/>
              <a:cs typeface="Times New Roman"/>
            </a:endParaRP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For EIA, </a:t>
            </a:r>
            <a:r>
              <a:rPr lang="en-US" sz="2800" dirty="0">
                <a:latin typeface="Times New Roman"/>
                <a:ea typeface="+mn-ea"/>
                <a:cs typeface="Times New Roman"/>
              </a:rPr>
              <a:t>c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onsider </a:t>
            </a:r>
            <a:r>
              <a:rPr lang="en-US" sz="2800" dirty="0" err="1" smtClean="0">
                <a:latin typeface="Times New Roman"/>
                <a:ea typeface="+mn-ea"/>
                <a:cs typeface="Times New Roman"/>
              </a:rPr>
              <a:t>spirometry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.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800" dirty="0" smtClean="0">
                <a:latin typeface="Times New Roman" charset="0"/>
                <a:ea typeface="MS PGothic" charset="0"/>
                <a:cs typeface="MS PGothic" charset="0"/>
              </a:rPr>
              <a:t>Preferred method of measuring airflow limitation and reversibility.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800" dirty="0" smtClean="0">
                <a:latin typeface="Times New Roman"/>
                <a:ea typeface="MS PGothic" charset="0"/>
                <a:cs typeface="Times New Roman"/>
              </a:rPr>
              <a:t>A normal FEV1 does not preclude EIA.</a:t>
            </a:r>
            <a:endParaRPr lang="en-US" sz="2800" dirty="0" smtClean="0">
              <a:latin typeface="Constantia" charset="0"/>
              <a:ea typeface="+mn-ea"/>
            </a:endParaRP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MS PGothic" charset="0"/>
                <a:cs typeface="Times New Roman"/>
              </a:rPr>
              <a:t>For EIB, consider a pulmonary function test coupled with an appropriate exercise challenge.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800" dirty="0" smtClean="0">
                <a:latin typeface="Times New Roman" charset="0"/>
                <a:ea typeface="MS PGothic" charset="0"/>
              </a:rPr>
              <a:t>Lack of a gold standard test for the diagnosis of EIB in the literature.</a:t>
            </a:r>
            <a:endParaRPr lang="en-US" sz="2800" dirty="0" smtClean="0">
              <a:latin typeface="Constant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Pearls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Constantia" pitchFamily="18" charset="0"/>
              </a:rPr>
              <a:t>Symptoms occurring during the first 5 minutes of exercise are usually not indicative of EIB.</a:t>
            </a:r>
          </a:p>
          <a:p>
            <a:pPr lvl="1" eaLnBrk="1" hangingPunct="1"/>
            <a:r>
              <a:rPr lang="en-US" sz="2800" smtClean="0">
                <a:latin typeface="Constantia" pitchFamily="18" charset="0"/>
              </a:rPr>
              <a:t>More likely related to other changes in pulmonary function, poorly controlled underlying asthma, poor conditioning, or chest wall injury.</a:t>
            </a:r>
          </a:p>
        </p:txBody>
      </p:sp>
    </p:spTree>
    <p:extLst>
      <p:ext uri="{BB962C8B-B14F-4D97-AF65-F5344CB8AC3E}">
        <p14:creationId xmlns:p14="http://schemas.microsoft.com/office/powerpoint/2010/main" val="32424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2: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L. 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- Diagnosis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Baseline spirometry with mild obstructive pattern.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At 15 minutes post-exercise, significant decrease in small airway flow indicating EIB (FEV</a:t>
            </a:r>
            <a:r>
              <a:rPr lang="en-US" sz="2800" baseline="-25000" dirty="0">
                <a:latin typeface="Times New Roman"/>
                <a:ea typeface="+mn-ea"/>
                <a:cs typeface="Times New Roman"/>
              </a:rPr>
              <a:t>1</a:t>
            </a:r>
            <a:r>
              <a:rPr lang="en-US" sz="2800" dirty="0">
                <a:latin typeface="Times New Roman"/>
                <a:ea typeface="+mn-ea"/>
                <a:cs typeface="Times New Roman"/>
              </a:rPr>
              <a:t> 2.61L).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Full recovery with albuterol (FEV</a:t>
            </a:r>
            <a:r>
              <a:rPr lang="en-US" sz="2800" baseline="-25000" dirty="0">
                <a:latin typeface="Times New Roman"/>
                <a:ea typeface="+mn-ea"/>
                <a:cs typeface="Times New Roman"/>
              </a:rPr>
              <a:t>1</a:t>
            </a:r>
            <a:r>
              <a:rPr lang="en-US" sz="2800" dirty="0">
                <a:latin typeface="Times New Roman"/>
                <a:ea typeface="+mn-ea"/>
                <a:cs typeface="Times New Roman"/>
              </a:rPr>
              <a:t> 2.90L; 11% change from post-exercise reading).</a:t>
            </a:r>
          </a:p>
          <a:p>
            <a:pPr eaLnBrk="1" hangingPunct="1">
              <a:buFont typeface="Calibri" charset="0"/>
              <a:buChar char=" "/>
              <a:defRPr/>
            </a:pPr>
            <a:endParaRPr lang="en-US" sz="2800" dirty="0">
              <a:latin typeface="Times New Roman"/>
              <a:ea typeface="+mn-ea"/>
              <a:cs typeface="Times New Roman"/>
            </a:endParaRP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Diagnosis: exercise-induced asthma</a:t>
            </a:r>
          </a:p>
        </p:txBody>
      </p:sp>
    </p:spTree>
    <p:extLst>
      <p:ext uri="{BB962C8B-B14F-4D97-AF65-F5344CB8AC3E}">
        <p14:creationId xmlns:p14="http://schemas.microsoft.com/office/powerpoint/2010/main" val="8672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EIA/EIB Treatment – 1</a:t>
            </a:r>
            <a:r>
              <a:rPr lang="en-US" baseline="30000" smtClean="0">
                <a:latin typeface="Times New Roman" pitchFamily="18" charset="0"/>
              </a:rPr>
              <a:t>st</a:t>
            </a:r>
            <a:r>
              <a:rPr lang="en-US" smtClean="0">
                <a:latin typeface="Times New Roman" pitchFamily="18" charset="0"/>
              </a:rPr>
              <a:t> Line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Short-acting inhaled </a:t>
            </a:r>
            <a:r>
              <a:rPr lang="el-GR" sz="2800" smtClean="0">
                <a:latin typeface="Times New Roman" pitchFamily="18" charset="0"/>
              </a:rPr>
              <a:t>β</a:t>
            </a:r>
            <a:r>
              <a:rPr lang="en-US" sz="2800" smtClean="0">
                <a:latin typeface="Times New Roman" pitchFamily="18" charset="0"/>
              </a:rPr>
              <a:t>-agonists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Times New Roman" pitchFamily="18" charset="0"/>
              </a:rPr>
              <a:t>Albuterol, pirbuterol (Maxair), terbutaline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For prophylaxis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For management of acute bronchospasm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Albuterol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Most commonly used pre-exercise medication.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2 puffs administered 15 minutes prior to exercise.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Side effects include tremor, palpitations, increased heart rate</a:t>
            </a:r>
            <a:r>
              <a:rPr lang="en-US" sz="260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86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Issues with β-Agonists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Calibri" pitchFamily="34" charset="0"/>
              <a:buNone/>
            </a:pPr>
            <a:r>
              <a:rPr lang="en-US" sz="2800" smtClean="0">
                <a:latin typeface="Times New Roman" pitchFamily="18" charset="0"/>
              </a:rPr>
              <a:t>Inhaled </a:t>
            </a:r>
            <a:r>
              <a:rPr lang="el-GR" sz="2800" smtClean="0">
                <a:latin typeface="Times New Roman" pitchFamily="18" charset="0"/>
              </a:rPr>
              <a:t>β</a:t>
            </a:r>
            <a:r>
              <a:rPr lang="en-US" sz="2800" smtClean="0">
                <a:latin typeface="Times New Roman" pitchFamily="18" charset="0"/>
              </a:rPr>
              <a:t>-agonists are permitted by the NCAA.</a:t>
            </a:r>
          </a:p>
          <a:p>
            <a:pPr marL="0" indent="0" eaLnBrk="1" hangingPunct="1">
              <a:buFont typeface="Calibri" pitchFamily="34" charset="0"/>
              <a:buNone/>
            </a:pPr>
            <a:r>
              <a:rPr lang="en-US" sz="2800" smtClean="0">
                <a:latin typeface="Times New Roman" pitchFamily="18" charset="0"/>
              </a:rPr>
              <a:t>Daily treatment with </a:t>
            </a:r>
            <a:r>
              <a:rPr lang="el-GR" sz="2800" smtClean="0">
                <a:latin typeface="Times New Roman" pitchFamily="18" charset="0"/>
              </a:rPr>
              <a:t>β</a:t>
            </a:r>
            <a:r>
              <a:rPr lang="en-US" sz="2800" smtClean="0">
                <a:latin typeface="Times New Roman" pitchFamily="18" charset="0"/>
              </a:rPr>
              <a:t>-agonists can enhance the severity of EIB.</a:t>
            </a:r>
          </a:p>
          <a:p>
            <a:pPr lvl="1" eaLnBrk="1" hangingPunct="1"/>
            <a:r>
              <a:rPr lang="en-US" sz="2600" smtClean="0">
                <a:latin typeface="Times New Roman" pitchFamily="18" charset="0"/>
              </a:rPr>
              <a:t>Recovery from EIB after a standard dose of </a:t>
            </a:r>
            <a:r>
              <a:rPr lang="el-GR" sz="2600" smtClean="0">
                <a:latin typeface="Times New Roman" pitchFamily="18" charset="0"/>
              </a:rPr>
              <a:t>β</a:t>
            </a:r>
            <a:r>
              <a:rPr lang="en-US" sz="2600" smtClean="0">
                <a:latin typeface="Times New Roman" pitchFamily="18" charset="0"/>
              </a:rPr>
              <a:t>-agonists is slower and additional doses are often required when either LABAs or SABAs are used daily.</a:t>
            </a:r>
          </a:p>
          <a:p>
            <a:pPr marL="0" indent="0" eaLnBrk="1" hangingPunct="1"/>
            <a:r>
              <a:rPr lang="en-US" sz="2800" smtClean="0">
                <a:latin typeface="Times New Roman" pitchFamily="18" charset="0"/>
              </a:rPr>
              <a:t>Long-acting β-agonists produce sustained improvement in pulmonary function persisting, on average, for more than 12 hours.</a:t>
            </a:r>
          </a:p>
          <a:p>
            <a:pPr lvl="1" eaLnBrk="1" hangingPunct="1"/>
            <a:r>
              <a:rPr lang="en-US" sz="2600" smtClean="0">
                <a:latin typeface="Times New Roman" pitchFamily="18" charset="0"/>
              </a:rPr>
              <a:t>Are not recommended for use as monotherapy.</a:t>
            </a:r>
          </a:p>
          <a:p>
            <a:pPr marL="0" indent="0" eaLnBrk="1" hangingPunct="1"/>
            <a:endParaRPr lang="en-US" sz="2800" smtClean="0">
              <a:latin typeface="Times New Roman" pitchFamily="18" charset="0"/>
            </a:endParaRPr>
          </a:p>
          <a:p>
            <a:pPr marL="0" indent="0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5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EIA/EIB 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Treatment: 2</a:t>
            </a:r>
            <a:r>
              <a:rPr lang="en-US" baseline="30000" dirty="0">
                <a:latin typeface="Times New Roman" charset="0"/>
                <a:ea typeface="MS PGothic" charset="0"/>
                <a:cs typeface="+mj-cs"/>
              </a:rPr>
              <a:t>nd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 Line</a:t>
            </a:r>
          </a:p>
        </p:txBody>
      </p:sp>
      <p:sp>
        <p:nvSpPr>
          <p:cNvPr id="36866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Inhaled corticosteroids: 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Fluticasone (Flovent), triamcinolone (Azmacort), budesonide (Pulmicort), flunisolide (AeroBid), beclomethasone (QVAR)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Have been demonstrated to be useful in tx of EIB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Require four weeks to achieve maximal effect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Side effects: oral candidiasis, hoarseness</a:t>
            </a:r>
          </a:p>
          <a:p>
            <a:pPr lvl="1" eaLnBrk="1" hangingPunct="1">
              <a:spcBef>
                <a:spcPts val="1200"/>
              </a:spcBef>
              <a:spcAft>
                <a:spcPts val="200"/>
              </a:spcAft>
              <a:buFont typeface="Calibri" pitchFamily="34" charset="0"/>
              <a:buChar char=" "/>
            </a:pPr>
            <a:r>
              <a:rPr lang="en-US" sz="2800" smtClean="0">
                <a:latin typeface="Times New Roman" pitchFamily="18" charset="0"/>
              </a:rPr>
              <a:t>Consider adding long-acting β-agonist (LABA) if symptoms not well controlled on corticosteroids alone.</a:t>
            </a:r>
          </a:p>
          <a:p>
            <a:pPr eaLnBrk="1" hangingPunct="1"/>
            <a:endParaRPr lang="en-US" sz="30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1"/>
          <p:cNvSpPr>
            <a:spLocks noGrp="1"/>
          </p:cNvSpPr>
          <p:nvPr>
            <p:ph type="title"/>
          </p:nvPr>
        </p:nvSpPr>
        <p:spPr>
          <a:xfrm>
            <a:off x="845344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EIA/EIB 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treatment: 2</a:t>
            </a:r>
            <a:r>
              <a:rPr lang="en-US" baseline="30000" dirty="0">
                <a:latin typeface="Times New Roman" charset="0"/>
                <a:ea typeface="MS PGothic" charset="0"/>
                <a:cs typeface="+mj-cs"/>
              </a:rPr>
              <a:t>nd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 line</a:t>
            </a:r>
          </a:p>
        </p:txBody>
      </p:sp>
      <p:sp>
        <p:nvSpPr>
          <p:cNvPr id="37890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Leukotriene receptor antagonists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Montelukast (Singulair), zafirlukast (Accolate)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A single dose can protect against EIB for up to 12 hours after administration.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Benefit is not reduced over time when used on a regular basis as monotherapy.</a:t>
            </a:r>
          </a:p>
          <a:p>
            <a:pPr lvl="1" eaLnBrk="1" hangingPunct="1"/>
            <a:r>
              <a:rPr lang="en-US" sz="3000" smtClean="0">
                <a:latin typeface="Times New Roman" pitchFamily="18" charset="0"/>
              </a:rPr>
              <a:t>Can be tried alone in those who do not meet WADA or IOC criteria for inhaled corticosteroid use.</a:t>
            </a: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/>
                <a:ea typeface="+mj-ea"/>
                <a:cs typeface="Times New Roman"/>
              </a:rPr>
              <a:t>Non-Pharmacologic Treatment Measures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Increase physical conditioning.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High intensity warm up for at least 10 minutes prior to beginning exercise.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Cover mouth and nose with scarf/mask in cold weather.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Avoid aeroallergens and pollutants.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Diet changes.</a:t>
            </a:r>
          </a:p>
        </p:txBody>
      </p:sp>
    </p:spTree>
    <p:extLst>
      <p:ext uri="{BB962C8B-B14F-4D97-AF65-F5344CB8AC3E}">
        <p14:creationId xmlns:p14="http://schemas.microsoft.com/office/powerpoint/2010/main" val="39232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1: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M.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12291" name="Content Placeholder 1"/>
          <p:cNvSpPr>
            <a:spLocks noGrp="1"/>
          </p:cNvSpPr>
          <p:nvPr>
            <p:ph sz="half" idx="1"/>
          </p:nvPr>
        </p:nvSpPr>
        <p:spPr>
          <a:xfrm>
            <a:off x="888206" y="1952625"/>
            <a:ext cx="3505200" cy="3276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49 y.o. woman who wants you to complete her health form for a SCUBA diving class.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PMH: asthma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PSH: cholecystectomy, bariatric surgery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MEDS: none</a:t>
            </a:r>
          </a:p>
          <a:p>
            <a:pPr eaLnBrk="1" hangingPunct="1"/>
            <a:endParaRPr lang="en-US" sz="2400" smtClean="0">
              <a:latin typeface="Times New Roman" pitchFamily="18" charset="0"/>
            </a:endParaRPr>
          </a:p>
        </p:txBody>
      </p:sp>
      <p:pic>
        <p:nvPicPr>
          <p:cNvPr id="12292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8941" y="2058988"/>
            <a:ext cx="35052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0885" y="5272088"/>
            <a:ext cx="6477000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Times New Roman"/>
                <a:ea typeface="+mn-ea"/>
                <a:cs typeface="Times New Roman"/>
              </a:rPr>
              <a:t>Do you complete her form?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86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2: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L. 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- Treatment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Albuterol MDI, 2 puffs po prior to exercise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Intermittently helps with sx control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Loratadine (Claritin) 10mg QD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Not taking consistently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Montelukast (Singulair) 10mg QD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Not taking regularly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Fluticasone (Flovent) 110mcg, 2 puffs po BID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Didn</a:t>
            </a:r>
            <a:r>
              <a:rPr lang="en-US" altLang="en-US" sz="2400" smtClean="0">
                <a:latin typeface="Times New Roman" pitchFamily="18" charset="0"/>
              </a:rPr>
              <a:t>’</a:t>
            </a:r>
            <a:r>
              <a:rPr lang="en-US" altLang="ja-JP" sz="2400" smtClean="0">
                <a:latin typeface="Times New Roman" pitchFamily="18" charset="0"/>
                <a:cs typeface="Times New Roman" pitchFamily="18" charset="0"/>
              </a:rPr>
              <a:t>t like being on steroids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Ranitidine (Zantac) 150mg QD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No change in symptoms</a:t>
            </a:r>
          </a:p>
        </p:txBody>
      </p:sp>
    </p:spTree>
    <p:extLst>
      <p:ext uri="{BB962C8B-B14F-4D97-AF65-F5344CB8AC3E}">
        <p14:creationId xmlns:p14="http://schemas.microsoft.com/office/powerpoint/2010/main" val="38360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2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3: C.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40963" name="Content Placeholder 1"/>
          <p:cNvSpPr>
            <a:spLocks noGrp="1"/>
          </p:cNvSpPr>
          <p:nvPr>
            <p:ph sz="half" idx="1"/>
          </p:nvPr>
        </p:nvSpPr>
        <p:spPr>
          <a:xfrm>
            <a:off x="910829" y="1830388"/>
            <a:ext cx="3505200" cy="4343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41 y.o. recreational marathon runner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Notes recurrent URI symptoms including rhinitis and cough.</a:t>
            </a:r>
          </a:p>
        </p:txBody>
      </p:sp>
      <p:pic>
        <p:nvPicPr>
          <p:cNvPr id="40964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45"/>
          <a:stretch>
            <a:fillRect/>
          </a:stretch>
        </p:blipFill>
        <p:spPr>
          <a:xfrm>
            <a:off x="5137547" y="1812925"/>
            <a:ext cx="3200400" cy="347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ea typeface="+mj-ea"/>
                <a:cs typeface="Times New Roman"/>
              </a:rPr>
              <a:t>Why is she getting sick so often?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419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Studies show that strenuous or chronic exercise is associated with increased incidence of URIs in athletes.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Lifestyle variables – high stress levels, sleep deprivation, dietary unawareness – are important co-factors in the immune response.</a:t>
            </a:r>
          </a:p>
        </p:txBody>
      </p:sp>
    </p:spTree>
    <p:extLst>
      <p:ext uri="{BB962C8B-B14F-4D97-AF65-F5344CB8AC3E}">
        <p14:creationId xmlns:p14="http://schemas.microsoft.com/office/powerpoint/2010/main" val="41729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ea typeface="+mj-ea"/>
                <a:cs typeface="Times New Roman"/>
              </a:rPr>
              <a:t>Differential Diagnosis of Rhinitis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Allergic rhinitis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Non-allergic rhinitis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Exercise-induced rhinitis</a:t>
            </a:r>
          </a:p>
        </p:txBody>
      </p:sp>
    </p:spTree>
    <p:extLst>
      <p:ext uri="{BB962C8B-B14F-4D97-AF65-F5344CB8AC3E}">
        <p14:creationId xmlns:p14="http://schemas.microsoft.com/office/powerpoint/2010/main" val="16062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Exercise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-Induced 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Rhinitis</a:t>
            </a:r>
          </a:p>
        </p:txBody>
      </p:sp>
      <p:sp>
        <p:nvSpPr>
          <p:cNvPr id="4403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Affects more than 1/3 of athletes.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Triggers include: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Exposure to airborne allergens during training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Cold air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Various pollutants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Which cause airway inflammation and epithelial damage.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  <a:p>
            <a:pPr lvl="1"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Exercise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-Induced </a:t>
            </a:r>
            <a:r>
              <a:rPr lang="en-US" dirty="0">
                <a:latin typeface="Times New Roman" charset="0"/>
                <a:ea typeface="MS PGothic" charset="0"/>
                <a:cs typeface="+mj-cs"/>
              </a:rPr>
              <a:t>Rhinitis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Treatment: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Allergen avoidance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Reduction of irritant exposure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Medications:</a:t>
            </a:r>
          </a:p>
          <a:p>
            <a:pPr lvl="2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Nasal corticosteroids</a:t>
            </a:r>
          </a:p>
          <a:p>
            <a:pPr lvl="2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Nasal anticholingerics</a:t>
            </a:r>
          </a:p>
          <a:p>
            <a:pPr lvl="2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Leukotriene receptor antagonists</a:t>
            </a:r>
          </a:p>
          <a:p>
            <a:pPr lvl="2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Antihistamines</a:t>
            </a:r>
          </a:p>
          <a:p>
            <a:pPr lvl="2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Immunotherapy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Consider testing to rule out asthma</a:t>
            </a:r>
          </a:p>
        </p:txBody>
      </p:sp>
    </p:spTree>
    <p:extLst>
      <p:ext uri="{BB962C8B-B14F-4D97-AF65-F5344CB8AC3E}">
        <p14:creationId xmlns:p14="http://schemas.microsoft.com/office/powerpoint/2010/main" val="25242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4: B.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4608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21 y.o. 238# African-American collegiate lineman who fell to his hands and knees on the field during the first day of practice.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Was running back-to-back 100 yard sprints.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Complains to the ATC of leg and back cramps.</a:t>
            </a:r>
          </a:p>
        </p:txBody>
      </p:sp>
    </p:spTree>
    <p:extLst>
      <p:ext uri="{BB962C8B-B14F-4D97-AF65-F5344CB8AC3E}">
        <p14:creationId xmlns:p14="http://schemas.microsoft.com/office/powerpoint/2010/main" val="39226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4: B.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Observation: sweating, panting overweight athlete; anxious appearing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Vitals: T 99.9, tachycardic, tachypnic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CV: tachy but regular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Resp: CTA B, no w/r/r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Musc: no palpable muscle spasms, muscles seem weak against resistance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/>
                <a:ea typeface="+mj-ea"/>
                <a:cs typeface="Times New Roman"/>
              </a:rPr>
              <a:t>Case 4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: B. - Differential </a:t>
            </a:r>
            <a:r>
              <a:rPr lang="en-US" dirty="0">
                <a:latin typeface="Times New Roman"/>
                <a:ea typeface="+mj-ea"/>
                <a:cs typeface="Times New Roman"/>
              </a:rPr>
              <a:t>D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iagnosis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Deconditioning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Heat exhaustion or heat stroke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Asthma attack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Spontaneous pneumothorax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Cardiac issue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Muscle cramps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Anxiety attack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Exertional sickling collapse</a:t>
            </a:r>
            <a:endParaRPr lang="en-US" sz="2800" dirty="0"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14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Spontaneous Pneumothorax</a:t>
            </a:r>
          </a:p>
        </p:txBody>
      </p:sp>
      <p:sp>
        <p:nvSpPr>
          <p:cNvPr id="4915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2000 cases in the US annually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10% associated with athletic activity.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Most often seen in males in their late teens to early 30s; generally in those with a taller slender build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Presentation can be varied: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Most commonly dyspnea and pleuritic chest pain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Chronic cough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10% may have no complaint at all</a:t>
            </a:r>
          </a:p>
        </p:txBody>
      </p:sp>
    </p:spTree>
    <p:extLst>
      <p:ext uri="{BB962C8B-B14F-4D97-AF65-F5344CB8AC3E}">
        <p14:creationId xmlns:p14="http://schemas.microsoft.com/office/powerpoint/2010/main" val="4047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/>
                <a:ea typeface="ＭＳ Ｐゴシック" charset="0"/>
                <a:cs typeface="Times New Roman"/>
              </a:rPr>
              <a:t>Clearance for SCUBA Diving</a:t>
            </a:r>
            <a:endParaRPr lang="en-US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</a:rPr>
              <a:t>Could the condition predispose to a diving illness?	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</a:rPr>
              <a:t>Could the condition be provoked by diving?	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</a:rPr>
              <a:t>Could the condition compromise the diver's safety or performance underwater?	</a:t>
            </a:r>
          </a:p>
          <a:p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2190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latin typeface="Times New Roman"/>
                <a:ea typeface="+mj-ea"/>
                <a:cs typeface="Times New Roman"/>
              </a:rPr>
              <a:t>Exertional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 Sickling </a:t>
            </a:r>
            <a:r>
              <a:rPr lang="en-US" dirty="0">
                <a:latin typeface="Times New Roman"/>
                <a:ea typeface="+mj-ea"/>
                <a:cs typeface="Times New Roman"/>
              </a:rPr>
              <a:t>C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ollapse: Symptoms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5017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Player who typically slumps to the ground, may complain of pain (typically low back and legs), muscle weakness, feel like they </a:t>
            </a:r>
            <a:r>
              <a:rPr lang="ja-JP" altLang="en-US" sz="2800" smtClean="0">
                <a:latin typeface="Times New Roman" pitchFamily="18" charset="0"/>
              </a:rPr>
              <a:t>“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can’t go on</a:t>
            </a:r>
            <a:r>
              <a:rPr lang="ja-JP" altLang="en-US" sz="2800" smtClean="0">
                <a:latin typeface="Times New Roman" pitchFamily="18" charset="0"/>
              </a:rPr>
              <a:t>”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Communicative.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Muscles are not </a:t>
            </a:r>
            <a:r>
              <a:rPr lang="ja-JP" altLang="en-US" sz="2800" smtClean="0">
                <a:latin typeface="Times New Roman" pitchFamily="18" charset="0"/>
              </a:rPr>
              <a:t>“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locked up</a:t>
            </a:r>
            <a:r>
              <a:rPr lang="ja-JP" altLang="en-US" sz="2800" smtClean="0">
                <a:latin typeface="Times New Roman" pitchFamily="18" charset="0"/>
              </a:rPr>
              <a:t>”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Muscle weakness exceeds muscle pain.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Tachypnea (d/t lactic acidosis).</a:t>
            </a:r>
          </a:p>
        </p:txBody>
      </p:sp>
    </p:spTree>
    <p:extLst>
      <p:ext uri="{BB962C8B-B14F-4D97-AF65-F5344CB8AC3E}">
        <p14:creationId xmlns:p14="http://schemas.microsoft.com/office/powerpoint/2010/main" val="31504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latin typeface="Times New Roman"/>
                <a:ea typeface="+mj-ea"/>
                <a:cs typeface="Times New Roman"/>
              </a:rPr>
              <a:t>Exertional</a:t>
            </a:r>
            <a:r>
              <a:rPr lang="en-US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Sickling </a:t>
            </a:r>
            <a:r>
              <a:rPr lang="en-US" dirty="0">
                <a:latin typeface="Times New Roman"/>
                <a:ea typeface="+mj-ea"/>
                <a:cs typeface="Times New Roman"/>
              </a:rPr>
              <a:t>C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ollapse</a:t>
            </a:r>
            <a:r>
              <a:rPr lang="en-US" dirty="0">
                <a:latin typeface="Times New Roman"/>
                <a:ea typeface="+mj-ea"/>
                <a:cs typeface="Times New Roman"/>
              </a:rPr>
              <a:t>: T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riggers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In athlete with sickle cell 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trait</a:t>
            </a:r>
          </a:p>
          <a:p>
            <a:pPr eaLnBrk="1" hangingPunct="1">
              <a:buFont typeface="Calibri" charset="0"/>
              <a:buChar char=" "/>
              <a:defRPr/>
            </a:pPr>
            <a:endParaRPr lang="en-US" sz="2800" dirty="0">
              <a:latin typeface="Times New Roman"/>
              <a:ea typeface="+mn-ea"/>
              <a:cs typeface="Times New Roman"/>
            </a:endParaRP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Maximal exertion sustained for at least a few minutes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Abrupt increase in intensity of training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Training at unfamiliar altitude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Suboptimal physical conditioning</a:t>
            </a:r>
          </a:p>
        </p:txBody>
      </p:sp>
    </p:spTree>
    <p:extLst>
      <p:ext uri="{BB962C8B-B14F-4D97-AF65-F5344CB8AC3E}">
        <p14:creationId xmlns:p14="http://schemas.microsoft.com/office/powerpoint/2010/main" val="5247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latin typeface="Times New Roman"/>
                <a:ea typeface="+mj-ea"/>
                <a:cs typeface="Times New Roman"/>
              </a:rPr>
              <a:t>Exertional</a:t>
            </a:r>
            <a:r>
              <a:rPr lang="en-US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Sickling </a:t>
            </a:r>
            <a:r>
              <a:rPr lang="en-US" dirty="0">
                <a:latin typeface="Times New Roman"/>
                <a:ea typeface="+mj-ea"/>
                <a:cs typeface="Times New Roman"/>
              </a:rPr>
              <a:t>C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ollapse</a:t>
            </a:r>
            <a:r>
              <a:rPr lang="en-US" dirty="0">
                <a:latin typeface="Times New Roman"/>
                <a:ea typeface="+mj-ea"/>
                <a:cs typeface="Times New Roman"/>
              </a:rPr>
              <a:t>: T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reatment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5222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Monitor vital signs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Supplemental oxygen by face mask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Cool athlete if needed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Start IV line and be ready for CPR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Transport to hospital if not immediately improving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IS A MEDICAL EMERGENCY!</a:t>
            </a:r>
          </a:p>
        </p:txBody>
      </p:sp>
    </p:spTree>
    <p:extLst>
      <p:ext uri="{BB962C8B-B14F-4D97-AF65-F5344CB8AC3E}">
        <p14:creationId xmlns:p14="http://schemas.microsoft.com/office/powerpoint/2010/main" val="28830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Times New Roman" charset="0"/>
                <a:ea typeface="MS PGothic" charset="0"/>
                <a:cs typeface="+mj-cs"/>
              </a:rPr>
              <a:t>Sickle Cell Trait</a:t>
            </a:r>
          </a:p>
        </p:txBody>
      </p:sp>
      <p:sp>
        <p:nvSpPr>
          <p:cNvPr id="532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Condition resulting from inheritance of one gene for sickle hemoglobin (HgbS) and one gene for normal hemoglobin.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Incidence in the general population: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8% of African Americans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0.5% of Hispanics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0.2% of whites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2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Sickle Tell Trait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22735" y="1830388"/>
            <a:ext cx="3505200" cy="43434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800" dirty="0">
                <a:latin typeface="Times New Roman"/>
                <a:ea typeface="+mn-ea"/>
                <a:cs typeface="Times New Roman"/>
              </a:rPr>
              <a:t>Testing now mandated for </a:t>
            </a:r>
            <a:r>
              <a:rPr lang="en-US" sz="2800" dirty="0" smtClean="0">
                <a:latin typeface="Times New Roman"/>
                <a:ea typeface="+mn-ea"/>
                <a:cs typeface="Times New Roman"/>
              </a:rPr>
              <a:t>all Division I student athletes.</a:t>
            </a:r>
          </a:p>
          <a:p>
            <a:pPr eaLnBrk="1" hangingPunct="1">
              <a:buFont typeface="Calibri" charset="0"/>
              <a:buChar char=" "/>
              <a:defRPr/>
            </a:pPr>
            <a:endParaRPr lang="en-US" sz="2800" dirty="0">
              <a:latin typeface="Times New Roman"/>
              <a:ea typeface="+mn-ea"/>
              <a:cs typeface="Times New Roman"/>
            </a:endParaRPr>
          </a:p>
          <a:p>
            <a:pPr eaLnBrk="1" hangingPunct="1">
              <a:buFont typeface="Calibri" charset="0"/>
              <a:buChar char=" "/>
              <a:defRPr/>
            </a:pPr>
            <a:endParaRPr lang="en-US" dirty="0">
              <a:latin typeface="+mj-lt"/>
              <a:ea typeface="+mn-ea"/>
              <a:cs typeface="+mn-cs"/>
            </a:endParaRPr>
          </a:p>
        </p:txBody>
      </p:sp>
      <p:pic>
        <p:nvPicPr>
          <p:cNvPr id="54276" name="Content Placeholder 3" descr="lineman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7" r="19737"/>
          <a:stretch>
            <a:fillRect/>
          </a:stretch>
        </p:blipFill>
        <p:spPr>
          <a:xfrm>
            <a:off x="4877991" y="1830388"/>
            <a:ext cx="3505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3"/>
          <p:cNvSpPr>
            <a:spLocks noGrp="1"/>
          </p:cNvSpPr>
          <p:nvPr>
            <p:ph type="ctrTitle"/>
          </p:nvPr>
        </p:nvSpPr>
        <p:spPr>
          <a:xfrm>
            <a:off x="1151335" y="182564"/>
            <a:ext cx="70866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Thank you!</a:t>
            </a:r>
          </a:p>
        </p:txBody>
      </p:sp>
      <p:pic>
        <p:nvPicPr>
          <p:cNvPr id="55299" name="Picture 1" descr="_48511851_farahspaniar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91" y="1722438"/>
            <a:ext cx="66294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2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ea typeface="+mj-ea"/>
                <a:cs typeface="Times New Roman"/>
              </a:rPr>
              <a:t>Pulmonary Disorders and SCUBA </a:t>
            </a:r>
            <a:r>
              <a:rPr lang="en-US" dirty="0">
                <a:latin typeface="Times New Roman"/>
                <a:ea typeface="+mj-ea"/>
                <a:cs typeface="Times New Roman"/>
              </a:rPr>
              <a:t>D</a:t>
            </a:r>
            <a:r>
              <a:rPr lang="en-US" dirty="0" smtClean="0">
                <a:latin typeface="Times New Roman"/>
                <a:ea typeface="+mj-ea"/>
                <a:cs typeface="Times New Roman"/>
              </a:rPr>
              <a:t>iving</a:t>
            </a:r>
            <a:endParaRPr lang="en-US" dirty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Calibri" charset="0"/>
              <a:buChar char=" 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Absolute contraindications: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H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/o spontaneous pneumothorax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Impaired exercise performance d/t respiratory disease</a:t>
            </a:r>
          </a:p>
          <a:p>
            <a:pPr eaLnBrk="1" hangingPunct="1">
              <a:buFont typeface="Calibri" charset="0"/>
              <a:buChar char=" 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Relative contraindications: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Asthma or reactive airway disease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EIB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Solid/cystic/cavitary lesions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Prior PTX d/t surgery, trauma or over inflation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Immersion pulmonary edema</a:t>
            </a:r>
          </a:p>
          <a:p>
            <a:pPr lvl="1" eaLnBrk="1" hangingPunct="1">
              <a:buFont typeface="Calibri" charset="0"/>
              <a:buChar char="◦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Interstitial lung disease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879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Asthma and SCUBA Diving</a:t>
            </a: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910829" y="1844675"/>
            <a:ext cx="7162800" cy="2819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Criteria for clearance prior to SCUBA diving: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Asymptomatic adult with past history of childhood asthma.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Well controlled asthma with known triggers and normal PFTs with a reduction of &lt; 20% in peak mid-expiratory flow after exercise.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No evidence of cold-induced wheezing or exercise-induced bronchospasm</a:t>
            </a:r>
            <a:r>
              <a:rPr lang="en-US" sz="2800" smtClean="0">
                <a:latin typeface="Times New Roman" pitchFamily="18" charset="0"/>
              </a:rPr>
              <a:t>.</a:t>
            </a: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07" b="18175"/>
          <a:stretch>
            <a:fillRect/>
          </a:stretch>
        </p:blipFill>
        <p:spPr bwMode="auto">
          <a:xfrm>
            <a:off x="2633663" y="4800600"/>
            <a:ext cx="38481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1: M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7244" y="2087563"/>
            <a:ext cx="3505200" cy="2628900"/>
          </a:xfrm>
          <a:prstGeom prst="rect">
            <a:avLst/>
          </a:prstGeom>
        </p:spPr>
      </p:pic>
      <p:sp>
        <p:nvSpPr>
          <p:cNvPr id="16388" name="Content Placeholder 2"/>
          <p:cNvSpPr>
            <a:spLocks noGrp="1"/>
          </p:cNvSpPr>
          <p:nvPr>
            <p:ph sz="half" idx="2"/>
          </p:nvPr>
        </p:nvSpPr>
        <p:spPr>
          <a:xfrm>
            <a:off x="4739879" y="2058988"/>
            <a:ext cx="3505200" cy="4343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Spirometry was normal.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Pt. reported no wheezing or medication use in the past 5 yrs.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Was cleared to scuba dive.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2: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L.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17411" name="Content Placeholder 1"/>
          <p:cNvSpPr>
            <a:spLocks noGrp="1"/>
          </p:cNvSpPr>
          <p:nvPr>
            <p:ph sz="half" idx="1"/>
          </p:nvPr>
        </p:nvSpPr>
        <p:spPr>
          <a:xfrm>
            <a:off x="910829" y="1874838"/>
            <a:ext cx="3505200" cy="4343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11 y.o. girl brought in by mom for coughing and wheezing during a basketball tournament.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Was playing in a game this weekend and they had to pull her out d/t wheezing.  She was on the bench coughing for about 2 hours before she was </a:t>
            </a:r>
            <a:r>
              <a:rPr lang="ja-JP" altLang="en-US" sz="2800" smtClean="0">
                <a:latin typeface="Times New Roman" pitchFamily="18" charset="0"/>
              </a:rPr>
              <a:t>“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back to normal</a:t>
            </a:r>
            <a:r>
              <a:rPr lang="ja-JP" altLang="en-US" sz="2800" smtClean="0">
                <a:latin typeface="Times New Roman" pitchFamily="18" charset="0"/>
              </a:rPr>
              <a:t>”</a:t>
            </a:r>
            <a:r>
              <a:rPr lang="en-US" altLang="ja-JP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30391" y="1798638"/>
            <a:ext cx="322302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MS PGothic" charset="0"/>
                <a:cs typeface="+mj-cs"/>
              </a:rPr>
              <a:t>Case 2: </a:t>
            </a:r>
            <a:r>
              <a:rPr lang="en-US" dirty="0" smtClean="0">
                <a:latin typeface="Times New Roman" charset="0"/>
                <a:ea typeface="MS PGothic" charset="0"/>
                <a:cs typeface="+mj-cs"/>
              </a:rPr>
              <a:t>L.</a:t>
            </a:r>
            <a:endParaRPr lang="en-US" dirty="0">
              <a:latin typeface="Times New Roman" charset="0"/>
              <a:ea typeface="MS PGothic" charset="0"/>
              <a:cs typeface="+mj-cs"/>
            </a:endParaRPr>
          </a:p>
        </p:txBody>
      </p:sp>
      <p:sp>
        <p:nvSpPr>
          <p:cNvPr id="18435" name="Content Placeholder 1"/>
          <p:cNvSpPr>
            <a:spLocks noGrp="1"/>
          </p:cNvSpPr>
          <p:nvPr>
            <p:ph sz="half" idx="1"/>
          </p:nvPr>
        </p:nvSpPr>
        <p:spPr>
          <a:xfrm>
            <a:off x="822722" y="1846264"/>
            <a:ext cx="3704034" cy="40227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PMH: eczema as a child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PSH: none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Meds: occasional MVI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ALL: NKDA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SocHx: 6</a:t>
            </a:r>
            <a:r>
              <a:rPr lang="en-US" sz="2800" baseline="30000" smtClean="0">
                <a:latin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</a:rPr>
              <a:t> grade.  No smokers at home. Pet cats.  Plays basketball 4 hours per week.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FamHx: Dad with asthma</a:t>
            </a: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>
          <a:xfrm>
            <a:off x="4663679" y="1846264"/>
            <a:ext cx="3702844" cy="40227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Vitals: wt 115#, BP 110/60, pulse 68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HEENT: TMs pearly gray, nasal mucosa with clear rhinorrhea, no pharyngeal erythema, no anterior cervical LAD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CV: RRR, no m/r/g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Resp: CTA, no wheezing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Peak flow: 280, 250, 280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41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2126</Words>
  <Application>Microsoft Office PowerPoint</Application>
  <PresentationFormat>On-screen Show (4:3)</PresentationFormat>
  <Paragraphs>312</Paragraphs>
  <Slides>45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Pulmonary Problems in Athletes</vt:lpstr>
      <vt:lpstr>Learning Objectives</vt:lpstr>
      <vt:lpstr>Case 1: M.</vt:lpstr>
      <vt:lpstr>Clearance for SCUBA Diving</vt:lpstr>
      <vt:lpstr>Pulmonary Disorders and SCUBA Diving</vt:lpstr>
      <vt:lpstr>Asthma and SCUBA Diving</vt:lpstr>
      <vt:lpstr>Case 1: M.</vt:lpstr>
      <vt:lpstr>Case 2: L.</vt:lpstr>
      <vt:lpstr>Case 2: L.</vt:lpstr>
      <vt:lpstr>Differential Diagnosis for Wheezing?</vt:lpstr>
      <vt:lpstr>Differential Diagnosis for Coughing?</vt:lpstr>
      <vt:lpstr>Exercise-induced Hyperventilation</vt:lpstr>
      <vt:lpstr>Exercise-Induced Anaphylaxis</vt:lpstr>
      <vt:lpstr>Food-dependent Exercise-Induced Anaphylaxis</vt:lpstr>
      <vt:lpstr>Paradoxical Vocal Cord Dysfunction (PVCD)</vt:lpstr>
      <vt:lpstr>Diagnosis of PVCD</vt:lpstr>
      <vt:lpstr>Treatment of PVCD</vt:lpstr>
      <vt:lpstr>Exercise-Induced Asthma (EIA)</vt:lpstr>
      <vt:lpstr>Exercise-Induced Bronchospasm (EIB)</vt:lpstr>
      <vt:lpstr>Symptoms of EIB</vt:lpstr>
      <vt:lpstr>Pathophysiology of EIA/EIB.</vt:lpstr>
      <vt:lpstr>Diagnosis of EIB or EIA</vt:lpstr>
      <vt:lpstr>Pearls</vt:lpstr>
      <vt:lpstr>Case 2: L. - Diagnosis</vt:lpstr>
      <vt:lpstr>EIA/EIB Treatment – 1st Line</vt:lpstr>
      <vt:lpstr>Issues with β-Agonists</vt:lpstr>
      <vt:lpstr>EIA/EIB Treatment: 2nd Line</vt:lpstr>
      <vt:lpstr>EIA/EIB treatment: 2nd line</vt:lpstr>
      <vt:lpstr>Non-Pharmacologic Treatment Measures</vt:lpstr>
      <vt:lpstr>Case 2: L. - Treatment</vt:lpstr>
      <vt:lpstr>Case 3: C.</vt:lpstr>
      <vt:lpstr>Why is she getting sick so often?</vt:lpstr>
      <vt:lpstr>Differential Diagnosis of Rhinitis</vt:lpstr>
      <vt:lpstr>Exercise-Induced Rhinitis</vt:lpstr>
      <vt:lpstr>Exercise-Induced Rhinitis</vt:lpstr>
      <vt:lpstr>Case 4: B.</vt:lpstr>
      <vt:lpstr>Case 4: B.</vt:lpstr>
      <vt:lpstr>Case 4: B. - Differential Diagnosis</vt:lpstr>
      <vt:lpstr>Spontaneous Pneumothorax</vt:lpstr>
      <vt:lpstr>Exertional Sickling Collapse: Symptoms</vt:lpstr>
      <vt:lpstr>Exertional Sickling Collapse: Triggers</vt:lpstr>
      <vt:lpstr>Exertional Sickling Collapse: Treatment</vt:lpstr>
      <vt:lpstr>Sickle Cell Trait</vt:lpstr>
      <vt:lpstr>Sickle Tell Trait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Problems in Athletes</dc:title>
  <dc:creator>Zoe Foster</dc:creator>
  <cp:lastModifiedBy>Zoe Foster</cp:lastModifiedBy>
  <cp:revision>1</cp:revision>
  <dcterms:created xsi:type="dcterms:W3CDTF">2016-08-31T15:00:43Z</dcterms:created>
  <dcterms:modified xsi:type="dcterms:W3CDTF">2016-08-31T15:03:23Z</dcterms:modified>
</cp:coreProperties>
</file>