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2"/>
  </p:notesMasterIdLst>
  <p:sldIdLst>
    <p:sldId id="256" r:id="rId3"/>
    <p:sldId id="276" r:id="rId4"/>
    <p:sldId id="260" r:id="rId5"/>
    <p:sldId id="259" r:id="rId6"/>
    <p:sldId id="277" r:id="rId7"/>
    <p:sldId id="279" r:id="rId8"/>
    <p:sldId id="271" r:id="rId9"/>
    <p:sldId id="263" r:id="rId10"/>
    <p:sldId id="272" r:id="rId11"/>
    <p:sldId id="293" r:id="rId12"/>
    <p:sldId id="283" r:id="rId13"/>
    <p:sldId id="284" r:id="rId14"/>
    <p:sldId id="285" r:id="rId15"/>
    <p:sldId id="275" r:id="rId16"/>
    <p:sldId id="286" r:id="rId17"/>
    <p:sldId id="291" r:id="rId18"/>
    <p:sldId id="262" r:id="rId19"/>
    <p:sldId id="261" r:id="rId20"/>
    <p:sldId id="265" r:id="rId21"/>
    <p:sldId id="266" r:id="rId22"/>
    <p:sldId id="288" r:id="rId23"/>
    <p:sldId id="287" r:id="rId24"/>
    <p:sldId id="289" r:id="rId25"/>
    <p:sldId id="280" r:id="rId26"/>
    <p:sldId id="281" r:id="rId27"/>
    <p:sldId id="282" r:id="rId28"/>
    <p:sldId id="290" r:id="rId29"/>
    <p:sldId id="292" r:id="rId30"/>
    <p:sldId id="267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5" autoAdjust="0"/>
    <p:restoredTop sz="56971" autoAdjust="0"/>
  </p:normalViewPr>
  <p:slideViewPr>
    <p:cSldViewPr snapToGrid="0" snapToObjects="1">
      <p:cViewPr>
        <p:scale>
          <a:sx n="90" d="100"/>
          <a:sy n="90" d="100"/>
        </p:scale>
        <p:origin x="-1524" y="-600"/>
      </p:cViewPr>
      <p:guideLst>
        <p:guide orient="horz" pos="2159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eshlatchamsetty:Downloads:Charts%20and%20Figures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keshlatchamsetty:Downloads:Charts%20and%20Figures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swaran\AppData\Local\Microsoft\Windows\Temporary%20Internet%20Files\Content.Outlook\0Z7AMSNC\QOl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'Avg Abdominal Pain'!$B$1</c:f>
              <c:strCache>
                <c:ptCount val="1"/>
                <c:pt idx="0">
                  <c:v>m-NICE</c:v>
                </c:pt>
              </c:strCache>
            </c:strRef>
          </c:tx>
          <c:cat>
            <c:strRef>
              <c:f>'Avg Abdominal Pain'!$A$2:$A$6</c:f>
              <c:strCache>
                <c:ptCount val="5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3</c:v>
                </c:pt>
                <c:pt idx="4">
                  <c:v>Week 4</c:v>
                </c:pt>
              </c:strCache>
            </c:strRef>
          </c:cat>
          <c:val>
            <c:numRef>
              <c:f>'Avg Abdominal Pain'!$B$2:$B$6</c:f>
              <c:numCache>
                <c:formatCode>General</c:formatCode>
                <c:ptCount val="5"/>
                <c:pt idx="0">
                  <c:v>5.01</c:v>
                </c:pt>
                <c:pt idx="1">
                  <c:v>5.0199999999999996</c:v>
                </c:pt>
                <c:pt idx="2">
                  <c:v>4.8499999999999996</c:v>
                </c:pt>
                <c:pt idx="3">
                  <c:v>4.8599999999999977</c:v>
                </c:pt>
                <c:pt idx="4">
                  <c:v>4.41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'Avg Abdominal Pain'!$C$1</c:f>
              <c:strCache>
                <c:ptCount val="1"/>
                <c:pt idx="0">
                  <c:v>Low FODMAP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3989671830751E-2"/>
                  <c:y val="2.08333333333333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○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21005444690098E-2"/>
                  <c:y val="2.7955443282900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§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321005444690098E-2"/>
                  <c:y val="2.80148343231839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§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21005444690098E-2"/>
                  <c:y val="2.80148343231839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§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'Avg Abdominal Pain'!$A$2:$A$6</c:f>
              <c:strCache>
                <c:ptCount val="5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3</c:v>
                </c:pt>
                <c:pt idx="4">
                  <c:v>Week 4</c:v>
                </c:pt>
              </c:strCache>
            </c:strRef>
          </c:cat>
          <c:val>
            <c:numRef>
              <c:f>'Avg Abdominal Pain'!$C$2:$C$6</c:f>
              <c:numCache>
                <c:formatCode>General</c:formatCode>
                <c:ptCount val="5"/>
                <c:pt idx="0">
                  <c:v>5.22</c:v>
                </c:pt>
                <c:pt idx="1">
                  <c:v>4.6499999999999977</c:v>
                </c:pt>
                <c:pt idx="2">
                  <c:v>4.09</c:v>
                </c:pt>
                <c:pt idx="3">
                  <c:v>3.82</c:v>
                </c:pt>
                <c:pt idx="4">
                  <c:v>3.38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69120"/>
        <c:axId val="80270464"/>
      </c:lineChart>
      <c:catAx>
        <c:axId val="7806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0270464"/>
        <c:crosses val="autoZero"/>
        <c:auto val="1"/>
        <c:lblAlgn val="ctr"/>
        <c:lblOffset val="100"/>
        <c:noMultiLvlLbl val="0"/>
      </c:catAx>
      <c:valAx>
        <c:axId val="80270464"/>
        <c:scaling>
          <c:orientation val="minMax"/>
          <c:max val="6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Average Daily Abdominal</a:t>
                </a:r>
                <a:r>
                  <a:rPr lang="en-US" sz="1100" baseline="0"/>
                  <a:t> Pain Scores (0-10)</a:t>
                </a:r>
                <a:endParaRPr lang="en-US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8069120"/>
        <c:crosses val="autoZero"/>
        <c:crossBetween val="between"/>
        <c:majorUnit val="1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Bloating!$B$1</c:f>
              <c:strCache>
                <c:ptCount val="1"/>
                <c:pt idx="0">
                  <c:v>m-NICE</c:v>
                </c:pt>
              </c:strCache>
            </c:strRef>
          </c:tx>
          <c:cat>
            <c:strRef>
              <c:f>Bloating!$A$2:$A$6</c:f>
              <c:strCache>
                <c:ptCount val="5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3</c:v>
                </c:pt>
                <c:pt idx="4">
                  <c:v>Week 4</c:v>
                </c:pt>
              </c:strCache>
            </c:strRef>
          </c:cat>
          <c:val>
            <c:numRef>
              <c:f>Bloating!$B$2:$B$6</c:f>
              <c:numCache>
                <c:formatCode>General</c:formatCode>
                <c:ptCount val="5"/>
                <c:pt idx="0">
                  <c:v>5.0199999999999996</c:v>
                </c:pt>
                <c:pt idx="1">
                  <c:v>5.1199999999999974</c:v>
                </c:pt>
                <c:pt idx="2">
                  <c:v>4.8599999999999977</c:v>
                </c:pt>
                <c:pt idx="3">
                  <c:v>4.93</c:v>
                </c:pt>
                <c:pt idx="4">
                  <c:v>4.54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Bloating!$C$1</c:f>
              <c:strCache>
                <c:ptCount val="1"/>
                <c:pt idx="0">
                  <c:v>Low FODMAP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499999999999999E-2"/>
                  <c:y val="2.43055555555556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#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4166666666667E-2"/>
                  <c:y val="2.77777777777778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§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4166666666667E-2"/>
                  <c:y val="3.12499999999998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§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499999999999999E-2"/>
                  <c:y val="3.1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Calibri"/>
                      </a:rPr>
                      <a:t>§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Bloating!$A$2:$A$6</c:f>
              <c:strCache>
                <c:ptCount val="5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3</c:v>
                </c:pt>
                <c:pt idx="4">
                  <c:v>Week 4</c:v>
                </c:pt>
              </c:strCache>
            </c:strRef>
          </c:cat>
          <c:val>
            <c:numRef>
              <c:f>Bloating!$C$2:$C$6</c:f>
              <c:numCache>
                <c:formatCode>General</c:formatCode>
                <c:ptCount val="5"/>
                <c:pt idx="0">
                  <c:v>4.84</c:v>
                </c:pt>
                <c:pt idx="1">
                  <c:v>4.2300000000000004</c:v>
                </c:pt>
                <c:pt idx="2">
                  <c:v>3.59</c:v>
                </c:pt>
                <c:pt idx="3">
                  <c:v>3.34</c:v>
                </c:pt>
                <c:pt idx="4">
                  <c:v>3.11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11872"/>
        <c:axId val="80113664"/>
      </c:lineChart>
      <c:catAx>
        <c:axId val="8011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0113664"/>
        <c:crosses val="autoZero"/>
        <c:auto val="1"/>
        <c:lblAlgn val="ctr"/>
        <c:lblOffset val="100"/>
        <c:noMultiLvlLbl val="0"/>
      </c:catAx>
      <c:valAx>
        <c:axId val="80113664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Average Daily Abdominal Bloating Score (0-10)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0111872"/>
        <c:crosses val="autoZero"/>
        <c:crossBetween val="between"/>
        <c:majorUnit val="1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72608829646"/>
          <c:y val="2.17804254428812E-2"/>
          <c:w val="0.87696449365475104"/>
          <c:h val="0.76603063965636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'[QOl Charts.xlsx]Averages'!$B$13:$B$14</c:f>
              <c:strCache>
                <c:ptCount val="1"/>
                <c:pt idx="0">
                  <c:v>IBS-QOL Overall Quality of Life Baseline</c:v>
                </c:pt>
              </c:strCache>
            </c:strRef>
          </c:tx>
          <c:spPr>
            <a:solidFill>
              <a:srgbClr val="FEC200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3.0690911183106797E-17"/>
                  <c:y val="-4.0021531751294097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83-4832-8E97-5327B4713746}"/>
                </c:ext>
              </c:extLst>
            </c:dLbl>
            <c:dLbl>
              <c:idx val="1"/>
              <c:layout>
                <c:manualLayout>
                  <c:x val="0"/>
                  <c:y val="4.1655063659510197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83-4832-8E97-5327B47137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'[QOl Charts.xlsx]Averages'!$A$15:$A$16</c:f>
              <c:strCache>
                <c:ptCount val="2"/>
                <c:pt idx="0">
                  <c:v>m-NICE</c:v>
                </c:pt>
                <c:pt idx="1">
                  <c:v>Low FODMAP</c:v>
                </c:pt>
              </c:strCache>
            </c:strRef>
          </c:cat>
          <c:val>
            <c:numRef>
              <c:f>'[QOl Charts.xlsx]Averages'!$B$15:$B$16</c:f>
              <c:numCache>
                <c:formatCode>General</c:formatCode>
                <c:ptCount val="2"/>
                <c:pt idx="0">
                  <c:v>54.3</c:v>
                </c:pt>
                <c:pt idx="1">
                  <c:v>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47-4F1D-899C-41B563E3CF86}"/>
            </c:ext>
          </c:extLst>
        </c:ser>
        <c:ser>
          <c:idx val="1"/>
          <c:order val="1"/>
          <c:tx>
            <c:strRef>
              <c:f>'[QOl Charts.xlsx]Averages'!$C$13:$C$14</c:f>
              <c:strCache>
                <c:ptCount val="1"/>
                <c:pt idx="0">
                  <c:v>IBS-QOL Overall Quality of Life Week 4</c:v>
                </c:pt>
              </c:strCache>
            </c:strRef>
          </c:tx>
          <c:spPr>
            <a:solidFill>
              <a:srgbClr val="1C04AC"/>
            </a:solidFill>
            <a:ln w="12700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F47-4F1D-899C-41B563E3CF86}"/>
              </c:ext>
            </c:extLst>
          </c:dPt>
          <c:dLbls>
            <c:dLbl>
              <c:idx val="0"/>
              <c:layout>
                <c:manualLayout>
                  <c:x val="3.5573308010512601E-3"/>
                  <c:y val="2.09250721208625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47-4F1D-899C-41B563E3CF86}"/>
                </c:ext>
              </c:extLst>
            </c:dLbl>
            <c:dLbl>
              <c:idx val="1"/>
              <c:layout>
                <c:manualLayout>
                  <c:x val="2.0923226666575302E-3"/>
                  <c:y val="-1.8399743265378799E-3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47-4F1D-899C-41B563E3C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'[QOl Charts.xlsx]Averages'!$A$15:$A$16</c:f>
              <c:strCache>
                <c:ptCount val="2"/>
                <c:pt idx="0">
                  <c:v>m-NICE</c:v>
                </c:pt>
                <c:pt idx="1">
                  <c:v>Low FODMAP</c:v>
                </c:pt>
              </c:strCache>
            </c:strRef>
          </c:cat>
          <c:val>
            <c:numRef>
              <c:f>'[QOl Charts.xlsx]Averages'!$C$15:$C$16</c:f>
              <c:numCache>
                <c:formatCode>General</c:formatCode>
                <c:ptCount val="2"/>
                <c:pt idx="0">
                  <c:v>59.4</c:v>
                </c:pt>
                <c:pt idx="1">
                  <c:v>69.3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47-4F1D-899C-41B563E3C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623552"/>
        <c:axId val="85625088"/>
      </c:barChart>
      <c:catAx>
        <c:axId val="8562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85625088"/>
        <c:crosses val="autoZero"/>
        <c:auto val="1"/>
        <c:lblAlgn val="ctr"/>
        <c:lblOffset val="500"/>
        <c:noMultiLvlLbl val="0"/>
      </c:catAx>
      <c:valAx>
        <c:axId val="856250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562355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747B-A735-4B73-996E-A404D36852B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AA78F-AE8F-4903-AACD-D1F6E67E4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6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measuring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IBS-QOL scores,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is better. </a:t>
            </a:r>
          </a:p>
          <a:p>
            <a:endParaRPr lang="en-US" dirty="0"/>
          </a:p>
          <a:p>
            <a:r>
              <a:rPr lang="en-US" dirty="0"/>
              <a:t>Both diets led to </a:t>
            </a:r>
            <a:r>
              <a:rPr lang="en-US" dirty="0" smtClean="0"/>
              <a:t>SS </a:t>
            </a:r>
            <a:r>
              <a:rPr lang="en-US" dirty="0"/>
              <a:t>improvements in QOL from baseline, as evidence by higher IBS-QOL scores at the end of the study period</a:t>
            </a:r>
          </a:p>
          <a:p>
            <a:r>
              <a:rPr lang="en-US" dirty="0"/>
              <a:t>However,</a:t>
            </a:r>
            <a:r>
              <a:rPr lang="en-US" baseline="0" dirty="0"/>
              <a:t> </a:t>
            </a:r>
            <a:r>
              <a:rPr lang="en-US" dirty="0"/>
              <a:t>The magnitude of change with</a:t>
            </a:r>
            <a:r>
              <a:rPr lang="en-US" baseline="0" dirty="0"/>
              <a:t> the low </a:t>
            </a:r>
            <a:r>
              <a:rPr lang="en-US" baseline="0" dirty="0" err="1"/>
              <a:t>fodmap</a:t>
            </a:r>
            <a:r>
              <a:rPr lang="en-US" baseline="0" dirty="0"/>
              <a:t> diet was 16 points compared to an increase of 5 with the </a:t>
            </a:r>
            <a:r>
              <a:rPr lang="en-US" baseline="0" dirty="0" err="1"/>
              <a:t>mnice</a:t>
            </a:r>
            <a:r>
              <a:rPr lang="en-US" baseline="0" dirty="0"/>
              <a:t> diet, which is </a:t>
            </a:r>
            <a:r>
              <a:rPr lang="en-US" baseline="0" dirty="0" err="1"/>
              <a:t>signficantly</a:t>
            </a:r>
            <a:r>
              <a:rPr lang="en-US" baseline="0" dirty="0"/>
              <a:t> greater.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The low FODMAP arm brought the IBS-QOL</a:t>
            </a:r>
            <a:r>
              <a:rPr lang="en-US" baseline="0" dirty="0"/>
              <a:t> score from 53—69, which was SS. This improvement was not seen in the </a:t>
            </a:r>
            <a:r>
              <a:rPr lang="en-US" baseline="0" dirty="0" err="1"/>
              <a:t>mnice</a:t>
            </a:r>
            <a:r>
              <a:rPr lang="en-US" baseline="0" dirty="0"/>
              <a:t> group. </a:t>
            </a:r>
          </a:p>
          <a:p>
            <a:endParaRPr lang="en-US" baseline="0" dirty="0"/>
          </a:p>
          <a:p>
            <a:r>
              <a:rPr lang="en-US" baseline="0" dirty="0"/>
              <a:t>This degree of change was of 16 v 5, was SS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FF1C-2721-E642-841C-8BF516D2CF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1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on a LFD were twice as likely to experience improvement in their abdominal pain and bloating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…and provides more evidence that dietary strategies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IBS are helpful.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FF1C-2721-E642-841C-8BF516D2CF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2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8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3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-Bolded ingredients: agave,</a:t>
            </a:r>
            <a:r>
              <a:rPr lang="en-US" baseline="0" dirty="0"/>
              <a:t> </a:t>
            </a:r>
            <a:r>
              <a:rPr lang="en-US" baseline="0" dirty="0" err="1"/>
              <a:t>chickory</a:t>
            </a:r>
            <a:r>
              <a:rPr lang="en-US" baseline="0" dirty="0"/>
              <a:t>/inulin…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CBEBE-361C-4CE0-9939-7168A777BF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-We also provide</a:t>
            </a:r>
            <a:r>
              <a:rPr lang="en-US" baseline="0" dirty="0"/>
              <a:t> a list of low FODMAP granola/snack bars and a list of local sourdough bread options with some general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CBEBE-361C-4CE0-9939-7168A777BF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9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AA78F-AE8F-4903-AACD-D1F6E67E4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m-NICE:</a:t>
            </a:r>
            <a:r>
              <a:rPr lang="en-US" baseline="0" dirty="0"/>
              <a:t>  Classic NICE guidelines advise patients to avoid sorbitol containing foods such as sugar-free gum. The </a:t>
            </a:r>
            <a:r>
              <a:rPr lang="en-US" baseline="0" dirty="0" err="1"/>
              <a:t>modifiied</a:t>
            </a:r>
            <a:r>
              <a:rPr lang="en-US" baseline="0" dirty="0"/>
              <a:t> NICE guidelines used for this trial did not specifically advise </a:t>
            </a:r>
            <a:r>
              <a:rPr lang="en-US" baseline="0" dirty="0" err="1"/>
              <a:t>pts</a:t>
            </a:r>
            <a:r>
              <a:rPr lang="en-US" baseline="0" dirty="0"/>
              <a:t> to exclude foods that contain FODMAPs</a:t>
            </a:r>
          </a:p>
          <a:p>
            <a:r>
              <a:rPr lang="en-US" baseline="0" dirty="0"/>
              <a:t>-Eat at regular intervals and Avoid long gaps between meals</a:t>
            </a:r>
          </a:p>
          <a:p>
            <a:endParaRPr lang="en-US" baseline="0" dirty="0"/>
          </a:p>
          <a:p>
            <a:r>
              <a:rPr lang="en-US" baseline="0" dirty="0"/>
              <a:t>Question for Shanti: </a:t>
            </a:r>
          </a:p>
          <a:p>
            <a:r>
              <a:rPr lang="en-US" baseline="0" dirty="0"/>
              <a:t>-Limit fruit to 3 portions per day?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CBEBE-361C-4CE0-9939-7168A777BF6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individual components of the composite endpoint (≥30% reduction in mean daily abdominal pain score for 2/4 weeks or a decrease in mean daily BSFS value of ≥1 compared to baseline for 2/4 weeks</a:t>
            </a:r>
            <a:endParaRPr lang="en-US" dirty="0"/>
          </a:p>
          <a:p>
            <a:r>
              <a:rPr lang="en-US" dirty="0"/>
              <a:t>Given the </a:t>
            </a:r>
            <a:r>
              <a:rPr lang="en-US" dirty="0" err="1"/>
              <a:t>imptc</a:t>
            </a:r>
            <a:r>
              <a:rPr lang="en-US" dirty="0"/>
              <a:t> of bloating in </a:t>
            </a:r>
            <a:r>
              <a:rPr lang="en-US" dirty="0" err="1"/>
              <a:t>ibs</a:t>
            </a:r>
            <a:r>
              <a:rPr lang="en-US" dirty="0"/>
              <a:t>, we also included the</a:t>
            </a:r>
            <a:r>
              <a:rPr lang="en-US" baseline="0" dirty="0"/>
              <a:t> proportion of patients with at least 30% reduction in abdominal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FF1C-2721-E642-841C-8BF516D2CF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Symptom severity was similar at baseline for each arm</a:t>
            </a:r>
          </a:p>
          <a:p>
            <a:r>
              <a:rPr lang="en-US" dirty="0"/>
              <a:t>Also, demographics</a:t>
            </a:r>
            <a:r>
              <a:rPr lang="en-US" baseline="0" dirty="0"/>
              <a:t> for each group were evenly matched.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FF1C-2721-E642-841C-8BF516D2CF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2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FF1C-2721-E642-841C-8BF516D2CF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7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3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E3A29B-36B8-7947-95CC-69E012A515D0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12C3EA-0F2C-EA44-81EE-26021D50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D9F217-3664-404E-AAE4-165663A4BCF4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919AD2-1B1E-4EF1-9BA3-685DF830B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756CDD-2745-4785-BD12-C65100821E7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CF82E25-86EF-4FB4-8D2E-B3A2A5680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3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92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"/>
          <a:stretch/>
        </p:blipFill>
        <p:spPr bwMode="auto">
          <a:xfrm>
            <a:off x="2984896" y="1402872"/>
            <a:ext cx="3174209" cy="228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onsider-environmen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450013"/>
            <a:ext cx="39370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21400"/>
            <a:ext cx="9144000" cy="736600"/>
          </a:xfrm>
          <a:prstGeom prst="rect">
            <a:avLst/>
          </a:prstGeom>
          <a:solidFill>
            <a:srgbClr val="0027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2" name="Picture 1" descr="signature-stationery-wh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05" y="6311373"/>
            <a:ext cx="3794191" cy="356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terest.com/UMGIdietitians/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myginutrition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9889" y="3688116"/>
            <a:ext cx="8438444" cy="17764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923" dirty="0" smtClean="0">
                <a:latin typeface="Arial"/>
                <a:cs typeface="Arial"/>
              </a:rPr>
              <a:t>The Low FODMAP Diet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923" dirty="0" smtClean="0">
                <a:latin typeface="Arial"/>
                <a:cs typeface="Arial"/>
              </a:rPr>
              <a:t>for IBS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2446" y="5263444"/>
            <a:ext cx="436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Lauren Van Dam, MS, RD</a:t>
            </a:r>
          </a:p>
          <a:p>
            <a:pPr algn="ctr"/>
            <a:r>
              <a:rPr lang="en-US" dirty="0" smtClean="0"/>
              <a:t>Senior GI Dietitian </a:t>
            </a:r>
          </a:p>
          <a:p>
            <a:pPr algn="ctr"/>
            <a:r>
              <a:rPr lang="en-US" dirty="0" smtClean="0"/>
              <a:t>Division of Gastroenterology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75" y="101313"/>
            <a:ext cx="6709144" cy="67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37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 RCT Comparing the </a:t>
            </a:r>
            <a:r>
              <a:rPr lang="en-US" sz="3600" dirty="0" smtClean="0"/>
              <a:t>Low </a:t>
            </a:r>
            <a:r>
              <a:rPr lang="en-US" sz="3600" dirty="0"/>
              <a:t>FODMAP Diet </a:t>
            </a:r>
            <a:r>
              <a:rPr lang="en-US" sz="3600" dirty="0" smtClean="0"/>
              <a:t>vs m-NICE </a:t>
            </a:r>
            <a:r>
              <a:rPr lang="en-US" sz="3600" dirty="0"/>
              <a:t>Guidelines in IBS-D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Compare the efficacy of the low-FODMAP diet to a diet based upon modified guidance from the National Institute for Health and Care Excellence (</a:t>
            </a:r>
            <a:r>
              <a:rPr lang="en-US" sz="2400" dirty="0" err="1"/>
              <a:t>mNICE</a:t>
            </a:r>
            <a:r>
              <a:rPr lang="en-US" sz="2400" dirty="0"/>
              <a:t>) in US adults with IBS-D</a:t>
            </a:r>
          </a:p>
          <a:p>
            <a:r>
              <a:rPr lang="en-US" sz="2400" dirty="0"/>
              <a:t>Single center </a:t>
            </a:r>
            <a:r>
              <a:rPr lang="en-US" sz="2400" dirty="0" smtClean="0"/>
              <a:t>trial at UMHS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Dietitian guided </a:t>
            </a:r>
            <a:r>
              <a:rPr lang="en-US" sz="2400" dirty="0" err="1"/>
              <a:t>mNICE</a:t>
            </a:r>
            <a:r>
              <a:rPr lang="en-US" sz="2400" dirty="0"/>
              <a:t> recommendations:</a:t>
            </a:r>
          </a:p>
          <a:p>
            <a:pPr lvl="2"/>
            <a:r>
              <a:rPr lang="en-US" sz="2000" dirty="0"/>
              <a:t>Small frequent meals</a:t>
            </a:r>
          </a:p>
          <a:p>
            <a:pPr lvl="2"/>
            <a:r>
              <a:rPr lang="en-US" sz="2000" dirty="0"/>
              <a:t>Caffeine and alcohol in moderation</a:t>
            </a:r>
          </a:p>
          <a:p>
            <a:pPr lvl="2"/>
            <a:r>
              <a:rPr lang="en-US" sz="2000" dirty="0"/>
              <a:t>Avoidance </a:t>
            </a:r>
            <a:r>
              <a:rPr lang="en-US" sz="2000" dirty="0" smtClean="0"/>
              <a:t>of known trigger foods</a:t>
            </a:r>
          </a:p>
          <a:p>
            <a:pPr lvl="2"/>
            <a:r>
              <a:rPr lang="en-US" sz="2000" strike="sngStrike" dirty="0" smtClean="0"/>
              <a:t>Avoidance polyols (sugar-free gum, </a:t>
            </a:r>
            <a:r>
              <a:rPr lang="en-US" sz="2000" strike="sngStrike" dirty="0" err="1" smtClean="0"/>
              <a:t>etc</a:t>
            </a:r>
            <a:r>
              <a:rPr lang="en-US" sz="2000" strike="sngStrike" dirty="0" smtClean="0"/>
              <a:t>)</a:t>
            </a:r>
            <a:endParaRPr lang="en-US" sz="2000" strike="sngStrike" dirty="0"/>
          </a:p>
          <a:p>
            <a:pPr marL="667512" lvl="2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548" y="6294352"/>
            <a:ext cx="262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Eswaran, </a:t>
            </a:r>
            <a:r>
              <a:rPr lang="en-US" dirty="0" err="1" smtClean="0">
                <a:solidFill>
                  <a:schemeClr val="bg1"/>
                </a:solidFill>
              </a:rPr>
              <a:t>Chey</a:t>
            </a:r>
            <a:r>
              <a:rPr lang="en-US" dirty="0" smtClean="0">
                <a:solidFill>
                  <a:schemeClr val="bg1"/>
                </a:solidFill>
              </a:rPr>
              <a:t>, et al.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70722"/>
              </p:ext>
            </p:extLst>
          </p:nvPr>
        </p:nvGraphicFramePr>
        <p:xfrm>
          <a:off x="753139" y="416441"/>
          <a:ext cx="7502354" cy="54102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502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37879">
                <a:tc>
                  <a:txBody>
                    <a:bodyPr/>
                    <a:lstStyle/>
                    <a:p>
                      <a:r>
                        <a:rPr lang="en-US" sz="5400" dirty="0"/>
                        <a:t>Endpoints</a:t>
                      </a:r>
                      <a:endParaRPr lang="en-US" sz="2300" dirty="0"/>
                    </a:p>
                  </a:txBody>
                  <a:tcPr marL="112535" marR="112535" marT="56268" marB="5626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897">
                <a:tc>
                  <a:txBody>
                    <a:bodyPr/>
                    <a:lstStyle/>
                    <a:p>
                      <a:r>
                        <a:rPr lang="en-US" sz="2300" b="1" dirty="0"/>
                        <a:t>Primary endpoint:</a:t>
                      </a:r>
                    </a:p>
                  </a:txBody>
                  <a:tcPr marL="112535" marR="112535" marT="56268" marB="5626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259">
                <a:tc>
                  <a:txBody>
                    <a:bodyPr/>
                    <a:lstStyle/>
                    <a:p>
                      <a:r>
                        <a:rPr lang="en-US" sz="2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Adequate relief </a:t>
                      </a:r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overall IBS symptoms during 50% or more of the last 2 weeks of study period (weeks 3-4)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2535" marR="112535" marT="56268" marB="5626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897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Secondary Endpoints</a:t>
                      </a:r>
                    </a:p>
                  </a:txBody>
                  <a:tcPr marL="112535" marR="112535" marT="56268" marB="5626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7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A d</a:t>
                      </a:r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ecrease in mean daily </a:t>
                      </a:r>
                      <a:r>
                        <a:rPr lang="en-US" sz="2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Bristol</a:t>
                      </a:r>
                      <a:r>
                        <a:rPr lang="en-US" sz="2300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Stool Form Scale</a:t>
                      </a:r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 of ≥1 compared to baseline for 2/4 weeks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2535" marR="112535" marT="56268" marB="5626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52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≥30% reduction in mean daily </a:t>
                      </a:r>
                      <a:r>
                        <a:rPr lang="en-US" sz="2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 pain </a:t>
                      </a:r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 for 2/4 weeks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2535" marR="112535" marT="56268" marB="5626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52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≥30% reduction in mean daily </a:t>
                      </a:r>
                      <a:r>
                        <a:rPr lang="en-US" sz="23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bloating</a:t>
                      </a:r>
                      <a:r>
                        <a:rPr lang="en-US" sz="23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 for 2/4 weeks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2535" marR="112535" marT="56268" marB="5626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7851775" cy="1828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Baseline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008457"/>
              </p:ext>
            </p:extLst>
          </p:nvPr>
        </p:nvGraphicFramePr>
        <p:xfrm>
          <a:off x="567947" y="1109330"/>
          <a:ext cx="8043870" cy="494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7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4075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Symptom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Low FODMAP 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mNICE</a:t>
                      </a:r>
                      <a:endParaRPr lang="en-US" sz="2700" dirty="0"/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p-value</a:t>
                      </a:r>
                    </a:p>
                  </a:txBody>
                  <a:tcPr marL="102446" marR="102446" marT="51223" marB="512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663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</a:t>
                      </a:r>
                      <a:r>
                        <a:rPr lang="en-US" sz="2100" baseline="0" dirty="0"/>
                        <a:t> = 50</a:t>
                      </a:r>
                      <a:endParaRPr lang="en-US" sz="2100" dirty="0"/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 = 42 </a:t>
                      </a:r>
                    </a:p>
                  </a:txBody>
                  <a:tcPr marL="102446" marR="102446" marT="51223" marB="51223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/>
                    </a:p>
                  </a:txBody>
                  <a:tcPr marL="102446" marR="102446" marT="51223" marB="512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66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/>
                        <a:t>Abd</a:t>
                      </a:r>
                      <a:r>
                        <a:rPr lang="en-US" sz="2100" dirty="0"/>
                        <a:t> Pain</a:t>
                      </a:r>
                      <a:r>
                        <a:rPr lang="en-US" sz="2100" baseline="0" dirty="0"/>
                        <a:t> Score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5.10 ± 1.5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5.06 ± 1.34</a:t>
                      </a:r>
                    </a:p>
                  </a:txBody>
                  <a:tcPr marL="102446" marR="102446" marT="51223" marB="51223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dirty="0"/>
                        <a:t>= .9051</a:t>
                      </a:r>
                    </a:p>
                  </a:txBody>
                  <a:tcPr marL="102446" marR="102446" marT="51223" marB="512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66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Bloating Score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4.87 ± 1.83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5.01 ± 2.07</a:t>
                      </a:r>
                    </a:p>
                  </a:txBody>
                  <a:tcPr marL="102446" marR="102446" marT="51223" marB="51223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</a:t>
                      </a:r>
                      <a:r>
                        <a:rPr lang="en-US" sz="2100" baseline="0" dirty="0"/>
                        <a:t> = .7195</a:t>
                      </a:r>
                      <a:endParaRPr lang="en-US" sz="2100" dirty="0"/>
                    </a:p>
                  </a:txBody>
                  <a:tcPr marL="102446" marR="102446" marT="51223" marB="512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966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Urgency Score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4.98 ± 1.93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5.39 ± 2.1</a:t>
                      </a:r>
                    </a:p>
                  </a:txBody>
                  <a:tcPr marL="102446" marR="102446" marT="51223" marB="51223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 = .3347</a:t>
                      </a:r>
                    </a:p>
                  </a:txBody>
                  <a:tcPr marL="102446" marR="102446" marT="51223" marB="512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66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Bristol Stool</a:t>
                      </a:r>
                      <a:r>
                        <a:rPr lang="en-US" sz="2100" baseline="0" dirty="0"/>
                        <a:t> Form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5.21 ± .60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5.25 ± .70</a:t>
                      </a:r>
                    </a:p>
                  </a:txBody>
                  <a:tcPr marL="102446" marR="102446" marT="51223" marB="51223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 = .7710</a:t>
                      </a:r>
                    </a:p>
                  </a:txBody>
                  <a:tcPr marL="102446" marR="102446" marT="51223" marB="5122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66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Stool Frequency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3.45 ± 1.66</a:t>
                      </a:r>
                    </a:p>
                  </a:txBody>
                  <a:tcPr marL="102446" marR="102446" marT="51223" marB="512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3.37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dirty="0"/>
                        <a:t>± 1.76</a:t>
                      </a:r>
                    </a:p>
                  </a:txBody>
                  <a:tcPr marL="102446" marR="102446" marT="51223" marB="51223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 = .8204</a:t>
                      </a:r>
                    </a:p>
                  </a:txBody>
                  <a:tcPr marL="102446" marR="102446" marT="51223" marB="512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127591"/>
            <a:ext cx="7350964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Baseline Symptom Severity </a:t>
            </a:r>
          </a:p>
        </p:txBody>
      </p:sp>
    </p:spTree>
    <p:extLst>
      <p:ext uri="{BB962C8B-B14F-4D97-AF65-F5344CB8AC3E}">
        <p14:creationId xmlns:p14="http://schemas.microsoft.com/office/powerpoint/2010/main" val="2295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Figure 4 (1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81639" r="78629"/>
          <a:stretch/>
        </p:blipFill>
        <p:spPr>
          <a:xfrm>
            <a:off x="215899" y="4528234"/>
            <a:ext cx="2174541" cy="2569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3566" y="228600"/>
            <a:ext cx="6315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Weekly Abdominal Symptom Scores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528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 values refer to the change WITHIN group comparing to baseline score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579546"/>
              </p:ext>
            </p:extLst>
          </p:nvPr>
        </p:nvGraphicFramePr>
        <p:xfrm>
          <a:off x="448407" y="977444"/>
          <a:ext cx="3801533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345310"/>
              </p:ext>
            </p:extLst>
          </p:nvPr>
        </p:nvGraphicFramePr>
        <p:xfrm>
          <a:off x="4875742" y="977444"/>
          <a:ext cx="3988858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023" y="5725564"/>
            <a:ext cx="247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Eswaran</a:t>
            </a:r>
            <a:r>
              <a:rPr lang="en-US" sz="1400" dirty="0" smtClean="0"/>
              <a:t>, </a:t>
            </a:r>
            <a:r>
              <a:rPr lang="en-US" sz="1400" dirty="0" err="1" smtClean="0"/>
              <a:t>Chey</a:t>
            </a:r>
            <a:r>
              <a:rPr lang="en-US" sz="1400" dirty="0" smtClean="0"/>
              <a:t> et al. DDW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07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9543"/>
              </p:ext>
            </p:extLst>
          </p:nvPr>
        </p:nvGraphicFramePr>
        <p:xfrm>
          <a:off x="762000" y="1728847"/>
          <a:ext cx="7586306" cy="472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25065" y="1456246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p&lt;.0001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0963" y="1827031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p=.03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8897" y="1015673"/>
            <a:ext cx="126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&lt; .0015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75926" y="2192403"/>
            <a:ext cx="972310" cy="374095"/>
            <a:chOff x="2666506" y="1866366"/>
            <a:chExt cx="1057769" cy="69342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666506" y="1866366"/>
              <a:ext cx="105776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66506" y="1866366"/>
              <a:ext cx="0" cy="6934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724275" y="1866366"/>
              <a:ext cx="0" cy="2624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963695" y="1874507"/>
            <a:ext cx="972310" cy="691991"/>
            <a:chOff x="2666506" y="1866366"/>
            <a:chExt cx="1057769" cy="128267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666506" y="1866366"/>
              <a:ext cx="105776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66506" y="1866366"/>
              <a:ext cx="0" cy="1282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24275" y="1866366"/>
              <a:ext cx="0" cy="2624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076954" y="1387614"/>
            <a:ext cx="3432351" cy="374095"/>
            <a:chOff x="2666506" y="1866366"/>
            <a:chExt cx="1057769" cy="69342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666506" y="1866366"/>
              <a:ext cx="105776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66506" y="1866366"/>
              <a:ext cx="0" cy="6934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724275" y="1866366"/>
              <a:ext cx="0" cy="2624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2400" y="3163669"/>
            <a:ext cx="101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Mean Value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61914" y="4986925"/>
            <a:ext cx="1038486" cy="34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Baseline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00399" y="4984514"/>
            <a:ext cx="89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Week 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78163" y="4964682"/>
            <a:ext cx="1163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Baseline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80386" y="4964682"/>
            <a:ext cx="89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Week 4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62000" y="159488"/>
            <a:ext cx="7851775" cy="716812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Overall IBS- QOL Scores</a:t>
            </a:r>
          </a:p>
        </p:txBody>
      </p:sp>
    </p:spTree>
    <p:extLst>
      <p:ext uri="{BB962C8B-B14F-4D97-AF65-F5344CB8AC3E}">
        <p14:creationId xmlns:p14="http://schemas.microsoft.com/office/powerpoint/2010/main" val="11662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381000"/>
            <a:ext cx="6437313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Study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8563"/>
            <a:ext cx="7616825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/>
              <a:t>Both dietitian-taught interventions improved IBS symptoms </a:t>
            </a:r>
          </a:p>
          <a:p>
            <a:r>
              <a:rPr lang="en-US" sz="2800" dirty="0"/>
              <a:t>The low FODMAP diet led to significantly greater improvements in abdominal symptoms </a:t>
            </a:r>
          </a:p>
          <a:p>
            <a:pPr lvl="1"/>
            <a:r>
              <a:rPr lang="en-US" sz="2400" dirty="0"/>
              <a:t>Abdominal pain </a:t>
            </a:r>
          </a:p>
          <a:p>
            <a:pPr lvl="1"/>
            <a:r>
              <a:rPr lang="en-US" sz="2400" dirty="0"/>
              <a:t>Bloating</a:t>
            </a:r>
          </a:p>
          <a:p>
            <a:r>
              <a:rPr lang="en-US" sz="2800" dirty="0"/>
              <a:t>Modest improvements in stool consistency</a:t>
            </a:r>
          </a:p>
          <a:p>
            <a:r>
              <a:rPr lang="en-US" sz="2800" dirty="0"/>
              <a:t>Benefits extend beyond GI symptoms  </a:t>
            </a:r>
          </a:p>
          <a:p>
            <a:r>
              <a:rPr lang="en-US" sz="2800" dirty="0"/>
              <a:t>This study supports a role for low FODMAP diet in the treatment of IBS-D patients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7205" y="573323"/>
            <a:ext cx="6595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FODMAP </a:t>
            </a:r>
            <a:r>
              <a:rPr lang="en-US" sz="4000" dirty="0" smtClean="0"/>
              <a:t>Counseling Approach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68085" y="1650696"/>
            <a:ext cx="621366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/>
              <a:t>Prepping the </a:t>
            </a:r>
            <a:r>
              <a:rPr lang="en-US" sz="2000" u="sng" dirty="0" smtClean="0"/>
              <a:t>Patient</a:t>
            </a:r>
            <a:r>
              <a:rPr lang="en-US" sz="2000" dirty="0" smtClean="0"/>
              <a:t>:</a:t>
            </a:r>
          </a:p>
          <a:p>
            <a:pPr>
              <a:defRPr/>
            </a:pPr>
            <a:endParaRPr lang="en-US" dirty="0" smtClean="0"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2 part diet: elimination phase, challenge phase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Explain mechanisms of FODMAPs, bucket </a:t>
            </a:r>
            <a:r>
              <a:rPr lang="en-US" sz="2000" dirty="0">
                <a:latin typeface="+mn-lt"/>
                <a:ea typeface="ヒラギノ角ゴ ProN W3" charset="0"/>
                <a:cs typeface="ヒラギノ角ゴ ProN W3" charset="0"/>
              </a:rPr>
              <a:t>concept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Education </a:t>
            </a:r>
            <a:r>
              <a:rPr lang="en-US" sz="2000" dirty="0">
                <a:latin typeface="+mn-lt"/>
                <a:ea typeface="ヒラギノ角ゴ ProN W3" charset="0"/>
                <a:cs typeface="ヒラギノ角ゴ ProN W3" charset="0"/>
              </a:rPr>
              <a:t>emphasizes on what they can eat vs </a:t>
            </a: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focusing on what they can not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Label </a:t>
            </a:r>
            <a:r>
              <a:rPr lang="en-US" sz="2000" dirty="0">
                <a:latin typeface="+mn-lt"/>
                <a:ea typeface="ヒラギノ角ゴ ProN W3" charset="0"/>
                <a:cs typeface="ヒラギノ角ゴ ProN W3" charset="0"/>
              </a:rPr>
              <a:t>reading and hidden sources of FODMAPs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ea typeface="ヒラギノ角ゴ ProN W3" charset="0"/>
                <a:cs typeface="ヒラギノ角ゴ ProN W3" charset="0"/>
              </a:rPr>
              <a:t>Cooking and recipe modifications </a:t>
            </a:r>
            <a:endParaRPr lang="en-US" sz="2000" dirty="0" smtClean="0"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Grocery shopping and dining out tips</a:t>
            </a:r>
            <a:endParaRPr lang="en-US" sz="2000" dirty="0">
              <a:latin typeface="+mn-lt"/>
              <a:ea typeface="ヒラギノ角ゴ ProN W3" charset="0"/>
              <a:cs typeface="ヒラギノ角ゴ ProN W3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ea typeface="ヒラギノ角ゴ ProN W3" charset="0"/>
                <a:cs typeface="ヒラギノ角ゴ ProN W3" charset="0"/>
              </a:rPr>
              <a:t>Personalized plan based on patient likes/dislikes, allergies, </a:t>
            </a: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cooking skills, lifestyle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+mn-lt"/>
                <a:ea typeface="ヒラギノ角ゴ ProN W3" charset="0"/>
                <a:cs typeface="ヒラギノ角ゴ ProN W3" charset="0"/>
              </a:rPr>
              <a:t>Resources and recipes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n-lt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7821" y="2076448"/>
            <a:ext cx="2956561" cy="369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9" y="-29885"/>
            <a:ext cx="8000999" cy="61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6" y="0"/>
            <a:ext cx="7888405" cy="61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FODMAPs?</a:t>
            </a:r>
          </a:p>
          <a:p>
            <a:r>
              <a:rPr lang="en-US" dirty="0" smtClean="0"/>
              <a:t>Mechanisms</a:t>
            </a:r>
          </a:p>
          <a:p>
            <a:r>
              <a:rPr lang="en-US" dirty="0" smtClean="0"/>
              <a:t>Supporting data </a:t>
            </a:r>
          </a:p>
          <a:p>
            <a:r>
              <a:rPr lang="en-US" dirty="0" smtClean="0"/>
              <a:t>Which </a:t>
            </a:r>
            <a:r>
              <a:rPr lang="en-US" dirty="0" smtClean="0"/>
              <a:t>foods contain FODMAPs?</a:t>
            </a:r>
          </a:p>
          <a:p>
            <a:r>
              <a:rPr lang="en-US" dirty="0" smtClean="0"/>
              <a:t>Nutrition counseling approach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6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" y="0"/>
            <a:ext cx="7956645" cy="60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0"/>
            <a:ext cx="5206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60620"/>
            <a:ext cx="7886700" cy="1325563"/>
          </a:xfrm>
        </p:spPr>
        <p:txBody>
          <a:bodyPr/>
          <a:lstStyle/>
          <a:p>
            <a:r>
              <a:rPr lang="en-US" dirty="0"/>
              <a:t>Hidden Sources of Onion/Garlic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31271"/>
            <a:ext cx="7886700" cy="4351338"/>
          </a:xfrm>
        </p:spPr>
        <p:txBody>
          <a:bodyPr/>
          <a:lstStyle/>
          <a:p>
            <a:r>
              <a:rPr lang="en-US" dirty="0"/>
              <a:t>Sauces and tomato products</a:t>
            </a:r>
          </a:p>
          <a:p>
            <a:r>
              <a:rPr lang="en-US" dirty="0"/>
              <a:t>Soups, broths, bouillon</a:t>
            </a:r>
          </a:p>
          <a:p>
            <a:r>
              <a:rPr lang="en-US" dirty="0"/>
              <a:t>Salad dressings, marinades</a:t>
            </a:r>
          </a:p>
          <a:p>
            <a:r>
              <a:rPr lang="en-US" dirty="0"/>
              <a:t>Seasoning packets/blends</a:t>
            </a:r>
          </a:p>
          <a:p>
            <a:r>
              <a:rPr lang="en-US" dirty="0"/>
              <a:t>Seasoned GF snack foods</a:t>
            </a:r>
          </a:p>
          <a:p>
            <a:r>
              <a:rPr lang="en-US" dirty="0"/>
              <a:t>Condiments</a:t>
            </a:r>
          </a:p>
          <a:p>
            <a:r>
              <a:rPr lang="en-US" dirty="0"/>
              <a:t>Deli meats</a:t>
            </a:r>
          </a:p>
          <a:p>
            <a:r>
              <a:rPr lang="en-US" dirty="0"/>
              <a:t>Frozen dinners</a:t>
            </a:r>
          </a:p>
          <a:p>
            <a:r>
              <a:rPr lang="en-US" dirty="0"/>
              <a:t>Prepared foods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260569"/>
            <a:ext cx="4648200" cy="259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209800"/>
            <a:ext cx="1962912" cy="2032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67200" y="4648200"/>
            <a:ext cx="2514600" cy="762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" y="812408"/>
            <a:ext cx="5296619" cy="61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-347484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r>
              <a:rPr lang="en-US" sz="2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hlinkClick r:id="rId4"/>
              </a:rPr>
              <a:t>http://www.myginutrition.com</a:t>
            </a:r>
            <a:r>
              <a:rPr lang="en-US" sz="2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1371"/>
          <a:stretch/>
        </p:blipFill>
        <p:spPr>
          <a:xfrm>
            <a:off x="4343400" y="0"/>
            <a:ext cx="5629412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019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00FF"/>
                  </a:solidFill>
                </a:ln>
                <a:noFill/>
                <a:hlinkClick r:id="rId6"/>
              </a:rPr>
              <a:t>https://www.pinterest.com/UMGIdietitians/</a:t>
            </a:r>
            <a:r>
              <a:rPr lang="en-US" dirty="0">
                <a:ln>
                  <a:solidFill>
                    <a:srgbClr val="0000FF"/>
                  </a:solidFill>
                </a:ln>
                <a:noFill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1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353"/>
          </a:xfrm>
        </p:spPr>
        <p:txBody>
          <a:bodyPr/>
          <a:lstStyle/>
          <a:p>
            <a:r>
              <a:rPr lang="en-US" dirty="0" smtClean="0"/>
              <a:t>Follow Up: </a:t>
            </a:r>
            <a:r>
              <a:rPr lang="en-US" dirty="0" smtClean="0"/>
              <a:t>Challenge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95" y="1169581"/>
            <a:ext cx="8377656" cy="5156792"/>
          </a:xfrm>
        </p:spPr>
        <p:txBody>
          <a:bodyPr>
            <a:normAutofit/>
          </a:bodyPr>
          <a:lstStyle/>
          <a:p>
            <a:r>
              <a:rPr lang="en-US" dirty="0" smtClean="0"/>
              <a:t>Assess response and diet compliance</a:t>
            </a:r>
          </a:p>
          <a:p>
            <a:r>
              <a:rPr lang="en-US" dirty="0" smtClean="0"/>
              <a:t>Make adjustments vs. start challenge phase</a:t>
            </a:r>
          </a:p>
          <a:p>
            <a:r>
              <a:rPr lang="en-US" dirty="0" smtClean="0"/>
              <a:t>Challenge phase worksheet</a:t>
            </a:r>
          </a:p>
          <a:p>
            <a:pPr lvl="1"/>
            <a:r>
              <a:rPr lang="en-US" dirty="0" smtClean="0"/>
              <a:t>High FODMAP foods (and moderate foods) listed by FODMAP group. **Several foods have 2 FODMAPs</a:t>
            </a:r>
          </a:p>
          <a:p>
            <a:pPr lvl="1"/>
            <a:r>
              <a:rPr lang="en-US" dirty="0" smtClean="0"/>
              <a:t>Guidelines: Reintroduce 1 group at a time x 3 days</a:t>
            </a:r>
          </a:p>
          <a:p>
            <a:pPr lvl="2"/>
            <a:r>
              <a:rPr lang="en-US" dirty="0" smtClean="0"/>
              <a:t>For each challenge: Pick 1 food that has only 1 FODMAP; start with ½ portion on 1</a:t>
            </a:r>
            <a:r>
              <a:rPr lang="en-US" baseline="30000" dirty="0" smtClean="0"/>
              <a:t>st</a:t>
            </a:r>
            <a:r>
              <a:rPr lang="en-US" dirty="0" smtClean="0"/>
              <a:t> day</a:t>
            </a:r>
          </a:p>
          <a:p>
            <a:pPr lvl="2"/>
            <a:r>
              <a:rPr lang="en-US" dirty="0" smtClean="0"/>
              <a:t>Example (Sorbitol Group): ½ peach</a:t>
            </a:r>
            <a:r>
              <a:rPr lang="en-US" dirty="0" smtClean="0">
                <a:sym typeface="Wingdings"/>
              </a:rPr>
              <a:t>1 </a:t>
            </a:r>
            <a:r>
              <a:rPr lang="en-US" dirty="0" err="1" smtClean="0">
                <a:sym typeface="Wingdings"/>
              </a:rPr>
              <a:t>peach1</a:t>
            </a:r>
            <a:r>
              <a:rPr lang="en-US" dirty="0" smtClean="0">
                <a:sym typeface="Wingdings"/>
              </a:rPr>
              <a:t> peach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8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54" r="1927" b="2285"/>
          <a:stretch/>
        </p:blipFill>
        <p:spPr>
          <a:xfrm>
            <a:off x="35682" y="189578"/>
            <a:ext cx="9070407" cy="6554674"/>
          </a:xfrm>
        </p:spPr>
      </p:pic>
    </p:spTree>
    <p:extLst>
      <p:ext uri="{BB962C8B-B14F-4D97-AF65-F5344CB8AC3E}">
        <p14:creationId xmlns:p14="http://schemas.microsoft.com/office/powerpoint/2010/main" val="2397051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379" r="-52379"/>
          <a:stretch>
            <a:fillRect/>
          </a:stretch>
        </p:blipFill>
        <p:spPr>
          <a:xfrm>
            <a:off x="-2707468" y="452417"/>
            <a:ext cx="10515023" cy="56788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937" y="152516"/>
            <a:ext cx="5499235" cy="59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2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</a:t>
            </a:r>
            <a:r>
              <a:rPr lang="en-US" dirty="0" smtClean="0"/>
              <a:t>Up: </a:t>
            </a: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/>
              <a:t>R</a:t>
            </a:r>
            <a:r>
              <a:rPr lang="en-US" dirty="0" smtClean="0"/>
              <a:t>eintroduction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6140"/>
            <a:ext cx="7886700" cy="4351338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Review </a:t>
            </a:r>
            <a:r>
              <a:rPr lang="en-US" dirty="0">
                <a:sym typeface="Wingdings"/>
              </a:rPr>
              <a:t>challenge phase </a:t>
            </a:r>
            <a:r>
              <a:rPr lang="en-US" dirty="0" smtClean="0">
                <a:sym typeface="Wingdings"/>
              </a:rPr>
              <a:t>results</a:t>
            </a:r>
          </a:p>
          <a:p>
            <a:r>
              <a:rPr lang="en-US" dirty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uide </a:t>
            </a:r>
            <a:r>
              <a:rPr lang="en-US" dirty="0">
                <a:sym typeface="Wingdings"/>
              </a:rPr>
              <a:t>patient to other foods likely to tolerate</a:t>
            </a:r>
          </a:p>
          <a:p>
            <a:r>
              <a:rPr lang="en-US" dirty="0">
                <a:sym typeface="Wingdings"/>
              </a:rPr>
              <a:t>Continue to expand diet as </a:t>
            </a:r>
            <a:r>
              <a:rPr lang="en-US" dirty="0" smtClean="0">
                <a:sym typeface="Wingdings"/>
              </a:rPr>
              <a:t>tolerated</a:t>
            </a:r>
          </a:p>
          <a:p>
            <a:r>
              <a:rPr lang="en-US" dirty="0" smtClean="0">
                <a:sym typeface="Wingdings"/>
              </a:rPr>
              <a:t>Revisit bucket concept</a:t>
            </a:r>
          </a:p>
          <a:p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etry </a:t>
            </a:r>
            <a:r>
              <a:rPr lang="en-US" dirty="0">
                <a:sym typeface="Wingdings"/>
              </a:rPr>
              <a:t>failed challenge foods in smaller </a:t>
            </a:r>
            <a:r>
              <a:rPr lang="en-US" dirty="0" smtClean="0">
                <a:sym typeface="Wingdings"/>
              </a:rPr>
              <a:t>portions</a:t>
            </a:r>
          </a:p>
          <a:p>
            <a:r>
              <a:rPr lang="en-US" dirty="0" smtClean="0">
                <a:sym typeface="Wingdings"/>
              </a:rPr>
              <a:t>Goal of most varied diet tolerated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23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22" y="1155774"/>
            <a:ext cx="7886700" cy="4351338"/>
          </a:xfrm>
        </p:spPr>
        <p:txBody>
          <a:bodyPr/>
          <a:lstStyle/>
          <a:p>
            <a:r>
              <a:rPr lang="en-US" dirty="0" smtClean="0"/>
              <a:t>The low FODMAP diet is an evidenced-based approach for managing IBS symptoms</a:t>
            </a:r>
          </a:p>
          <a:p>
            <a:r>
              <a:rPr lang="en-US" dirty="0" smtClean="0"/>
              <a:t>May also be utilized in IBD, Celiac, Gastroparesis, and SIBO</a:t>
            </a:r>
          </a:p>
          <a:p>
            <a:r>
              <a:rPr lang="en-US" dirty="0" smtClean="0"/>
              <a:t>Most effective when led by an experienced dietitian</a:t>
            </a:r>
          </a:p>
          <a:p>
            <a:r>
              <a:rPr lang="en-US" dirty="0" smtClean="0"/>
              <a:t>Patients are willing to modify their diet to feel better!</a:t>
            </a:r>
          </a:p>
          <a:p>
            <a:r>
              <a:rPr lang="en-US" dirty="0" smtClean="0"/>
              <a:t>Referrals at UMHS: “GI nutrition”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68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lh3.googleusercontent.com/cqjSe8S-6uDI5DQ2K4kRofWgkFcES7IVwLYbmH5ngKyVWaBvASOCr5zNPz2Zjz8cShTR95S6_Vnljb3dsLQ8rm5vc9zcX-JWZCRNEBIX2YL8Dh7no8Ut2j2B-dwWDyocUjoHisYVkTJOlAY4sA-a7jIS7M2Upeo2xHYYFyyXBL9gyqn5SPbRg12zq6h88y7sSVlY2vfcDlfHhPeBsEH7_lZgxt3I_8twiRKDKoKvL4n3xd1QdOkjEFC-m2zeYgtTBoNPIZmzqy_hYj9kKUnuipRkgfT3QaCc6SO2fVJ0cJ-OtUdqg0xospcaYEMHTFfwYxUQo-JfT2t7N2yA_LpcB9Ck-8KUJ3-w2ILBUjEkMgZ4pOSiVA-tFo6zj-ZlpCCx7boF05tyOktWM8ijQv50QL9bRx4Y8wFsqkv9N0YkX56Zmmoqpwl8el9SR5468aQLWxXffK2qNrYjP-OcrZxZlznNKR6KNztrPmkPCuMi9wyET2_uRe1hVLzSGEtfHytwLmQ0KlrSyFajG_fwLtzkc-5thfimhIpGDCc112WTpcXJO6EOK9A-jmyTNgDOLoeakVCQfQ=w503-h894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15557"/>
          <a:stretch/>
        </p:blipFill>
        <p:spPr bwMode="auto">
          <a:xfrm>
            <a:off x="219576" y="2161101"/>
            <a:ext cx="2636550" cy="34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3" y="2161101"/>
            <a:ext cx="2957384" cy="345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77" y="411075"/>
            <a:ext cx="2603047" cy="2776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851" y="795795"/>
            <a:ext cx="3847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you!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6424863" y="3174916"/>
            <a:ext cx="22860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3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14350"/>
            <a:ext cx="811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Patient referrals &amp; the low FODMAP diet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6793"/>
            <a:ext cx="82867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Majority of referrals </a:t>
            </a:r>
            <a:r>
              <a:rPr lang="en-US" sz="2400" dirty="0"/>
              <a:t>(~</a:t>
            </a:r>
            <a:r>
              <a:rPr lang="en-US" sz="2400" dirty="0" smtClean="0"/>
              <a:t>70%) are for IBS/FODMAP diet</a:t>
            </a:r>
          </a:p>
          <a:p>
            <a:endParaRPr lang="en-US" sz="2400" dirty="0"/>
          </a:p>
          <a:p>
            <a:r>
              <a:rPr lang="en-US" sz="2400" dirty="0" smtClean="0"/>
              <a:t>Who else may benefit from low FODMAP diet: </a:t>
            </a:r>
            <a:endParaRPr lang="en-US" sz="2400" dirty="0" smtClean="0">
              <a:cs typeface="Arial" charset="0"/>
            </a:endParaRPr>
          </a:p>
          <a:p>
            <a:endParaRPr lang="en-US" sz="2400" dirty="0"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IBD (in remission), </a:t>
            </a:r>
            <a:r>
              <a:rPr lang="en-US" sz="2400" dirty="0" smtClean="0"/>
              <a:t>high ileostomy output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Celiac </a:t>
            </a:r>
            <a:r>
              <a:rPr lang="en-US" sz="2400" dirty="0"/>
              <a:t>disease (commonly overlapped with IBS; negative </a:t>
            </a:r>
            <a:r>
              <a:rPr lang="en-US" sz="2400" dirty="0" err="1"/>
              <a:t>serologies</a:t>
            </a:r>
            <a:r>
              <a:rPr lang="en-US" sz="2400" dirty="0"/>
              <a:t>/biopsy)*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Gastroparesis/IBS overlap*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SIBO </a:t>
            </a:r>
          </a:p>
          <a:p>
            <a:r>
              <a:rPr lang="en-US" sz="2400" dirty="0" smtClean="0"/>
              <a:t>*along </a:t>
            </a:r>
            <a:r>
              <a:rPr lang="en-US" sz="2400" dirty="0"/>
              <a:t>with other dietary </a:t>
            </a:r>
            <a:r>
              <a:rPr lang="en-US" sz="2400" dirty="0" smtClean="0"/>
              <a:t>modifications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74" y="85483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FODMAPs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09075" y="2268737"/>
            <a:ext cx="8495036" cy="320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1" u="sng" dirty="0">
                <a:latin typeface="+mj-lt"/>
                <a:ea typeface="ヒラギノ角ゴ ProN W3" charset="0"/>
                <a:cs typeface="Arial Bold" charset="0"/>
                <a:sym typeface="Arial Bold" charset="0"/>
              </a:rPr>
              <a:t>F</a:t>
            </a:r>
            <a:r>
              <a:rPr lang="en-US" sz="2800" dirty="0">
                <a:latin typeface="+mj-lt"/>
                <a:ea typeface="ヒラギノ角ゴ ProN W3" charset="0"/>
                <a:cs typeface="ヒラギノ角ゴ ProN W3" charset="0"/>
              </a:rPr>
              <a:t>ermentable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u="sng" dirty="0">
                <a:latin typeface="+mj-lt"/>
                <a:ea typeface="ヒラギノ角ゴ ProN W3" charset="0"/>
                <a:cs typeface="Arial Bold" charset="0"/>
                <a:sym typeface="Arial Bold" charset="0"/>
              </a:rPr>
              <a:t>O</a:t>
            </a:r>
            <a:r>
              <a:rPr lang="en-US" sz="2800" dirty="0">
                <a:latin typeface="+mj-lt"/>
                <a:ea typeface="ヒラギノ角ゴ ProN W3" charset="0"/>
                <a:cs typeface="ヒラギノ角ゴ ProN W3" charset="0"/>
              </a:rPr>
              <a:t>ligosaccharides – </a:t>
            </a:r>
            <a:r>
              <a:rPr lang="en-US" sz="2400" dirty="0">
                <a:latin typeface="+mj-lt"/>
                <a:ea typeface="ヒラギノ角ゴ ProN W3" charset="0"/>
                <a:cs typeface="ヒラギノ角ゴ ProN W3" charset="0"/>
              </a:rPr>
              <a:t>few simple sugars linked together </a:t>
            </a:r>
            <a:r>
              <a:rPr lang="en-US" sz="2400" dirty="0" smtClean="0">
                <a:latin typeface="+mj-lt"/>
                <a:ea typeface="ヒラギノ角ゴ ProN W3" charset="0"/>
                <a:cs typeface="ヒラギノ角ゴ ProN W3" charset="0"/>
              </a:rPr>
              <a:t>  (</a:t>
            </a:r>
            <a:r>
              <a:rPr lang="en-US" sz="2400" dirty="0" err="1">
                <a:latin typeface="+mj-lt"/>
                <a:ea typeface="ヒラギノ角ゴ ProN W3" charset="0"/>
                <a:cs typeface="ヒラギノ角ゴ ProN W3" charset="0"/>
              </a:rPr>
              <a:t>fructans</a:t>
            </a:r>
            <a:r>
              <a:rPr lang="en-US" sz="2400" dirty="0">
                <a:latin typeface="+mj-lt"/>
                <a:ea typeface="ヒラギノ角ゴ ProN W3" charset="0"/>
                <a:cs typeface="ヒラギノ角ゴ ProN W3" charset="0"/>
              </a:rPr>
              <a:t>, </a:t>
            </a:r>
            <a:r>
              <a:rPr lang="en-US" sz="2400" dirty="0" err="1">
                <a:latin typeface="+mj-lt"/>
                <a:ea typeface="ヒラギノ角ゴ ProN W3" charset="0"/>
                <a:cs typeface="ヒラギノ角ゴ ProN W3" charset="0"/>
              </a:rPr>
              <a:t>galactans</a:t>
            </a:r>
            <a:r>
              <a:rPr lang="en-US" sz="2400" dirty="0">
                <a:latin typeface="+mj-lt"/>
                <a:ea typeface="ヒラギノ角ゴ ProN W3" charset="0"/>
                <a:cs typeface="ヒラギノ角ゴ ProN W3" charset="0"/>
              </a:rPr>
              <a:t>)</a:t>
            </a:r>
            <a:endParaRPr lang="en-US" sz="2800" dirty="0">
              <a:latin typeface="+mj-lt"/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u="sng" dirty="0">
                <a:latin typeface="+mj-lt"/>
                <a:ea typeface="ヒラギノ角ゴ ProN W3" charset="0"/>
                <a:cs typeface="Arial Bold" charset="0"/>
                <a:sym typeface="Arial Bold" charset="0"/>
              </a:rPr>
              <a:t>D</a:t>
            </a:r>
            <a:r>
              <a:rPr lang="en-US" sz="2800" dirty="0">
                <a:latin typeface="+mj-lt"/>
                <a:ea typeface="ヒラギノ角ゴ ProN W3" charset="0"/>
                <a:cs typeface="ヒラギノ角ゴ ProN W3" charset="0"/>
              </a:rPr>
              <a:t>isaccharides – </a:t>
            </a:r>
            <a:r>
              <a:rPr lang="en-US" sz="2400" dirty="0">
                <a:latin typeface="+mj-lt"/>
                <a:ea typeface="ヒラギノ角ゴ ProN W3" charset="0"/>
                <a:cs typeface="ヒラギノ角ゴ ProN W3" charset="0"/>
              </a:rPr>
              <a:t>double sugar (lactose)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u="sng" dirty="0">
                <a:latin typeface="+mj-lt"/>
                <a:ea typeface="ヒラギノ角ゴ ProN W3" charset="0"/>
                <a:cs typeface="Arial Bold" charset="0"/>
                <a:sym typeface="Arial Bold" charset="0"/>
              </a:rPr>
              <a:t>M</a:t>
            </a:r>
            <a:r>
              <a:rPr lang="en-US" sz="2800" dirty="0">
                <a:latin typeface="+mj-lt"/>
                <a:ea typeface="ヒラギノ角ゴ ProN W3" charset="0"/>
                <a:cs typeface="ヒラギノ角ゴ ProN W3" charset="0"/>
              </a:rPr>
              <a:t>onosaccharides – </a:t>
            </a:r>
            <a:r>
              <a:rPr lang="en-US" sz="2400" dirty="0">
                <a:latin typeface="+mj-lt"/>
                <a:ea typeface="ヒラギノ角ゴ ProN W3" charset="0"/>
                <a:cs typeface="ヒラギノ角ゴ ProN W3" charset="0"/>
              </a:rPr>
              <a:t>single sugar (fructose)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u="sng" dirty="0">
                <a:latin typeface="+mj-lt"/>
                <a:ea typeface="ヒラギノ角ゴ ProN W3" charset="0"/>
                <a:cs typeface="Arial Bold" charset="0"/>
                <a:sym typeface="Arial Bold" charset="0"/>
              </a:rPr>
              <a:t>A</a:t>
            </a:r>
            <a:r>
              <a:rPr lang="en-US" sz="2800" dirty="0">
                <a:latin typeface="+mj-lt"/>
                <a:ea typeface="ヒラギノ角ゴ ProN W3" charset="0"/>
                <a:cs typeface="ヒラギノ角ゴ ProN W3" charset="0"/>
              </a:rPr>
              <a:t>nd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u="sng" dirty="0">
                <a:latin typeface="+mj-lt"/>
                <a:ea typeface="ヒラギノ角ゴ ProN W3" charset="0"/>
                <a:cs typeface="Arial Bold" charset="0"/>
                <a:sym typeface="Arial Bold" charset="0"/>
              </a:rPr>
              <a:t>P</a:t>
            </a:r>
            <a:r>
              <a:rPr lang="en-US" sz="2800" dirty="0">
                <a:latin typeface="+mj-lt"/>
                <a:ea typeface="ヒラギノ角ゴ ProN W3" charset="0"/>
                <a:cs typeface="ヒラギノ角ゴ ProN W3" charset="0"/>
              </a:rPr>
              <a:t>olyols – </a:t>
            </a:r>
            <a:r>
              <a:rPr lang="en-US" sz="2400" dirty="0">
                <a:latin typeface="+mj-lt"/>
                <a:ea typeface="ヒラギノ角ゴ ProN W3" charset="0"/>
                <a:cs typeface="ヒラギノ角ゴ ProN W3" charset="0"/>
              </a:rPr>
              <a:t>sugar alcohols (sorbitol, mannitol, </a:t>
            </a:r>
            <a:r>
              <a:rPr lang="en-US" sz="2400" dirty="0" err="1">
                <a:latin typeface="+mj-lt"/>
                <a:ea typeface="ヒラギノ角ゴ ProN W3" charset="0"/>
                <a:cs typeface="ヒラギノ角ゴ ProN W3" charset="0"/>
              </a:rPr>
              <a:t>isomalt</a:t>
            </a:r>
            <a:r>
              <a:rPr lang="en-US" sz="2400" dirty="0">
                <a:latin typeface="+mj-lt"/>
                <a:ea typeface="ヒラギノ角ゴ ProN W3" charset="0"/>
                <a:cs typeface="ヒラギノ角ゴ ProN W3" charset="0"/>
              </a:rPr>
              <a:t>, xylitol, glycerol</a:t>
            </a:r>
            <a:r>
              <a:rPr lang="en-US" sz="2400" dirty="0"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53" y="103308"/>
            <a:ext cx="2030847" cy="26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Users\sjg9004.NYH\Desktop\diagram-fodma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9873"/>
          <a:stretch>
            <a:fillRect/>
          </a:stretch>
        </p:blipFill>
        <p:spPr bwMode="auto">
          <a:xfrm>
            <a:off x="972933" y="365126"/>
            <a:ext cx="6636129" cy="352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033" y="4030581"/>
            <a:ext cx="84712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6888" indent="-457200"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cs typeface="Arial" charset="0"/>
              </a:rPr>
              <a:t>Short chain carbohydrates </a:t>
            </a:r>
          </a:p>
          <a:p>
            <a:pPr marL="496888" indent="-457200"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cs typeface="Arial" charset="0"/>
              </a:rPr>
              <a:t>Poorly absorbed in the small intestine &amp; delivered to the colon </a:t>
            </a:r>
          </a:p>
          <a:p>
            <a:pPr marL="496888" indent="-457200"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b="1" dirty="0">
                <a:cs typeface="Arial" charset="0"/>
              </a:rPr>
              <a:t>Rapidly fermentable </a:t>
            </a:r>
            <a:r>
              <a:rPr lang="en-US" sz="2000" dirty="0">
                <a:cs typeface="Arial" charset="0"/>
              </a:rPr>
              <a:t>by gut bacteria resulting in gas and SCFA</a:t>
            </a:r>
          </a:p>
          <a:p>
            <a:pPr marL="496888" indent="-457200"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cs typeface="Arial" charset="0"/>
              </a:rPr>
              <a:t>Small, </a:t>
            </a:r>
            <a:r>
              <a:rPr lang="en-US" sz="2000" b="1" dirty="0">
                <a:cs typeface="Arial" charset="0"/>
              </a:rPr>
              <a:t>osmotically active </a:t>
            </a:r>
            <a:r>
              <a:rPr lang="en-US" sz="2000" dirty="0">
                <a:cs typeface="Arial" charset="0"/>
              </a:rPr>
              <a:t>molecules increasing water load to the </a:t>
            </a:r>
            <a:r>
              <a:rPr lang="en-US" sz="2000" dirty="0" smtClean="0">
                <a:cs typeface="Arial" charset="0"/>
              </a:rPr>
              <a:t>colon</a:t>
            </a:r>
          </a:p>
          <a:p>
            <a:pPr marL="496888" indent="-457200"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/>
              <a:t>Cumulative effect of FODMAPs produces symptoms in IBS patients</a:t>
            </a:r>
          </a:p>
          <a:p>
            <a:pPr marL="39688">
              <a:buClr>
                <a:srgbClr val="00B0F0"/>
              </a:buClr>
              <a:buSzPct val="125000"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3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4" y="54682"/>
            <a:ext cx="8613508" cy="1325563"/>
          </a:xfrm>
        </p:spPr>
        <p:txBody>
          <a:bodyPr/>
          <a:lstStyle/>
          <a:p>
            <a:r>
              <a:rPr lang="en-US" dirty="0" smtClean="0"/>
              <a:t>Mechanisms of Individual FODMAPs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4" y="1082936"/>
            <a:ext cx="8738812" cy="505400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ea typeface="ヒラギノ角ゴ ProN W3" charset="0"/>
                <a:cs typeface="ヒラギノ角ゴ ProN W3" charset="0"/>
              </a:rPr>
              <a:t>Lactose: with reduced activity of brush border enzyme lactase </a:t>
            </a:r>
          </a:p>
          <a:p>
            <a:pPr lvl="1">
              <a:defRPr/>
            </a:pPr>
            <a:r>
              <a:rPr lang="en-US" sz="1600" dirty="0">
                <a:ea typeface="ヒラギノ角ゴ ProN W3" charset="0"/>
                <a:cs typeface="ヒラギノ角ゴ ProN W3" charset="0"/>
              </a:rPr>
              <a:t>Lactase splits lactose into glucose + </a:t>
            </a:r>
            <a:r>
              <a:rPr lang="en-US" sz="1600" dirty="0" err="1">
                <a:ea typeface="ヒラギノ角ゴ ProN W3" charset="0"/>
                <a:cs typeface="ヒラギノ角ゴ ProN W3" charset="0"/>
              </a:rPr>
              <a:t>galactose</a:t>
            </a:r>
            <a:r>
              <a:rPr lang="en-US" sz="1600" dirty="0">
                <a:ea typeface="ヒラギノ角ゴ ProN W3" charset="0"/>
                <a:cs typeface="ヒラギノ角ゴ ProN W3" charset="0"/>
              </a:rPr>
              <a:t> which can then be absorbed</a:t>
            </a:r>
          </a:p>
          <a:p>
            <a:pPr>
              <a:defRPr/>
            </a:pPr>
            <a:r>
              <a:rPr lang="en-US" dirty="0">
                <a:ea typeface="ヒラギノ角ゴ ProN W3" charset="0"/>
                <a:cs typeface="ヒラギノ角ゴ ProN W3" charset="0"/>
              </a:rPr>
              <a:t>Fructose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: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slow, low-capacity transport mechanism across epithelium </a:t>
            </a:r>
          </a:p>
          <a:p>
            <a:pPr lvl="1">
              <a:defRPr/>
            </a:pPr>
            <a:r>
              <a:rPr lang="en-US" sz="1600" dirty="0">
                <a:ea typeface="ヒラギノ角ゴ ProN W3" charset="0"/>
                <a:cs typeface="ヒラギノ角ゴ ProN W3" charset="0"/>
              </a:rPr>
              <a:t>Glucose facilitates absorption across the transporter</a:t>
            </a:r>
          </a:p>
          <a:p>
            <a:pPr lvl="1">
              <a:defRPr/>
            </a:pPr>
            <a:r>
              <a:rPr lang="en-US" sz="1600" dirty="0">
                <a:ea typeface="ヒラギノ角ゴ ProN W3" charset="0"/>
                <a:cs typeface="ヒラギノ角ゴ ProN W3" charset="0"/>
              </a:rPr>
              <a:t>1:1 ratio of fructose to glucose is considered FODMAP friendly </a:t>
            </a:r>
          </a:p>
          <a:p>
            <a:pPr lvl="1">
              <a:defRPr/>
            </a:pPr>
            <a:r>
              <a:rPr lang="en-US" sz="1600" dirty="0" smtClean="0">
                <a:ea typeface="ヒラギノ角ゴ ProN W3" charset="0"/>
                <a:cs typeface="ヒラギノ角ゴ ProN W3" charset="0"/>
              </a:rPr>
              <a:t>&gt;</a:t>
            </a:r>
            <a:r>
              <a:rPr lang="en-US" sz="1600" dirty="0">
                <a:ea typeface="ヒラギノ角ゴ ProN W3" charset="0"/>
                <a:cs typeface="ヒラギノ角ゴ ProN W3" charset="0"/>
              </a:rPr>
              <a:t>0.2g excess fructose compared to glucose per serving is high FODMAP</a:t>
            </a:r>
          </a:p>
          <a:p>
            <a:pPr>
              <a:defRPr/>
            </a:pPr>
            <a:r>
              <a:rPr lang="en-US" dirty="0" err="1">
                <a:ea typeface="ヒラギノ角ゴ ProN W3" charset="0"/>
                <a:cs typeface="ヒラギノ角ゴ ProN W3" charset="0"/>
              </a:rPr>
              <a:t>Fructans</a:t>
            </a:r>
            <a:r>
              <a:rPr lang="en-US" dirty="0">
                <a:ea typeface="ヒラギノ角ゴ ProN W3" charset="0"/>
                <a:cs typeface="ヒラギノ角ゴ ProN W3" charset="0"/>
              </a:rPr>
              <a:t>/</a:t>
            </a:r>
            <a:r>
              <a:rPr lang="en-US" dirty="0" err="1">
                <a:ea typeface="ヒラギノ角ゴ ProN W3" charset="0"/>
                <a:cs typeface="ヒラギノ角ゴ ProN W3" charset="0"/>
              </a:rPr>
              <a:t>Galactans</a:t>
            </a:r>
            <a:r>
              <a:rPr lang="en-US" dirty="0">
                <a:ea typeface="ヒラギノ角ゴ ProN W3" charset="0"/>
                <a:cs typeface="ヒラギノ角ゴ ProN W3" charset="0"/>
              </a:rPr>
              <a:t>: humans lack digestive enzyme </a:t>
            </a:r>
          </a:p>
          <a:p>
            <a:pPr lvl="1">
              <a:defRPr/>
            </a:pPr>
            <a:r>
              <a:rPr lang="en-US" sz="1600" dirty="0">
                <a:ea typeface="ヒラギノ角ゴ ProN W3" charset="0"/>
                <a:cs typeface="ヒラギノ角ゴ ProN W3" charset="0"/>
              </a:rPr>
              <a:t>Therefore not broken down and 100% of people </a:t>
            </a:r>
            <a:r>
              <a:rPr lang="en-US" sz="1600" dirty="0" err="1">
                <a:ea typeface="ヒラギノ角ゴ ProN W3" charset="0"/>
                <a:cs typeface="ヒラギノ角ゴ ProN W3" charset="0"/>
              </a:rPr>
              <a:t>malabsorb</a:t>
            </a:r>
            <a:r>
              <a:rPr lang="en-US" sz="1600" dirty="0">
                <a:ea typeface="ヒラギノ角ゴ ProN W3" charset="0"/>
                <a:cs typeface="ヒラギノ角ゴ ProN W3" charset="0"/>
              </a:rPr>
              <a:t>  </a:t>
            </a:r>
            <a:endParaRPr lang="en-US" sz="2400" dirty="0"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dirty="0" err="1">
                <a:ea typeface="ヒラギノ角ゴ ProN W3" charset="0"/>
                <a:cs typeface="ヒラギノ角ゴ ProN W3" charset="0"/>
              </a:rPr>
              <a:t>Polyols</a:t>
            </a:r>
            <a:r>
              <a:rPr lang="en-US" dirty="0">
                <a:ea typeface="ヒラギノ角ゴ ProN W3" charset="0"/>
                <a:cs typeface="ヒラギノ角ゴ ProN W3" charset="0"/>
              </a:rPr>
              <a:t>: too large for passive diffusion </a:t>
            </a:r>
          </a:p>
          <a:p>
            <a:pPr lvl="1">
              <a:defRPr/>
            </a:pPr>
            <a:r>
              <a:rPr lang="en-US" sz="1600" dirty="0">
                <a:ea typeface="ヒラギノ角ゴ ProN W3" charset="0"/>
                <a:cs typeface="ヒラギノ角ゴ ProN W3" charset="0"/>
              </a:rPr>
              <a:t>Has a laxative effect </a:t>
            </a:r>
            <a:r>
              <a:rPr lang="en-US" sz="1600" dirty="0" smtClean="0">
                <a:ea typeface="ヒラギノ角ゴ ProN W3" charset="0"/>
                <a:cs typeface="ヒラギノ角ゴ ProN W3" charset="0"/>
              </a:rPr>
              <a:t>(i.e. prunes)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9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138023" y="19051"/>
            <a:ext cx="8712941" cy="1994416"/>
          </a:xfrm>
        </p:spPr>
        <p:txBody>
          <a:bodyPr anchorCtr="1">
            <a:normAutofit fontScale="90000"/>
          </a:bodyPr>
          <a:lstStyle/>
          <a:p>
            <a:pPr lvl="0" defTabSz="914400"/>
            <a:r>
              <a:rPr lang="en-US" sz="4000" dirty="0" smtClean="0">
                <a:ea typeface="ＭＳ Ｐゴシック" pitchFamily="34"/>
              </a:rPr>
              <a:t>FODMAPs exert osmotic &amp; fermentation related effects which trigger symptoms in IBS</a:t>
            </a:r>
            <a:r>
              <a:rPr lang="en-US" b="1" dirty="0">
                <a:solidFill>
                  <a:srgbClr val="C00000"/>
                </a:solidFill>
                <a:ea typeface="ＭＳ Ｐゴシック" pitchFamily="34"/>
              </a:rPr>
              <a:t/>
            </a:r>
            <a:br>
              <a:rPr lang="en-US" b="1" dirty="0">
                <a:solidFill>
                  <a:srgbClr val="C00000"/>
                </a:solidFill>
                <a:ea typeface="ＭＳ Ｐゴシック" pitchFamily="34"/>
              </a:rPr>
            </a:br>
            <a:r>
              <a:rPr lang="en-US" sz="4400" b="1" dirty="0">
                <a:solidFill>
                  <a:srgbClr val="C00000"/>
                </a:solidFill>
                <a:ea typeface="ＭＳ Ｐゴシック" pitchFamily="34"/>
              </a:rPr>
              <a:t/>
            </a:r>
            <a:br>
              <a:rPr lang="en-US" sz="4400" b="1" dirty="0">
                <a:solidFill>
                  <a:srgbClr val="C00000"/>
                </a:solidFill>
                <a:ea typeface="ＭＳ Ｐゴシック" pitchFamily="34"/>
              </a:rPr>
            </a:br>
            <a:endParaRPr lang="en-US" sz="4400" b="1" dirty="0">
              <a:solidFill>
                <a:srgbClr val="C00000"/>
              </a:solidFill>
              <a:ea typeface="ＭＳ Ｐゴシック" pitchFamily="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4" y="1619792"/>
            <a:ext cx="4664475" cy="262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48" y="6294352"/>
            <a:ext cx="445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Murray et al. Am J </a:t>
            </a:r>
            <a:r>
              <a:rPr lang="en-US" dirty="0" err="1" smtClean="0">
                <a:solidFill>
                  <a:schemeClr val="bg1"/>
                </a:solidFill>
              </a:rPr>
              <a:t>Gastroeterol</a:t>
            </a:r>
            <a:r>
              <a:rPr lang="en-US" dirty="0" smtClean="0">
                <a:solidFill>
                  <a:schemeClr val="bg1"/>
                </a:solidFill>
              </a:rPr>
              <a:t> 2014;109:110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" y="1489160"/>
            <a:ext cx="3939374" cy="31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11" y="4760270"/>
            <a:ext cx="9771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Fructose but not inulin distends the small bowel </a:t>
            </a:r>
            <a:r>
              <a:rPr lang="en-US" dirty="0" smtClean="0"/>
              <a:t>with water</a:t>
            </a:r>
            <a:r>
              <a:rPr lang="en-US" dirty="0"/>
              <a:t>.</a:t>
            </a:r>
          </a:p>
          <a:p>
            <a:r>
              <a:rPr lang="en-US" dirty="0"/>
              <a:t>• Adding glucose to fructose reduces the effect of </a:t>
            </a:r>
            <a:r>
              <a:rPr lang="en-US" dirty="0" smtClean="0"/>
              <a:t>fructose on </a:t>
            </a:r>
            <a:r>
              <a:rPr lang="en-US" dirty="0"/>
              <a:t>SBWC and breath hydrogen.</a:t>
            </a:r>
          </a:p>
          <a:p>
            <a:r>
              <a:rPr lang="en-US" dirty="0"/>
              <a:t>• Inulin distends the colon with gas more than fructose, </a:t>
            </a:r>
            <a:r>
              <a:rPr lang="en-US" dirty="0" smtClean="0"/>
              <a:t>but causes </a:t>
            </a:r>
            <a:r>
              <a:rPr lang="en-US" dirty="0"/>
              <a:t>few symptoms in healthy volunteers.</a:t>
            </a:r>
          </a:p>
        </p:txBody>
      </p:sp>
    </p:spTree>
    <p:extLst>
      <p:ext uri="{BB962C8B-B14F-4D97-AF65-F5344CB8AC3E}">
        <p14:creationId xmlns:p14="http://schemas.microsoft.com/office/powerpoint/2010/main" val="36754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332" y="379562"/>
            <a:ext cx="8091577" cy="98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06" y="2536"/>
            <a:ext cx="89197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Role of FODMAP in Patients with IBS: A Review 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" y="362311"/>
            <a:ext cx="9076268" cy="575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06" y="6228921"/>
            <a:ext cx="493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Mansueto</a:t>
            </a:r>
            <a:r>
              <a:rPr lang="en-US" sz="1400" b="1" dirty="0" smtClean="0">
                <a:solidFill>
                  <a:schemeClr val="bg1"/>
                </a:solidFill>
              </a:rPr>
              <a:t> et al.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Nutrition in Clinical </a:t>
            </a:r>
            <a:r>
              <a:rPr lang="en-US" sz="1400" b="1" dirty="0" smtClean="0">
                <a:solidFill>
                  <a:schemeClr val="bg1"/>
                </a:solidFill>
              </a:rPr>
              <a:t>Practice. 2015 665-682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9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6850" cy="2241669"/>
          </a:xfrm>
        </p:spPr>
      </p:pic>
      <p:sp>
        <p:nvSpPr>
          <p:cNvPr id="5" name="TextBox 4"/>
          <p:cNvSpPr txBox="1"/>
          <p:nvPr/>
        </p:nvSpPr>
        <p:spPr>
          <a:xfrm>
            <a:off x="362309" y="2144637"/>
            <a:ext cx="8626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Included: Six </a:t>
            </a:r>
            <a:r>
              <a:rPr lang="en-US" dirty="0"/>
              <a:t>RCTs and 16 non-randomized </a:t>
            </a:r>
            <a:r>
              <a:rPr lang="en-US" dirty="0" smtClean="0"/>
              <a:t>interventions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There </a:t>
            </a:r>
            <a:r>
              <a:rPr lang="en-US" dirty="0"/>
              <a:t>was a significant decrease in IBS SSS scores for those individuals on a low FODMAP diet in both the RCTs (OR 0.44, 95 % CI 0.25– </a:t>
            </a:r>
            <a:r>
              <a:rPr lang="en-US" dirty="0" smtClean="0"/>
              <a:t>0.76, </a:t>
            </a:r>
            <a:r>
              <a:rPr lang="en-US" dirty="0"/>
              <a:t>p = 0.00) and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non-randomized </a:t>
            </a:r>
            <a:r>
              <a:rPr lang="en-US" dirty="0"/>
              <a:t>interventions (OR 0.03, 95 % CI </a:t>
            </a:r>
            <a:r>
              <a:rPr lang="en-US" dirty="0" smtClean="0"/>
              <a:t>0.01–0.2, </a:t>
            </a:r>
            <a:r>
              <a:rPr lang="en-US" dirty="0"/>
              <a:t>p = 0.02</a:t>
            </a:r>
            <a:r>
              <a:rPr lang="en-U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Significant </a:t>
            </a:r>
            <a:r>
              <a:rPr lang="en-US" dirty="0"/>
              <a:t>improvement in the IBS-QOL score for RCTs (OR 1.84, 95 % CI </a:t>
            </a:r>
            <a:r>
              <a:rPr lang="en-US" dirty="0" smtClean="0"/>
              <a:t>1.12–3.03, </a:t>
            </a:r>
          </a:p>
          <a:p>
            <a:r>
              <a:rPr lang="en-US" dirty="0" smtClean="0"/>
              <a:t>      p </a:t>
            </a:r>
            <a:r>
              <a:rPr lang="en-US" dirty="0"/>
              <a:t>= 0.39) and for non-randomized interventions (OR 3.18, 95 % CI </a:t>
            </a:r>
            <a:r>
              <a:rPr lang="en-US" dirty="0" smtClean="0"/>
              <a:t>1.60–6.31, </a:t>
            </a:r>
            <a:r>
              <a:rPr lang="en-US" dirty="0"/>
              <a:t>p = 0.89</a:t>
            </a:r>
            <a:r>
              <a:rPr lang="en-US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Following </a:t>
            </a:r>
            <a:r>
              <a:rPr lang="en-US" dirty="0"/>
              <a:t>a low FODMAP diet was found to significantly reduce symptom severity for abdominal pain (OR 1.81, 95 % CI </a:t>
            </a:r>
            <a:r>
              <a:rPr lang="en-US" dirty="0" smtClean="0"/>
              <a:t>1.13–2.88, </a:t>
            </a:r>
            <a:r>
              <a:rPr lang="en-US" dirty="0"/>
              <a:t>p = 0.56), bloating (OR 1.75, 95 % CI </a:t>
            </a:r>
            <a:r>
              <a:rPr lang="en-US" dirty="0" smtClean="0"/>
              <a:t>1.07–2.87, </a:t>
            </a:r>
            <a:r>
              <a:rPr lang="en-US" dirty="0"/>
              <a:t>p = 0.45) and overall symptoms (OR 1.81, 95 % CI </a:t>
            </a:r>
            <a:r>
              <a:rPr lang="en-US" dirty="0" smtClean="0"/>
              <a:t>1.11–2.95, </a:t>
            </a:r>
            <a:r>
              <a:rPr lang="en-US" dirty="0"/>
              <a:t>p = 0.4) in the RCTs.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DLH Plain</Template>
  <TotalTime>1718</TotalTime>
  <Words>1489</Words>
  <Application>Microsoft Office PowerPoint</Application>
  <PresentationFormat>On-screen Show (4:3)</PresentationFormat>
  <Paragraphs>237</Paragraphs>
  <Slides>29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Generic Template 1</vt:lpstr>
      <vt:lpstr>Custom Design</vt:lpstr>
      <vt:lpstr>PowerPoint Presentation</vt:lpstr>
      <vt:lpstr>Overview </vt:lpstr>
      <vt:lpstr>PowerPoint Presentation</vt:lpstr>
      <vt:lpstr>PowerPoint Presentation</vt:lpstr>
      <vt:lpstr> </vt:lpstr>
      <vt:lpstr>Mechanisms of Individual FODMAPs</vt:lpstr>
      <vt:lpstr>FODMAPs exert osmotic &amp; fermentation related effects which trigger symptoms in IBS  </vt:lpstr>
      <vt:lpstr>PowerPoint Presentation</vt:lpstr>
      <vt:lpstr>PowerPoint Presentation</vt:lpstr>
      <vt:lpstr>PowerPoint Presentation</vt:lpstr>
      <vt:lpstr>US RCT Comparing the Low FODMAP Diet vs m-NICE Guidelines in IBS-D</vt:lpstr>
      <vt:lpstr>PowerPoint Presentation</vt:lpstr>
      <vt:lpstr>Baseline Characteristics</vt:lpstr>
      <vt:lpstr>PowerPoint Presentation</vt:lpstr>
      <vt:lpstr>PowerPoint Presentation</vt:lpstr>
      <vt:lpstr>Study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Hidden Sources of Onion/Garlic</vt:lpstr>
      <vt:lpstr>PowerPoint Presentation</vt:lpstr>
      <vt:lpstr>Follow Up: Challenge Phase</vt:lpstr>
      <vt:lpstr>PowerPoint Presentation</vt:lpstr>
      <vt:lpstr>PowerPoint Presentation</vt:lpstr>
      <vt:lpstr>Follow Up: After Reintroduction</vt:lpstr>
      <vt:lpstr>Summary</vt:lpstr>
      <vt:lpstr>PowerPoint Presentation</vt:lpstr>
    </vt:vector>
  </TitlesOfParts>
  <Company>Michigan Marketing &amp;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Haller</dc:creator>
  <cp:lastModifiedBy>Van Dam, Lauren</cp:lastModifiedBy>
  <cp:revision>74</cp:revision>
  <cp:lastPrinted>2013-04-23T18:06:38Z</cp:lastPrinted>
  <dcterms:created xsi:type="dcterms:W3CDTF">2016-06-05T14:44:43Z</dcterms:created>
  <dcterms:modified xsi:type="dcterms:W3CDTF">2016-09-08T19:38:35Z</dcterms:modified>
</cp:coreProperties>
</file>