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6" r:id="rId3"/>
    <p:sldId id="318" r:id="rId4"/>
    <p:sldId id="320" r:id="rId5"/>
    <p:sldId id="321" r:id="rId6"/>
    <p:sldId id="322" r:id="rId7"/>
    <p:sldId id="429" r:id="rId8"/>
    <p:sldId id="323" r:id="rId9"/>
    <p:sldId id="326" r:id="rId10"/>
    <p:sldId id="327" r:id="rId11"/>
    <p:sldId id="330" r:id="rId12"/>
    <p:sldId id="331" r:id="rId13"/>
    <p:sldId id="332" r:id="rId14"/>
    <p:sldId id="336" r:id="rId15"/>
    <p:sldId id="400" r:id="rId16"/>
    <p:sldId id="338" r:id="rId17"/>
    <p:sldId id="339" r:id="rId18"/>
    <p:sldId id="342" r:id="rId19"/>
    <p:sldId id="343" r:id="rId20"/>
    <p:sldId id="344" r:id="rId21"/>
    <p:sldId id="345" r:id="rId22"/>
    <p:sldId id="346" r:id="rId23"/>
    <p:sldId id="348" r:id="rId24"/>
    <p:sldId id="401" r:id="rId25"/>
    <p:sldId id="402" r:id="rId26"/>
    <p:sldId id="403" r:id="rId27"/>
    <p:sldId id="428" r:id="rId28"/>
    <p:sldId id="408" r:id="rId29"/>
    <p:sldId id="427" r:id="rId30"/>
    <p:sldId id="426" r:id="rId31"/>
    <p:sldId id="430" r:id="rId32"/>
    <p:sldId id="405" r:id="rId33"/>
    <p:sldId id="341" r:id="rId34"/>
    <p:sldId id="315" r:id="rId35"/>
    <p:sldId id="325" r:id="rId36"/>
    <p:sldId id="32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159B-5EEC-4E33-83FA-73534C191931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F161-0972-4635-BEFD-05F67FEC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6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Peripheral Nervous System Disorders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 Dayalu www.BeatTheBoards.com    877-225-8384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69A9B-F23F-425A-B065-4CAAB81818A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6123-79E6-4DE8-A603-9C7E2A37E0C4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B7BD-300E-481D-BEBA-AFA58373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27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Peripheral nerve disorders: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 practical overview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Praveen Dayalu, MD</a:t>
            </a:r>
          </a:p>
          <a:p>
            <a:pPr>
              <a:defRPr/>
            </a:pPr>
            <a:r>
              <a:rPr lang="en-US" dirty="0"/>
              <a:t>Clinical </a:t>
            </a:r>
            <a:r>
              <a:rPr lang="en-US" dirty="0" smtClean="0"/>
              <a:t>Associate Professor </a:t>
            </a:r>
            <a:endParaRPr lang="en-US" dirty="0"/>
          </a:p>
          <a:p>
            <a:pPr>
              <a:defRPr/>
            </a:pPr>
            <a:r>
              <a:rPr lang="en-US" dirty="0"/>
              <a:t>Department of Neurology</a:t>
            </a:r>
          </a:p>
          <a:p>
            <a:pPr>
              <a:defRPr/>
            </a:pPr>
            <a:r>
              <a:rPr lang="en-US" dirty="0"/>
              <a:t>University of Michigan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Amyotrophic lateral sclerosis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Anterior horn cells (lower motor neurons) and upper motor neurons degenerate</a:t>
            </a:r>
          </a:p>
          <a:p>
            <a:r>
              <a:rPr lang="en-US" dirty="0" smtClean="0"/>
              <a:t>Mix of UMN and LMN signs/symptoms</a:t>
            </a:r>
          </a:p>
          <a:p>
            <a:r>
              <a:rPr lang="en-US" dirty="0" smtClean="0"/>
              <a:t>Weakness, spasticity, multifocal muscle atrophy</a:t>
            </a:r>
          </a:p>
          <a:p>
            <a:r>
              <a:rPr lang="en-US" dirty="0" smtClean="0"/>
              <a:t>No sensory loss from ALS!</a:t>
            </a:r>
          </a:p>
          <a:p>
            <a:r>
              <a:rPr lang="en-US" dirty="0" smtClean="0"/>
              <a:t>Loss of speech, swallow, respiration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Death in 2-5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00px-Cervical_vertebra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3352800" cy="24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5" name="Picture 3" descr="plexu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19200"/>
            <a:ext cx="3962400" cy="3375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6" name="Picture 4" descr="Synapse_dia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2514600" cy="2320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Neuromuscular junction and muscle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0" y="481078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Ulnar nerve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Brachial plexus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905500" y="3134380"/>
            <a:ext cx="3325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C8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spinal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nerve root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600200" y="1696252"/>
            <a:ext cx="2286000" cy="36114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5943600" y="1752600"/>
            <a:ext cx="685800" cy="16433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 flipV="1">
            <a:off x="2590800" y="4495800"/>
            <a:ext cx="1219200" cy="5765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1447800" y="6019800"/>
            <a:ext cx="11430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715000" y="1143000"/>
            <a:ext cx="1752600" cy="16226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2000" y="179457"/>
            <a:ext cx="3142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Radiculopathy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 Root Disorders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Most common: monoradiculopathy (cervical or lumbosacral)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Radiating pain, +/- weakness, +/- sensory loss. Reduced reflex for that root level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Commonest causes: disk herniation, minor trauma, degenerative change</a:t>
            </a:r>
          </a:p>
          <a:p>
            <a:pPr>
              <a:spcBef>
                <a:spcPts val="600"/>
              </a:spcBef>
            </a:pPr>
            <a:r>
              <a:rPr lang="en-US" dirty="0"/>
              <a:t>U</a:t>
            </a:r>
            <a:r>
              <a:rPr lang="en-US" dirty="0" smtClean="0"/>
              <a:t>sually self-limited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Image if severe, worsening, or concern for cancer,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1E66-DC4F-4958-8CBE-05587DF8B216}" type="slidenum">
              <a:rPr lang="en-US" smtClean="0"/>
              <a:pPr/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 descr="obliqu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122" y="330200"/>
            <a:ext cx="7191756" cy="614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6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800px-Cervical_vertebra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7000"/>
            <a:ext cx="3352800" cy="24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3" name="Picture 3" descr="plexu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60475"/>
            <a:ext cx="3962400" cy="3375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Synapse_dia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60875"/>
            <a:ext cx="2514600" cy="2320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90800" y="60198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Neuromuscular junction and muscle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600200" y="1676400"/>
            <a:ext cx="2286000" cy="422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5943600" y="2479675"/>
            <a:ext cx="76200" cy="949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2590800" y="4537075"/>
            <a:ext cx="1219200" cy="53531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1447800" y="6061075"/>
            <a:ext cx="1143000" cy="37273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429000" y="1676400"/>
            <a:ext cx="20574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10000" y="48723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Ulnar nerve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4800" y="1150203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Brachial plexus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867400" y="3195935"/>
            <a:ext cx="3325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C8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spinal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nerve root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8652" y="213993"/>
            <a:ext cx="2697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Plexopathy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Plexopathy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PNS </a:t>
            </a:r>
            <a:r>
              <a:rPr lang="en-US" dirty="0"/>
              <a:t>syndrome in one limb not explained by a single spinal </a:t>
            </a:r>
            <a:r>
              <a:rPr lang="en-US" dirty="0" smtClean="0"/>
              <a:t>root</a:t>
            </a:r>
            <a:r>
              <a:rPr lang="en-US" dirty="0"/>
              <a:t>, or by a single </a:t>
            </a:r>
            <a:r>
              <a:rPr lang="en-US" dirty="0" smtClean="0"/>
              <a:t>“named” </a:t>
            </a:r>
            <a:r>
              <a:rPr lang="en-US" dirty="0"/>
              <a:t>peripheral nerve</a:t>
            </a:r>
          </a:p>
          <a:p>
            <a:r>
              <a:rPr lang="en-US" dirty="0"/>
              <a:t>Causes: trauma or </a:t>
            </a:r>
            <a:r>
              <a:rPr lang="en-US" dirty="0" smtClean="0"/>
              <a:t>stretch, </a:t>
            </a:r>
            <a:r>
              <a:rPr lang="en-US" dirty="0"/>
              <a:t>compression by tumor or hematoma, radiation, </a:t>
            </a:r>
            <a:r>
              <a:rPr lang="en-US" dirty="0" smtClean="0"/>
              <a:t>diabetic</a:t>
            </a:r>
            <a:endParaRPr lang="en-US" dirty="0"/>
          </a:p>
          <a:p>
            <a:r>
              <a:rPr lang="en-US" dirty="0"/>
              <a:t>EMG confirms </a:t>
            </a:r>
            <a:r>
              <a:rPr lang="en-US" dirty="0" err="1"/>
              <a:t>plexopathy</a:t>
            </a:r>
            <a:endParaRPr lang="en-US" dirty="0"/>
          </a:p>
          <a:p>
            <a:r>
              <a:rPr lang="en-US" u="sng" dirty="0" smtClean="0"/>
              <a:t>Image</a:t>
            </a:r>
            <a:r>
              <a:rPr lang="en-US" dirty="0" smtClean="0"/>
              <a:t> </a:t>
            </a:r>
            <a:r>
              <a:rPr lang="en-US" dirty="0"/>
              <a:t>if compressive lesion suspected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1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Brachial Plexus </a:t>
            </a:r>
            <a:br>
              <a:rPr lang="en-US" sz="3600" dirty="0" smtClean="0"/>
            </a:br>
            <a:r>
              <a:rPr lang="en-US" sz="3600" dirty="0" smtClean="0"/>
              <a:t>behind </a:t>
            </a:r>
            <a:r>
              <a:rPr lang="en-US" sz="3600" dirty="0"/>
              <a:t>c</a:t>
            </a:r>
            <a:r>
              <a:rPr lang="en-US" sz="3600" dirty="0" smtClean="0"/>
              <a:t>lavicle, in upper thorax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215-A592-4870-AA9C-4A5D6BE4F26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4821" name="Picture 5" descr="image808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38" t="3249" r="15773" b="6648"/>
          <a:stretch/>
        </p:blipFill>
        <p:spPr>
          <a:xfrm>
            <a:off x="1508125" y="1828800"/>
            <a:ext cx="5883275" cy="4797425"/>
          </a:xfr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6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LS ple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161" t="7715" r="19459" b="7715"/>
          <a:stretch/>
        </p:blipFill>
        <p:spPr bwMode="auto">
          <a:xfrm>
            <a:off x="4454822" y="335091"/>
            <a:ext cx="4612978" cy="6446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4226222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Lumbosacral Plexus: Pelvic, Retroperitoneal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B215-A592-4870-AA9C-4A5D6BE4F261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800px-Cervical_vertebra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3968"/>
            <a:ext cx="3352800" cy="24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67" name="Picture 3" descr="plexu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16968"/>
            <a:ext cx="3962400" cy="3375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68" name="Picture 4" descr="Synapse_dia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7368"/>
            <a:ext cx="2514600" cy="2320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447800" y="1620052"/>
            <a:ext cx="2438400" cy="43511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943600" y="2436168"/>
            <a:ext cx="76200" cy="9928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 flipV="1">
            <a:off x="2590800" y="4493568"/>
            <a:ext cx="1219200" cy="57882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1447800" y="6017568"/>
            <a:ext cx="1143000" cy="41624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1752600" y="3738264"/>
            <a:ext cx="1524000" cy="14433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90800" y="6027003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Neuromuscular junction and muscle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10000" y="481078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Ulnar nerve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Brachial plexus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943600" y="3134380"/>
            <a:ext cx="3325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C8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spinal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nerve root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68571"/>
            <a:ext cx="384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</a:rPr>
              <a:t>Mononeuropathy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Mononeuropathy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30763"/>
          </a:xfrm>
        </p:spPr>
        <p:txBody>
          <a:bodyPr/>
          <a:lstStyle/>
          <a:p>
            <a:r>
              <a:rPr lang="en-US" dirty="0" smtClean="0"/>
              <a:t>Weakness, numbness, pain, paresthesias confined to the distribution of</a:t>
            </a:r>
          </a:p>
          <a:p>
            <a:pPr lvl="1"/>
            <a:r>
              <a:rPr lang="en-US" dirty="0" smtClean="0"/>
              <a:t>UE: median nerve, radial n., ulnar n.</a:t>
            </a:r>
          </a:p>
          <a:p>
            <a:pPr lvl="1"/>
            <a:r>
              <a:rPr lang="en-US" dirty="0" smtClean="0"/>
              <a:t>LE: femoral n., sciatic n., peroneal 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common causes: entrapment, trauma, prolonged limb immobility (e.g., surgery)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8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the Peripheral Nervous System?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CNS is confined to brain and spinal cord</a:t>
            </a:r>
          </a:p>
          <a:p>
            <a:r>
              <a:rPr lang="en-US" dirty="0" smtClean="0"/>
              <a:t>PNS includes (in anatomical order)</a:t>
            </a:r>
          </a:p>
          <a:p>
            <a:pPr lvl="1"/>
            <a:r>
              <a:rPr lang="en-US" dirty="0" smtClean="0"/>
              <a:t>Anterior horn cell (located within spinal cord)</a:t>
            </a:r>
          </a:p>
          <a:p>
            <a:pPr lvl="1"/>
            <a:r>
              <a:rPr lang="en-US" dirty="0" smtClean="0"/>
              <a:t>Spinal nerve roots (radicles)</a:t>
            </a:r>
          </a:p>
          <a:p>
            <a:pPr lvl="1"/>
            <a:r>
              <a:rPr lang="en-US" dirty="0" smtClean="0"/>
              <a:t>Plexi (brachial and lumbosacral)</a:t>
            </a:r>
          </a:p>
          <a:p>
            <a:pPr lvl="1"/>
            <a:r>
              <a:rPr lang="en-US" dirty="0" smtClean="0"/>
              <a:t>Named peripheral nerves (e.g. median, peroneal)</a:t>
            </a:r>
          </a:p>
          <a:p>
            <a:pPr lvl="1"/>
            <a:r>
              <a:rPr lang="en-US" dirty="0" smtClean="0"/>
              <a:t>Tiny nerve endings (sensory fibers and tiny branches of lower motor axons at the neuromuscular junction)</a:t>
            </a:r>
          </a:p>
          <a:p>
            <a:pPr lvl="1"/>
            <a:r>
              <a:rPr lang="en-US" dirty="0" smtClean="0"/>
              <a:t>Neuromuscular junction and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2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Mononeuropathies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Median mononeuropathy at the wrist (carpal tunnel syndrome)</a:t>
            </a:r>
          </a:p>
          <a:p>
            <a:r>
              <a:rPr lang="en-US" dirty="0" smtClean="0"/>
              <a:t>Ulnar mononeuropathy at the elbow (cubital tunnel syndrome)</a:t>
            </a:r>
          </a:p>
          <a:p>
            <a:r>
              <a:rPr lang="en-US" dirty="0" smtClean="0"/>
              <a:t>Radial mononeuropathy (“Saturday night palsy”)</a:t>
            </a:r>
            <a:r>
              <a:rPr lang="en-US" dirty="0" smtClean="0">
                <a:sym typeface="Wingdings" pitchFamily="2" charset="2"/>
              </a:rPr>
              <a:t> wrist and finger drop</a:t>
            </a:r>
            <a:endParaRPr lang="en-US" dirty="0" smtClean="0"/>
          </a:p>
          <a:p>
            <a:r>
              <a:rPr lang="en-US" dirty="0" smtClean="0"/>
              <a:t>Peroneal mononeuropathy (e.g., from leg crossing)</a:t>
            </a:r>
            <a:r>
              <a:rPr lang="en-US" dirty="0" smtClean="0">
                <a:sym typeface="Wingdings" pitchFamily="2" charset="2"/>
              </a:rPr>
              <a:t> one cause of footdrop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8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image812"/>
          <p:cNvPicPr>
            <a:picLocks noChangeAspect="1" noChangeArrowheads="1"/>
          </p:cNvPicPr>
          <p:nvPr/>
        </p:nvPicPr>
        <p:blipFill>
          <a:blip r:embed="rId3" cstate="print"/>
          <a:srcRect l="17250" t="62000" r="30997"/>
          <a:stretch>
            <a:fillRect/>
          </a:stretch>
        </p:blipFill>
        <p:spPr bwMode="auto">
          <a:xfrm>
            <a:off x="1867190" y="1905000"/>
            <a:ext cx="2454636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45" name="Picture 5" descr="image826"/>
          <p:cNvPicPr>
            <a:picLocks noChangeAspect="1" noChangeArrowheads="1"/>
          </p:cNvPicPr>
          <p:nvPr/>
        </p:nvPicPr>
        <p:blipFill>
          <a:blip r:embed="rId4" cstate="print"/>
          <a:srcRect l="20084" t="45334" r="19666"/>
          <a:stretch>
            <a:fillRect/>
          </a:stretch>
        </p:blipFill>
        <p:spPr bwMode="auto">
          <a:xfrm>
            <a:off x="6469100" y="1905000"/>
            <a:ext cx="14478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2400" y="4191000"/>
            <a:ext cx="1701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Median n.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468320" y="2971800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Ulnar n.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34190" y="5638800"/>
            <a:ext cx="1929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Peroneal n.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240500" y="5976610"/>
            <a:ext cx="609600" cy="3479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V="1">
            <a:off x="6240500" y="5486400"/>
            <a:ext cx="685800" cy="4902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1638590" y="4538990"/>
            <a:ext cx="1143000" cy="5664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467390" y="3309610"/>
            <a:ext cx="1058862" cy="6527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93725" y="265113"/>
            <a:ext cx="824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09588" y="417513"/>
            <a:ext cx="787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65125" y="493713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588" y="450624"/>
            <a:ext cx="8229600" cy="91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Named peripheral nerves have </a:t>
            </a:r>
            <a:r>
              <a:rPr lang="en-US" sz="3500" u="sng" dirty="0" smtClean="0"/>
              <a:t>well-defined</a:t>
            </a:r>
            <a:r>
              <a:rPr lang="en-US" sz="3500" dirty="0" smtClean="0"/>
              <a:t> sensory territories (and muscle targets)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3B09AB1A-AB91-46E4-9032-09DA85A920A4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9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C000"/>
                </a:solidFill>
              </a:rPr>
              <a:t>Peripheral Polyneuropathy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3830-3E94-44F7-A2FF-11794E52E6A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7893" name="Picture 5" descr="image79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48200" y="43543"/>
            <a:ext cx="3733800" cy="6629400"/>
          </a:xfrm>
          <a:noFill/>
          <a:ln>
            <a:solidFill>
              <a:schemeClr val="tx1"/>
            </a:solidFill>
          </a:ln>
        </p:spPr>
      </p:pic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5486400" y="4876800"/>
            <a:ext cx="1905000" cy="1905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4572000" y="3341914"/>
            <a:ext cx="990600" cy="914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239000" y="3320143"/>
            <a:ext cx="990600" cy="914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“Peripheral Neuropathy”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Distal symmetric polyneuropathy</a:t>
            </a:r>
          </a:p>
          <a:p>
            <a:r>
              <a:rPr lang="en-US" dirty="0" smtClean="0"/>
              <a:t>Affects </a:t>
            </a:r>
            <a:r>
              <a:rPr lang="en-US" i="1" dirty="0" smtClean="0"/>
              <a:t>longest</a:t>
            </a:r>
            <a:r>
              <a:rPr lang="en-US" dirty="0" smtClean="0"/>
              <a:t> sensory/ motor/ autonomic nerves</a:t>
            </a:r>
          </a:p>
          <a:p>
            <a:r>
              <a:rPr lang="en-US" dirty="0" smtClean="0"/>
              <a:t>Nerves are “dying back”</a:t>
            </a:r>
          </a:p>
          <a:p>
            <a:r>
              <a:rPr lang="en-US" dirty="0" smtClean="0"/>
              <a:t>Length dependent (“stocking glove”)</a:t>
            </a:r>
          </a:p>
          <a:p>
            <a:r>
              <a:rPr lang="en-US" dirty="0" smtClean="0"/>
              <a:t>Symmetric loss of pin/ temp / vibration/ proprioception; distal reflex loss</a:t>
            </a:r>
          </a:p>
          <a:p>
            <a:r>
              <a:rPr lang="en-US" dirty="0" smtClean="0"/>
              <a:t>Usually chronic. Many possible causes!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0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Peripheral polyneuropathy symptoms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Initially, feet numb with paresthesia/ pain</a:t>
            </a:r>
          </a:p>
          <a:p>
            <a:r>
              <a:rPr lang="en-US" dirty="0" smtClean="0"/>
              <a:t>Symptoms ascend: </a:t>
            </a:r>
            <a:r>
              <a:rPr lang="en-US" dirty="0" smtClean="0">
                <a:sym typeface="Wingdings" pitchFamily="2" charset="2"/>
              </a:rPr>
              <a:t> legs fingertips</a:t>
            </a:r>
          </a:p>
          <a:p>
            <a:r>
              <a:rPr lang="en-US" dirty="0" smtClean="0">
                <a:sym typeface="Wingdings" pitchFamily="2" charset="2"/>
              </a:rPr>
              <a:t>Distal weakness (feet, or fingers/grip), atrophy,</a:t>
            </a:r>
          </a:p>
          <a:p>
            <a:r>
              <a:rPr lang="en-US" dirty="0" smtClean="0">
                <a:sym typeface="Wingdings" pitchFamily="2" charset="2"/>
              </a:rPr>
              <a:t>Severe sensory loss can cause “steppage gait”, “sensory ataxia”, imbalance, falls</a:t>
            </a:r>
          </a:p>
          <a:p>
            <a:r>
              <a:rPr lang="en-US" dirty="0" smtClean="0">
                <a:sym typeface="Wingdings" pitchFamily="2" charset="2"/>
              </a:rPr>
              <a:t>Feet prone to injuries, ulcers, deformation (e.g., “Charcot foot”)</a:t>
            </a:r>
          </a:p>
          <a:p>
            <a:r>
              <a:rPr lang="en-US" dirty="0" smtClean="0">
                <a:sym typeface="Wingdings" pitchFamily="2" charset="2"/>
              </a:rPr>
              <a:t>Autonomic: orthostasis, bladder and erectile dysfunction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peripheral polyneuropathy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Usually toxic or metabolic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#1 cause: </a:t>
            </a:r>
            <a:r>
              <a:rPr lang="en-US" sz="2400" b="1" dirty="0" smtClean="0"/>
              <a:t>diabetes</a:t>
            </a:r>
            <a:r>
              <a:rPr lang="en-US" sz="2400" dirty="0" smtClean="0"/>
              <a:t> &amp; impaired </a:t>
            </a:r>
            <a:r>
              <a:rPr lang="en-US" sz="2400" u="sng" dirty="0" smtClean="0"/>
              <a:t>glucose</a:t>
            </a:r>
            <a:r>
              <a:rPr lang="en-US" sz="2400" dirty="0" smtClean="0"/>
              <a:t> tolerance</a:t>
            </a:r>
          </a:p>
          <a:p>
            <a:pPr>
              <a:spcBef>
                <a:spcPts val="600"/>
              </a:spcBef>
            </a:pPr>
            <a:r>
              <a:rPr lang="en-US" sz="2400" u="sng" dirty="0" smtClean="0"/>
              <a:t>B</a:t>
            </a:r>
            <a:r>
              <a:rPr lang="en-US" sz="2400" u="sng" baseline="-25000" dirty="0" smtClean="0"/>
              <a:t>12</a:t>
            </a:r>
            <a:r>
              <a:rPr lang="en-US" sz="2400" u="sng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Hematologic (e.g., multiple myeloma) or other immunoglobulin disorders (check </a:t>
            </a:r>
            <a:r>
              <a:rPr lang="en-US" sz="2400" u="sng" dirty="0" smtClean="0"/>
              <a:t>SPEP</a:t>
            </a:r>
            <a:r>
              <a:rPr lang="en-US" sz="24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Drugs: Li, chemotherapy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Alcoholic neuropathy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Liver or kidney disease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HIV and neurosyphilis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Inflammatory causes: connective tissue disease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 for peripheral neuropathy?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For typical distal symmetric sensory &gt; motor neuropathy:  glucose / a1c, B12, SPEP with </a:t>
            </a:r>
            <a:r>
              <a:rPr lang="en-US" dirty="0" err="1" smtClean="0"/>
              <a:t>ifix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 EMG and more if rapid or severe, prominent weakness, asymmetry, young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5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AIDP = Acute Inflammatory Demyelinating Polyneuropathy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Develops over ~2 weeks</a:t>
            </a:r>
          </a:p>
          <a:p>
            <a:r>
              <a:rPr lang="en-US" dirty="0" smtClean="0"/>
              <a:t>Follows viral infection or vaccination</a:t>
            </a:r>
          </a:p>
          <a:p>
            <a:r>
              <a:rPr lang="en-US" dirty="0"/>
              <a:t>W</a:t>
            </a:r>
            <a:r>
              <a:rPr lang="en-US" dirty="0" smtClean="0"/>
              <a:t>eakness/ numbness/ paresthesia start in legs and ascend; reflexes lost early</a:t>
            </a:r>
          </a:p>
          <a:p>
            <a:r>
              <a:rPr lang="en-US" dirty="0" smtClean="0"/>
              <a:t>Intubate if severe weakness</a:t>
            </a:r>
          </a:p>
          <a:p>
            <a:r>
              <a:rPr lang="en-US" dirty="0" smtClean="0"/>
              <a:t>Autonomic instability, arrhythmia</a:t>
            </a:r>
          </a:p>
          <a:p>
            <a:r>
              <a:rPr lang="en-US" dirty="0" smtClean="0"/>
              <a:t>Rx: plasma exchange &amp; IVIG</a:t>
            </a:r>
          </a:p>
          <a:p>
            <a:r>
              <a:rPr lang="en-US" dirty="0" smtClean="0"/>
              <a:t>Most have good long-term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8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29346"/>
            <a:ext cx="4267200" cy="1751854"/>
          </a:xfrm>
        </p:spPr>
        <p:txBody>
          <a:bodyPr/>
          <a:lstStyle/>
          <a:p>
            <a:r>
              <a:rPr lang="en-US" sz="3200" dirty="0" smtClean="0"/>
              <a:t>Myopathy = muscle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57400"/>
            <a:ext cx="4876800" cy="1981200"/>
          </a:xfrm>
        </p:spPr>
        <p:txBody>
          <a:bodyPr/>
          <a:lstStyle/>
          <a:p>
            <a:r>
              <a:rPr lang="en-US" sz="2400" dirty="0" smtClean="0"/>
              <a:t> “Can’t raise arms up”</a:t>
            </a:r>
          </a:p>
          <a:p>
            <a:r>
              <a:rPr lang="en-US" sz="2400" dirty="0" smtClean="0"/>
              <a:t> “Tough to comb my hair”</a:t>
            </a:r>
          </a:p>
          <a:p>
            <a:r>
              <a:rPr lang="en-US" sz="2400" dirty="0" smtClean="0"/>
              <a:t> “Hard to get out of a chair”</a:t>
            </a:r>
          </a:p>
          <a:p>
            <a:r>
              <a:rPr lang="en-US" sz="2400" dirty="0" smtClean="0"/>
              <a:t> “Can’t climb stairs”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99B6B292-368F-46B4-A1F6-A8224996DA7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3" descr="muscantlab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76" r="14821"/>
          <a:stretch>
            <a:fillRect/>
          </a:stretch>
        </p:blipFill>
        <p:spPr>
          <a:xfrm>
            <a:off x="386562" y="457200"/>
            <a:ext cx="3632200" cy="609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800100" y="1371600"/>
            <a:ext cx="1143000" cy="143346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328057" y="3048000"/>
            <a:ext cx="1752600" cy="128257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438400" y="1349829"/>
            <a:ext cx="1143000" cy="143346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0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800px-Cervical_vertebra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3352800" cy="246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41" name="Picture 13" descr="plexu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11997"/>
            <a:ext cx="3962400" cy="3375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42" name="Picture 14" descr="Synapse_dia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2397"/>
            <a:ext cx="2514600" cy="2320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819400" y="6027003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Neuromuscular junction and muscle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05200" y="4777522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Ulnar nerve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52400" y="2667000"/>
            <a:ext cx="1525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Brachial 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plexus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867400" y="4048780"/>
            <a:ext cx="3325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C8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spinal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nerve root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1447800" y="2354995"/>
            <a:ext cx="2209800" cy="7692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5943600" y="1669194"/>
            <a:ext cx="685800" cy="264119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 flipV="1">
            <a:off x="2590800" y="4488596"/>
            <a:ext cx="914400" cy="55053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 flipV="1">
            <a:off x="1447800" y="6012597"/>
            <a:ext cx="1371600" cy="421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7315200" y="1440595"/>
            <a:ext cx="685800" cy="14589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0" y="2855893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sz="2400" dirty="0">
                <a:solidFill>
                  <a:schemeClr val="tx1"/>
                </a:solidFill>
                <a:latin typeface="+mj-lt"/>
              </a:rPr>
              <a:t>Anterior horn </a:t>
            </a:r>
          </a:p>
          <a:p>
            <a:pPr lvl="0" eaLnBrk="1" hangingPunct="1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cells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(LMN)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09600" y="108857"/>
            <a:ext cx="8229600" cy="1143000"/>
          </a:xfrm>
        </p:spPr>
        <p:txBody>
          <a:bodyPr/>
          <a:lstStyle/>
          <a:p>
            <a:r>
              <a:rPr lang="en-US" sz="2400" dirty="0" smtClean="0"/>
              <a:t>The PNS </a:t>
            </a:r>
            <a:br>
              <a:rPr lang="en-US" sz="2400" dirty="0" smtClean="0"/>
            </a:br>
            <a:r>
              <a:rPr lang="en-US" sz="2400" dirty="0" smtClean="0"/>
              <a:t>(Emphasizing Motor Structures)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to a Myopathy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Usually</a:t>
            </a:r>
            <a:r>
              <a:rPr lang="en-US" dirty="0" smtClean="0"/>
              <a:t> cause symmetric proximal limb weakness (upper/lower)</a:t>
            </a:r>
          </a:p>
          <a:p>
            <a:endParaRPr lang="en-US" dirty="0" smtClean="0"/>
          </a:p>
          <a:p>
            <a:r>
              <a:rPr lang="en-US" dirty="0" smtClean="0"/>
              <a:t>Other possible </a:t>
            </a:r>
            <a:r>
              <a:rPr lang="en-US" dirty="0" err="1" smtClean="0"/>
              <a:t>sx</a:t>
            </a:r>
            <a:r>
              <a:rPr lang="en-US" dirty="0" smtClean="0"/>
              <a:t>: muscle pain, tenderness, atrophy; fatigue; change in urine color</a:t>
            </a:r>
          </a:p>
          <a:p>
            <a:endParaRPr lang="en-US" dirty="0"/>
          </a:p>
          <a:p>
            <a:r>
              <a:rPr lang="en-US" dirty="0" smtClean="0"/>
              <a:t>Extensive list of causes: TSH, CK, and med review are a good place to start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BF42D371-8A06-4912-A158-10ACDDA7AF4C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3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Time for review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1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88925" y="265113"/>
            <a:ext cx="832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PQuestion"/>
          <p:cNvSpPr>
            <a:spLocks noGrp="1"/>
          </p:cNvSpPr>
          <p:nvPr>
            <p:ph type="title"/>
          </p:nvPr>
        </p:nvSpPr>
        <p:spPr>
          <a:xfrm>
            <a:off x="267154" y="309109"/>
            <a:ext cx="8686800" cy="27209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Over 3 days, a 42 y.o. RN rapidly weakens in all four limbs. She says “I think I have Guillain-Barré!”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Which is the most urgent first step?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156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505200"/>
            <a:ext cx="5029200" cy="256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EMG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Spinal cord imaging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Lumbar puncture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Brain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1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8925" y="265113"/>
            <a:ext cx="832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PQuestion"/>
          <p:cNvSpPr>
            <a:spLocks noGrp="1"/>
          </p:cNvSpPr>
          <p:nvPr>
            <p:ph type="title"/>
          </p:nvPr>
        </p:nvSpPr>
        <p:spPr>
          <a:xfrm>
            <a:off x="371802" y="1447800"/>
            <a:ext cx="8382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A 61 y/o woman wakes up with a weak right arm.  Zero strength in finger extensors, wrist extensors, and trace elbow extension.  Flexion muscles are 5/5.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Which is the most likely diagnosis?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180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810000"/>
            <a:ext cx="6858000" cy="2133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Left frontal stroke affecting motor cortex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Carpal tunnel syndrome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Right radial mononeuropathy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Peripheral polyneuropathy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4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88925" y="265113"/>
            <a:ext cx="832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PQuestion"/>
          <p:cNvSpPr>
            <a:spLocks noGrp="1"/>
          </p:cNvSpPr>
          <p:nvPr>
            <p:ph type="title"/>
          </p:nvPr>
        </p:nvSpPr>
        <p:spPr>
          <a:xfrm>
            <a:off x="457200" y="857249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Decreased reflexes are seen in all of the following </a:t>
            </a:r>
            <a:r>
              <a:rPr lang="en-US" sz="3600" u="sng" dirty="0" smtClean="0">
                <a:solidFill>
                  <a:schemeClr val="tx1"/>
                </a:solidFill>
              </a:rPr>
              <a:t>except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8132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0"/>
            <a:ext cx="7315200" cy="2571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AIDP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Peripheral polyneuropathy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Carcinomatous polyradiculopathy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Alcoholic neuropathy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Steroid myopathy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9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88925" y="265113"/>
            <a:ext cx="832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PQuestion"/>
          <p:cNvSpPr>
            <a:spLocks noGrp="1"/>
          </p:cNvSpPr>
          <p:nvPr>
            <p:ph type="title"/>
          </p:nvPr>
        </p:nvSpPr>
        <p:spPr>
          <a:xfrm>
            <a:off x="288925" y="914400"/>
            <a:ext cx="8686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Weakness and sensory loss in the left hand can be caused by all of the following except: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7108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76501"/>
            <a:ext cx="8229600" cy="2514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Right hemisphere stroke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Lung cancer invading brachial plexus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Median mononeuropathy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Amyotrophic lateral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Cervical herniated disk</a:t>
            </a:r>
            <a:endParaRPr lang="en-US" dirty="0"/>
          </a:p>
        </p:txBody>
      </p:sp>
      <p:sp>
        <p:nvSpPr>
          <p:cNvPr id="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8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PQuestion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627187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Which is the commonest symptom of radiculopathy in the general public?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036" name="TPAnswers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819400"/>
            <a:ext cx="6553200" cy="26400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Weakness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Radiating pain down a limb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patch of distinct sensory loss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Bladder incontinence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9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Neuron-no_label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3010" r="7969"/>
          <a:stretch/>
        </p:blipFill>
        <p:spPr>
          <a:xfrm>
            <a:off x="457200" y="1487507"/>
            <a:ext cx="8122920" cy="2622551"/>
          </a:xfrm>
          <a:noFill/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13D0C-BD73-4A0C-9838-F20AAB67354F}" type="slidenum">
              <a:rPr lang="en-US" smtClean="0"/>
              <a:pPr/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54" name="Picture 10" descr="image63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r="39999"/>
          <a:stretch>
            <a:fillRect/>
          </a:stretch>
        </p:blipFill>
        <p:spPr>
          <a:xfrm>
            <a:off x="1323300" y="4343400"/>
            <a:ext cx="3390214" cy="2359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470529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+mj-lt"/>
              </a:rPr>
              <a:t>Myelin 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Schwann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cells)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4343400" y="5105400"/>
            <a:ext cx="20574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 flipV="1">
            <a:off x="5562600" y="3429000"/>
            <a:ext cx="8382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Many peripheral axons are </a:t>
            </a:r>
            <a:r>
              <a:rPr 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myelinated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PNS Disease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focal lesions: weakness/numbness/ pain in one limb, often defined to one part of the limb</a:t>
            </a:r>
          </a:p>
          <a:p>
            <a:endParaRPr lang="en-US" dirty="0" smtClean="0"/>
          </a:p>
          <a:p>
            <a:r>
              <a:rPr lang="en-US" dirty="0" smtClean="0"/>
              <a:t>Multiple or diffuse lesions: weakness/ numbness/pain in more than one limb, usually bilateral and distal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PNS Disease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Lower motor neuron signs (atrophy, fasciculations)</a:t>
            </a:r>
          </a:p>
          <a:p>
            <a:r>
              <a:rPr lang="en-US" dirty="0" smtClean="0"/>
              <a:t>Hyporeflexia or areflexia </a:t>
            </a:r>
          </a:p>
          <a:p>
            <a:r>
              <a:rPr lang="en-US" dirty="0" smtClean="0"/>
              <a:t>Patch of sensory loss, or stocking-glove sensory loss</a:t>
            </a:r>
          </a:p>
          <a:p>
            <a:endParaRPr lang="en-US" dirty="0" smtClean="0"/>
          </a:p>
          <a:p>
            <a:r>
              <a:rPr lang="en-US" u="sng" dirty="0" smtClean="0"/>
              <a:t>Not</a:t>
            </a:r>
            <a:r>
              <a:rPr lang="en-US" dirty="0" smtClean="0"/>
              <a:t> UMN signs (spasticity, hyperreflexia, upgoing toe) or “brain” signs (impaired consciousness, cognition, or language)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Reflexes… repeated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Hyperreflexia and spasticity occur with upper motor neuron lesions (CNS)</a:t>
            </a:r>
          </a:p>
          <a:p>
            <a:endParaRPr lang="en-US" dirty="0" smtClean="0"/>
          </a:p>
          <a:p>
            <a:r>
              <a:rPr lang="en-US" dirty="0" smtClean="0"/>
              <a:t>Hyporeflexia, fasciculations, atrophy with lower motor neuron lesions (PNS)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B4689CE6-0E3F-41E3-BBE8-72821577482E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9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Workup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err="1"/>
              <a:t>Serologies</a:t>
            </a:r>
            <a:r>
              <a:rPr lang="en-US" dirty="0"/>
              <a:t>, especially for treatable </a:t>
            </a:r>
            <a:r>
              <a:rPr lang="en-US" dirty="0" smtClean="0"/>
              <a:t>causes</a:t>
            </a:r>
          </a:p>
          <a:p>
            <a:r>
              <a:rPr lang="en-US" dirty="0" smtClean="0"/>
              <a:t>EMG helps localize and characterize lesions of PNS</a:t>
            </a:r>
          </a:p>
          <a:p>
            <a:r>
              <a:rPr lang="en-US" dirty="0" smtClean="0"/>
              <a:t>Imaging for some focal lesions, or to exclude CNS mimics (such as cord lesion or stroke)</a:t>
            </a:r>
          </a:p>
          <a:p>
            <a:r>
              <a:rPr lang="en-US" dirty="0" smtClean="0"/>
              <a:t>CSF analysis in demyelinating neuropathies, or polyradiculopathy</a:t>
            </a:r>
          </a:p>
          <a:p>
            <a:r>
              <a:rPr lang="en-US" dirty="0" smtClean="0"/>
              <a:t>Nerve biopsy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3825" y="6416675"/>
            <a:ext cx="561975" cy="365125"/>
          </a:xfrm>
          <a:prstGeom prst="rect">
            <a:avLst/>
          </a:prstGeom>
        </p:spPr>
        <p:txBody>
          <a:bodyPr/>
          <a:lstStyle/>
          <a:p>
            <a:fld id="{14C53830-3E94-44F7-A2FF-11794E52E6A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2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Horn Cell</a:t>
            </a:r>
            <a:endParaRPr lang="en-US" dirty="0"/>
          </a:p>
        </p:txBody>
      </p:sp>
      <p:pic>
        <p:nvPicPr>
          <p:cNvPr id="26629" name="Picture 5" descr="AH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05000"/>
            <a:ext cx="6157772" cy="4525963"/>
          </a:xfr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C53830-3E94-44F7-A2FF-11794E52E6A7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tx1"/>
              </a:solidFill>
              <a:latin typeface="Times New Roman" pitchFamily="-10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YPE" val="MultiChoiceSlide"/>
  <p:tag name="TPQUESTIONXML" val="﻿&lt;?xml version=&quot;1.0&quot; encoding=&quot;utf-8&quot;?&gt;&#10;&lt;questionlist&gt;&#10;    &lt;properties&gt;&#10;        &lt;guid&gt;6C67FBABE10F4B55848CFA0B16E55F20&lt;/guid&gt;&#10;        &lt;description /&gt;&#10;        &lt;date&gt;7/16/2013 8:54:3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1776C7EAB9C49B4B11BCE958EC88788&lt;/guid&gt;&#10;            &lt;repollguid&gt;721450399E2E47B3BB12FC096ED63BD2&lt;/repollguid&gt;&#10;            &lt;sourceid&gt;701F2D61A9FC448D8D1C22479017DF8C&lt;/sourceid&gt;&#10;            &lt;questiontext&gt;Question: Over 3 days, a 42 y.o. RN rapidly weakens in all four limbs. She says “I think I have Guillain-Barré!” Which is the most urgent first step?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00C65DF38254949916E98CDF8967593&lt;/guid&gt;&#10;                    &lt;answertext&gt;EMG&lt;/answertext&gt;&#10;                    &lt;valuetype&gt;-1&lt;/valuetype&gt;&#10;                &lt;/answer&gt;&#10;                &lt;answer&gt;&#10;                    &lt;guid&gt;C97EB29E5E0945C3B5E950A5C3E27C33&lt;/guid&gt;&#10;                    &lt;answertext&gt;Spinal cord imaging&lt;/answertext&gt;&#10;                    &lt;valuetype&gt;1&lt;/valuetype&gt;&#10;                &lt;/answer&gt;&#10;                &lt;answer&gt;&#10;                    &lt;guid&gt;7D5CB3C206884EF5B230B6337003FF09&lt;/guid&gt;&#10;                    &lt;answertext&gt;Lumbar puncture&lt;/answertext&gt;&#10;                    &lt;valuetype&gt;-1&lt;/valuetype&gt;&#10;                &lt;/answer&gt;&#10;                &lt;answer&gt;&#10;                    &lt;guid&gt;954B616287054C33B4332144AE46CA3B&lt;/guid&gt;&#10;                    &lt;answertext&gt;Pyridostigmine trial&lt;/answertext&gt;&#10;                    &lt;valuetype&gt;-1&lt;/valuetype&gt;&#10;                &lt;/answer&gt;&#10;                &lt;answer&gt;&#10;                    &lt;guid&gt;9CA1F5FC6DDE47CF878694DCAB724330&lt;/guid&gt;&#10;                    &lt;answertext&gt;Brain imaging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YPE" val="MultiChoiceSlide"/>
  <p:tag name="TPQUESTIONXML" val="﻿&lt;?xml version=&quot;1.0&quot; encoding=&quot;utf-8&quot;?&gt;&#10;&lt;questionlist&gt;&#10;    &lt;properties&gt;&#10;        &lt;guid&gt;8D8318A500014264933B4E345A5339BA&lt;/guid&gt;&#10;        &lt;description /&gt;&#10;        &lt;date&gt;7/16/2013 8:52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1FFAE91078F4C60B4977D590AF58439&lt;/guid&gt;&#10;            &lt;repollguid&gt;7B8A7B0145844B039334C2A001C02E20&lt;/repollguid&gt;&#10;            &lt;sourceid&gt;745135E9E1664CAB8ECF6EFD09E52704&lt;/sourceid&gt;&#10;            &lt;questiontext&gt;Question: A 61 y.o. woman wakes up with a weak right arm. She has 0/5 strength in finger extensors, wrist extensors, and trace elbow extension. Flexion muscles are 5/5. Which is the most likely diagnosis?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28066236A90465EBD5230DD3A3B5770&lt;/guid&gt;&#10;                    &lt;answertext&gt;Left frontal stroke affecting motor cortex &lt;/answertext&gt;&#10;                    &lt;valuetype&gt;-1&lt;/valuetype&gt;&#10;                &lt;/answer&gt;&#10;                &lt;answer&gt;&#10;                    &lt;guid&gt;AECE3041B3EF4AA8B15454449C119944&lt;/guid&gt;&#10;                    &lt;answertext&gt;Thoracic spinal cord &lt;/answertext&gt;&#10;                    &lt;valuetype&gt;-1&lt;/valuetype&gt;&#10;                &lt;/answer&gt;&#10;                &lt;answer&gt;&#10;                    &lt;guid&gt;F3A43CC8884A47DBAC3619A31572756E&lt;/guid&gt;&#10;                    &lt;answertext&gt;Carpal tunnel syndrome &lt;/answertext&gt;&#10;                    &lt;valuetype&gt;-1&lt;/valuetype&gt;&#10;                &lt;/answer&gt;&#10;                &lt;answer&gt;&#10;                    &lt;guid&gt;40B8770997C14C46A8AFB19B436AF6F6&lt;/guid&gt;&#10;                    &lt;answertext&gt;Right radial mononeuropathy &lt;/answertext&gt;&#10;                    &lt;valuetype&gt;1&lt;/valuetype&gt;&#10;                &lt;/answer&gt;&#10;                &lt;answer&gt;&#10;                    &lt;guid&gt;2F0AE0BAF2C342AB98A8994F4739F3D7&lt;/guid&gt;&#10;                    &lt;answertext&gt;Peripheral polyneuropathy&lt;/answertext&gt;&#10;                    &lt;valuetype&gt;-1&lt;/valuetype&gt;&#10;                &lt;/answer&gt;&#10;            &lt;/answers&gt;&#10;        &lt;/multichoice&gt;&#10;    &lt;/questions&gt;&#10;&lt;/questionlist&gt;"/>
  <p:tag name="AUTOFORMATCHART" val="True"/>
  <p:tag name="AUTOOPENPOLL" val="True"/>
  <p:tag name="LIVECHARTING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YPE" val="MultiChoiceSlide"/>
  <p:tag name="TPQUESTIONXML" val="﻿&lt;?xml version=&quot;1.0&quot; encoding=&quot;utf-8&quot;?&gt;&#10;&lt;questionlist&gt;&#10;    &lt;properties&gt;&#10;        &lt;guid&gt;D818C315763D4A5EA5DF51E59FF62930&lt;/guid&gt;&#10;        &lt;description /&gt;&#10;        &lt;date&gt;7/16/2013 8:44:3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4408AB7B8BE43049D1E6E7EDFC09EA2&lt;/guid&gt;&#10;            &lt;repollguid&gt;8E7E51A2DFF2478C82604221FEA45FE7&lt;/repollguid&gt;&#10;            &lt;sourceid&gt;5B31A4DA7B834C6081FF11FD4EBABCAB&lt;/sourceid&gt;&#10;            &lt;questiontext&gt;Question: Decreased reflexes are seen in all of the following except: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37CC6F0B179438A8E204B709CEDC651&lt;/guid&gt;&#10;                    &lt;answertext&gt;AIDP &lt;/answertext&gt;&#10;                    &lt;valuetype&gt;-1&lt;/valuetype&gt;&#10;                &lt;/answer&gt;&#10;                &lt;answer&gt;&#10;                    &lt;guid&gt;649C09EA5B1A490490C9B0BA0CBD0AF2&lt;/guid&gt;&#10;                    &lt;answertext&gt;Peripheral polyneuropathy &lt;/answertext&gt;&#10;                    &lt;valuetype&gt;-1&lt;/valuetype&gt;&#10;                &lt;/answer&gt;&#10;                &lt;answer&gt;&#10;                    &lt;guid&gt;F6CE7B4BB7F443B89C18B62B36CFFF57&lt;/guid&gt;&#10;                    &lt;answertext&gt;Carcinomatous polyradiculopathy &lt;/answertext&gt;&#10;                    &lt;valuetype&gt;-1&lt;/valuetype&gt;&#10;                &lt;/answer&gt;&#10;                &lt;answer&gt;&#10;                    &lt;guid&gt;22641C40252744B9AF14D615B4F302E8&lt;/guid&gt;&#10;                    &lt;answertext&gt;Alcoholic neuropathy &lt;/answertext&gt;&#10;                    &lt;valuetype&gt;-1&lt;/valuetype&gt;&#10;                &lt;/answer&gt;&#10;                &lt;answer&gt;&#10;                    &lt;guid&gt;D0D40D1FF824436B8E52CB8DD35FAD07&lt;/guid&gt;&#10;                    &lt;answertext&gt;Steroid myopathy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YPE" val="MultiChoiceSlide"/>
  <p:tag name="TPQUESTIONXML" val="﻿&lt;?xml version=&quot;1.0&quot; encoding=&quot;utf-8&quot;?&gt;&#10;&lt;questionlist&gt;&#10;    &lt;properties&gt;&#10;        &lt;guid&gt;BEC66A30691E4BB3BC11D76AE85C79BF&lt;/guid&gt;&#10;        &lt;description /&gt;&#10;        &lt;date&gt;7/16/2013 8:46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CB404B6A1CC46FF9592257ED491783E&lt;/guid&gt;&#10;            &lt;repollguid&gt;6CB9F949895C42B3AB28F84952DC9764&lt;/repollguid&gt;&#10;            &lt;sourceid&gt;D5BA8B146A514309993BB3D3F39DCCDA&lt;/sourceid&gt;&#10;            &lt;questiontext&gt;Question: Weakness and numbness of the left hand can be caused by all of the following except: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282403D92434117993EE7AB53C8600B&lt;/guid&gt;&#10;                    &lt;answertext&gt;Right hemisphere stroke &lt;/answertext&gt;&#10;                    &lt;valuetype&gt;-1&lt;/valuetype&gt;&#10;                &lt;/answer&gt;&#10;                &lt;answer&gt;&#10;                    &lt;guid&gt;0C8C1F3053BB4B069E55AF4642F701A7&lt;/guid&gt;&#10;                    &lt;answertext&gt;Lung cancer invading brachial plexus &lt;/answertext&gt;&#10;                    &lt;valuetype&gt;-1&lt;/valuetype&gt;&#10;                &lt;/answer&gt;&#10;                &lt;answer&gt;&#10;                    &lt;guid&gt;5D980F3C8DDB4BE6BEC4AC0DF461776D&lt;/guid&gt;&#10;                    &lt;answertext&gt;Median mononeuropathy &lt;/answertext&gt;&#10;                    &lt;valuetype&gt;-1&lt;/valuetype&gt;&#10;                &lt;/answer&gt;&#10;                &lt;answer&gt;&#10;                    &lt;guid&gt;B03726ACF7A44837ADA86130F5DBAA38&lt;/guid&gt;&#10;                    &lt;answertext&gt;Amyotrophic lateral sclerosis &lt;/answertext&gt;&#10;                    &lt;valuetype&gt;1&lt;/valuetype&gt;&#10;                &lt;/answer&gt;&#10;                &lt;answer&gt;&#10;                    &lt;guid&gt;381FA7729EC145179E1063DE7C6C5DD4&lt;/guid&gt;&#10;                    &lt;answertext&gt;Cervical herniated disk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YPE" val="MultiChoiceSlide"/>
  <p:tag name="TPQUESTIONXML" val="﻿&lt;?xml version=&quot;1.0&quot; encoding=&quot;utf-8&quot;?&gt;&#10;&lt;questionlist&gt;&#10;    &lt;properties&gt;&#10;        &lt;guid&gt;3F6B30D650CE43A0BC516905797BA856&lt;/guid&gt;&#10;        &lt;description /&gt;&#10;        &lt;date&gt;7/16/2013 8:50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654188435B4BE38B05C6C5160C645F&lt;/guid&gt;&#10;            &lt;repollguid&gt;0B26DDE34D754032AEC4674B5EB892DA&lt;/repollguid&gt;&#10;            &lt;sourceid&gt;C825D76A928546479873A393153D1D70&lt;/sourceid&gt;&#10;            &lt;questiontext&gt;Question: Which is the commonest symptom in most radiculopathy, in the general public?&lt;/questiontext&gt;&#10;            &lt;showresults&gt;True&lt;/showresults&gt;&#10;            &lt;responsegrid&gt;0&lt;/responsegrid&gt;&#10;            &lt;countdowntimer&gt;False&lt;/countdowntimer&gt;&#10;            &lt;countdowntime&gt;5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62F994676A74F6EA3A4ABD1C95DB182&lt;/guid&gt;&#10;                    &lt;answertext&gt;Fasciculations&lt;/answertext&gt;&#10;                    &lt;valuetype&gt;-1&lt;/valuetype&gt;&#10;                &lt;/answer&gt;&#10;                &lt;answer&gt;&#10;                    &lt;guid&gt;01D52F54189A4D15B88FAD91160F5888&lt;/guid&gt;&#10;                    &lt;answertext&gt;Weakness&lt;/answertext&gt;&#10;                    &lt;valuetype&gt;-1&lt;/valuetype&gt;&#10;                &lt;/answer&gt;&#10;                &lt;answer&gt;&#10;                    &lt;guid&gt;71BFC0F6C038474A9693F98764624DAF&lt;/guid&gt;&#10;                    &lt;answertext&gt;Radiating pain down a limb&lt;/answertext&gt;&#10;                    &lt;valuetype&gt;1&lt;/valuetype&gt;&#10;                &lt;/answer&gt;&#10;                &lt;answer&gt;&#10;                    &lt;guid&gt;88AA2B4DABD44F9695870B0B75AE1A49&lt;/guid&gt;&#10;                    &lt;answertext&gt;A patch of distinct sensory loss&lt;/answertext&gt;&#10;                    &lt;valuetype&gt;-1&lt;/valuetype&gt;&#10;                &lt;/answer&gt;&#10;                &lt;answer&gt;&#10;                    &lt;guid&gt;0B7878244220464491929E2B0593979C&lt;/guid&gt;&#10;                    &lt;answertext&gt;Bladder incontinence&lt;/answertext&gt;&#10;                    &lt;valuetype&gt;-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1136</Words>
  <Application>Microsoft Office PowerPoint</Application>
  <PresentationFormat>On-screen Show (4:3)</PresentationFormat>
  <Paragraphs>200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Peripheral nerve disorders:  A practical overview</vt:lpstr>
      <vt:lpstr> What is the Peripheral Nervous System?</vt:lpstr>
      <vt:lpstr>The PNS  (Emphasizing Motor Structures)</vt:lpstr>
      <vt:lpstr>PowerPoint Presentation</vt:lpstr>
      <vt:lpstr>Symptoms of PNS Disease</vt:lpstr>
      <vt:lpstr>Signs of PNS Disease</vt:lpstr>
      <vt:lpstr>Reflexes… repeated</vt:lpstr>
      <vt:lpstr>Workup</vt:lpstr>
      <vt:lpstr>Anterior Horn Cell</vt:lpstr>
      <vt:lpstr>Amyotrophic lateral sclerosis</vt:lpstr>
      <vt:lpstr>PowerPoint Presentation</vt:lpstr>
      <vt:lpstr>Spinal Nerve Root Disorders</vt:lpstr>
      <vt:lpstr>PowerPoint Presentation</vt:lpstr>
      <vt:lpstr>PowerPoint Presentation</vt:lpstr>
      <vt:lpstr>Plexopathy</vt:lpstr>
      <vt:lpstr>Brachial Plexus  behind clavicle, in upper thorax</vt:lpstr>
      <vt:lpstr>Lumbosacral Plexus: Pelvic, Retroperitoneal</vt:lpstr>
      <vt:lpstr>PowerPoint Presentation</vt:lpstr>
      <vt:lpstr>Mononeuropathy</vt:lpstr>
      <vt:lpstr>Important Mononeuropathies</vt:lpstr>
      <vt:lpstr>PowerPoint Presentation</vt:lpstr>
      <vt:lpstr>Peripheral Polyneuropathy</vt:lpstr>
      <vt:lpstr>PowerPoint Presentation</vt:lpstr>
      <vt:lpstr>“Peripheral Neuropathy”</vt:lpstr>
      <vt:lpstr>Peripheral polyneuropathy symptoms</vt:lpstr>
      <vt:lpstr>Causes of peripheral polyneuropathy</vt:lpstr>
      <vt:lpstr>Workup for peripheral neuropathy?</vt:lpstr>
      <vt:lpstr>AIDP = Acute Inflammatory Demyelinating Polyneuropathy</vt:lpstr>
      <vt:lpstr>Myopathy = muscle disease</vt:lpstr>
      <vt:lpstr>Clues to a Myopathy</vt:lpstr>
      <vt:lpstr>Time for review questions?</vt:lpstr>
      <vt:lpstr>Over 3 days, a 42 y.o. RN rapidly weakens in all four limbs. She says “I think I have Guillain-Barré!”   Which is the most urgent first step?</vt:lpstr>
      <vt:lpstr>A 61 y/o woman wakes up with a weak right arm.  Zero strength in finger extensors, wrist extensors, and trace elbow extension.  Flexion muscles are 5/5.   Which is the most likely diagnosis?</vt:lpstr>
      <vt:lpstr>Decreased reflexes are seen in all of the following except:</vt:lpstr>
      <vt:lpstr>Weakness and sensory loss in the left hand can be caused by all of the following except:</vt:lpstr>
      <vt:lpstr>Which is the commonest symptom of radiculopathy in the general public?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Dayalu, Praveen</dc:creator>
  <cp:lastModifiedBy>Dayalu, Praveen</cp:lastModifiedBy>
  <cp:revision>39</cp:revision>
  <dcterms:created xsi:type="dcterms:W3CDTF">2012-09-19T15:00:35Z</dcterms:created>
  <dcterms:modified xsi:type="dcterms:W3CDTF">2016-05-02T02:07:48Z</dcterms:modified>
</cp:coreProperties>
</file>