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46"/>
  </p:notesMasterIdLst>
  <p:handoutMasterIdLst>
    <p:handoutMasterId r:id="rId47"/>
  </p:handoutMasterIdLst>
  <p:sldIdLst>
    <p:sldId id="810" r:id="rId2"/>
    <p:sldId id="915" r:id="rId3"/>
    <p:sldId id="979" r:id="rId4"/>
    <p:sldId id="1002" r:id="rId5"/>
    <p:sldId id="1036" r:id="rId6"/>
    <p:sldId id="1038" r:id="rId7"/>
    <p:sldId id="1000" r:id="rId8"/>
    <p:sldId id="1001" r:id="rId9"/>
    <p:sldId id="1067" r:id="rId10"/>
    <p:sldId id="1040" r:id="rId11"/>
    <p:sldId id="980" r:id="rId12"/>
    <p:sldId id="1068" r:id="rId13"/>
    <p:sldId id="1069" r:id="rId14"/>
    <p:sldId id="1044" r:id="rId15"/>
    <p:sldId id="1041" r:id="rId16"/>
    <p:sldId id="1061" r:id="rId17"/>
    <p:sldId id="1051" r:id="rId18"/>
    <p:sldId id="1072" r:id="rId19"/>
    <p:sldId id="1047" r:id="rId20"/>
    <p:sldId id="1075" r:id="rId21"/>
    <p:sldId id="1076" r:id="rId22"/>
    <p:sldId id="1074" r:id="rId23"/>
    <p:sldId id="1045" r:id="rId24"/>
    <p:sldId id="1046" r:id="rId25"/>
    <p:sldId id="1049" r:id="rId26"/>
    <p:sldId id="1077" r:id="rId27"/>
    <p:sldId id="1079" r:id="rId28"/>
    <p:sldId id="1050" r:id="rId29"/>
    <p:sldId id="1048" r:id="rId30"/>
    <p:sldId id="1080" r:id="rId31"/>
    <p:sldId id="1052" r:id="rId32"/>
    <p:sldId id="1062" r:id="rId33"/>
    <p:sldId id="1053" r:id="rId34"/>
    <p:sldId id="1081" r:id="rId35"/>
    <p:sldId id="1082" r:id="rId36"/>
    <p:sldId id="1056" r:id="rId37"/>
    <p:sldId id="1083" r:id="rId38"/>
    <p:sldId id="1054" r:id="rId39"/>
    <p:sldId id="1057" r:id="rId40"/>
    <p:sldId id="1063" r:id="rId41"/>
    <p:sldId id="1060" r:id="rId42"/>
    <p:sldId id="1073" r:id="rId43"/>
    <p:sldId id="1066" r:id="rId44"/>
    <p:sldId id="1064" r:id="rId45"/>
  </p:sldIdLst>
  <p:sldSz cx="9144000" cy="6858000" type="screen4x3"/>
  <p:notesSz cx="6985000" cy="9283700"/>
  <p:defaultTextStyle>
    <a:defPPr>
      <a:defRPr lang="en-US"/>
    </a:defPPr>
    <a:lvl1pPr algn="l" rtl="0" fontAlgn="base">
      <a:spcBef>
        <a:spcPct val="0"/>
      </a:spcBef>
      <a:spcAft>
        <a:spcPct val="0"/>
      </a:spcAft>
      <a:defRPr sz="2800" kern="1200">
        <a:solidFill>
          <a:schemeClr val="tx1"/>
        </a:solidFill>
        <a:latin typeface="Tw Cen MT" pitchFamily="34" charset="0"/>
        <a:ea typeface="ＭＳ Ｐゴシック"/>
        <a:cs typeface="ＭＳ Ｐゴシック"/>
      </a:defRPr>
    </a:lvl1pPr>
    <a:lvl2pPr marL="457200" algn="l" rtl="0" fontAlgn="base">
      <a:spcBef>
        <a:spcPct val="0"/>
      </a:spcBef>
      <a:spcAft>
        <a:spcPct val="0"/>
      </a:spcAft>
      <a:defRPr sz="2800" kern="1200">
        <a:solidFill>
          <a:schemeClr val="tx1"/>
        </a:solidFill>
        <a:latin typeface="Tw Cen MT" pitchFamily="34" charset="0"/>
        <a:ea typeface="ＭＳ Ｐゴシック"/>
        <a:cs typeface="ＭＳ Ｐゴシック"/>
      </a:defRPr>
    </a:lvl2pPr>
    <a:lvl3pPr marL="914400" algn="l" rtl="0" fontAlgn="base">
      <a:spcBef>
        <a:spcPct val="0"/>
      </a:spcBef>
      <a:spcAft>
        <a:spcPct val="0"/>
      </a:spcAft>
      <a:defRPr sz="2800" kern="1200">
        <a:solidFill>
          <a:schemeClr val="tx1"/>
        </a:solidFill>
        <a:latin typeface="Tw Cen MT" pitchFamily="34" charset="0"/>
        <a:ea typeface="ＭＳ Ｐゴシック"/>
        <a:cs typeface="ＭＳ Ｐゴシック"/>
      </a:defRPr>
    </a:lvl3pPr>
    <a:lvl4pPr marL="1371600" algn="l" rtl="0" fontAlgn="base">
      <a:spcBef>
        <a:spcPct val="0"/>
      </a:spcBef>
      <a:spcAft>
        <a:spcPct val="0"/>
      </a:spcAft>
      <a:defRPr sz="2800" kern="1200">
        <a:solidFill>
          <a:schemeClr val="tx1"/>
        </a:solidFill>
        <a:latin typeface="Tw Cen MT" pitchFamily="34" charset="0"/>
        <a:ea typeface="ＭＳ Ｐゴシック"/>
        <a:cs typeface="ＭＳ Ｐゴシック"/>
      </a:defRPr>
    </a:lvl4pPr>
    <a:lvl5pPr marL="1828800" algn="l" rtl="0" fontAlgn="base">
      <a:spcBef>
        <a:spcPct val="0"/>
      </a:spcBef>
      <a:spcAft>
        <a:spcPct val="0"/>
      </a:spcAft>
      <a:defRPr sz="2800" kern="1200">
        <a:solidFill>
          <a:schemeClr val="tx1"/>
        </a:solidFill>
        <a:latin typeface="Tw Cen MT" pitchFamily="34" charset="0"/>
        <a:ea typeface="ＭＳ Ｐゴシック"/>
        <a:cs typeface="ＭＳ Ｐゴシック"/>
      </a:defRPr>
    </a:lvl5pPr>
    <a:lvl6pPr marL="2286000" algn="l" defTabSz="914400" rtl="0" eaLnBrk="1" latinLnBrk="0" hangingPunct="1">
      <a:defRPr sz="2800" kern="1200">
        <a:solidFill>
          <a:schemeClr val="tx1"/>
        </a:solidFill>
        <a:latin typeface="Tw Cen MT" pitchFamily="34" charset="0"/>
        <a:ea typeface="ＭＳ Ｐゴシック"/>
        <a:cs typeface="ＭＳ Ｐゴシック"/>
      </a:defRPr>
    </a:lvl6pPr>
    <a:lvl7pPr marL="2743200" algn="l" defTabSz="914400" rtl="0" eaLnBrk="1" latinLnBrk="0" hangingPunct="1">
      <a:defRPr sz="2800" kern="1200">
        <a:solidFill>
          <a:schemeClr val="tx1"/>
        </a:solidFill>
        <a:latin typeface="Tw Cen MT" pitchFamily="34" charset="0"/>
        <a:ea typeface="ＭＳ Ｐゴシック"/>
        <a:cs typeface="ＭＳ Ｐゴシック"/>
      </a:defRPr>
    </a:lvl7pPr>
    <a:lvl8pPr marL="3200400" algn="l" defTabSz="914400" rtl="0" eaLnBrk="1" latinLnBrk="0" hangingPunct="1">
      <a:defRPr sz="2800" kern="1200">
        <a:solidFill>
          <a:schemeClr val="tx1"/>
        </a:solidFill>
        <a:latin typeface="Tw Cen MT" pitchFamily="34" charset="0"/>
        <a:ea typeface="ＭＳ Ｐゴシック"/>
        <a:cs typeface="ＭＳ Ｐゴシック"/>
      </a:defRPr>
    </a:lvl8pPr>
    <a:lvl9pPr marL="3657600" algn="l" defTabSz="914400" rtl="0" eaLnBrk="1" latinLnBrk="0" hangingPunct="1">
      <a:defRPr sz="2800" kern="1200">
        <a:solidFill>
          <a:schemeClr val="tx1"/>
        </a:solidFill>
        <a:latin typeface="Tw Cen MT" pitchFamily="34" charset="0"/>
        <a:ea typeface="ＭＳ Ｐゴシック"/>
        <a:cs typeface="ＭＳ Ｐゴシック"/>
      </a:defRPr>
    </a:lvl9pPr>
  </p:defaultTextStyle>
  <p:extLst>
    <p:ext uri="{EFAFB233-063F-42B5-8137-9DF3F51BA10A}">
      <p15:sldGuideLst xmlns:p15="http://schemas.microsoft.com/office/powerpoint/2012/main">
        <p15:guide id="1" orient="horz" pos="2448">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BCDDA"/>
    <a:srgbClr val="FFFF16"/>
    <a:srgbClr val="E9E9E9"/>
    <a:srgbClr val="E2E6F0"/>
    <a:srgbClr val="FF3300"/>
    <a:srgbClr val="E87E54"/>
    <a:srgbClr val="FFCBDC"/>
    <a:srgbClr val="3333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4029" autoAdjust="0"/>
  </p:normalViewPr>
  <p:slideViewPr>
    <p:cSldViewPr>
      <p:cViewPr varScale="1">
        <p:scale>
          <a:sx n="76" d="100"/>
          <a:sy n="76" d="100"/>
        </p:scale>
        <p:origin x="1710" y="96"/>
      </p:cViewPr>
      <p:guideLst>
        <p:guide orient="horz" pos="244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282"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3026729" cy="463869"/>
          </a:xfrm>
          <a:prstGeom prst="rect">
            <a:avLst/>
          </a:prstGeom>
          <a:noFill/>
          <a:ln w="9525">
            <a:noFill/>
            <a:miter lim="800000"/>
            <a:headEnd/>
            <a:tailEnd/>
          </a:ln>
          <a:effectLst/>
        </p:spPr>
        <p:txBody>
          <a:bodyPr vert="horz" wrap="square" lIns="92829" tIns="46415" rIns="92829" bIns="46415" numCol="1" anchor="t" anchorCtr="0" compatLnSpc="1">
            <a:prstTxWarp prst="textNoShape">
              <a:avLst/>
            </a:prstTxWarp>
          </a:bodyPr>
          <a:lstStyle>
            <a:lvl1pPr defTabSz="928503">
              <a:defRPr sz="1200" dirty="0">
                <a:latin typeface="Times New Roman" pitchFamily="-111" charset="0"/>
                <a:ea typeface="+mn-ea"/>
                <a:cs typeface="+mn-cs"/>
              </a:defRPr>
            </a:lvl1pPr>
          </a:lstStyle>
          <a:p>
            <a:pPr>
              <a:defRPr/>
            </a:pPr>
            <a:endParaRPr lang="en-US"/>
          </a:p>
        </p:txBody>
      </p:sp>
      <p:sp>
        <p:nvSpPr>
          <p:cNvPr id="94211" name="Rectangle 3"/>
          <p:cNvSpPr>
            <a:spLocks noGrp="1" noChangeArrowheads="1"/>
          </p:cNvSpPr>
          <p:nvPr>
            <p:ph type="dt" sz="quarter" idx="1"/>
          </p:nvPr>
        </p:nvSpPr>
        <p:spPr bwMode="auto">
          <a:xfrm>
            <a:off x="3958273" y="0"/>
            <a:ext cx="3026728" cy="463869"/>
          </a:xfrm>
          <a:prstGeom prst="rect">
            <a:avLst/>
          </a:prstGeom>
          <a:noFill/>
          <a:ln w="9525">
            <a:noFill/>
            <a:miter lim="800000"/>
            <a:headEnd/>
            <a:tailEnd/>
          </a:ln>
          <a:effectLst/>
        </p:spPr>
        <p:txBody>
          <a:bodyPr vert="horz" wrap="square" lIns="92829" tIns="46415" rIns="92829" bIns="46415" numCol="1" anchor="t" anchorCtr="0" compatLnSpc="1">
            <a:prstTxWarp prst="textNoShape">
              <a:avLst/>
            </a:prstTxWarp>
          </a:bodyPr>
          <a:lstStyle>
            <a:lvl1pPr algn="r" defTabSz="928503">
              <a:defRPr sz="1200">
                <a:latin typeface="Times New Roman" pitchFamily="18" charset="0"/>
                <a:ea typeface="ＭＳ Ｐゴシック" pitchFamily="-111" charset="-128"/>
                <a:cs typeface="+mn-cs"/>
              </a:defRPr>
            </a:lvl1pPr>
          </a:lstStyle>
          <a:p>
            <a:pPr>
              <a:defRPr/>
            </a:pPr>
            <a:fld id="{4547D7C5-32CC-497E-AA57-AB4AC6A75317}" type="datetime1">
              <a:rPr lang="en-US"/>
              <a:pPr>
                <a:defRPr/>
              </a:pPr>
              <a:t>9/13/2016</a:t>
            </a:fld>
            <a:endParaRPr lang="en-US" dirty="0"/>
          </a:p>
        </p:txBody>
      </p:sp>
      <p:sp>
        <p:nvSpPr>
          <p:cNvPr id="94212" name="Rectangle 4"/>
          <p:cNvSpPr>
            <a:spLocks noGrp="1" noChangeArrowheads="1"/>
          </p:cNvSpPr>
          <p:nvPr>
            <p:ph type="ftr" sz="quarter" idx="2"/>
          </p:nvPr>
        </p:nvSpPr>
        <p:spPr bwMode="auto">
          <a:xfrm>
            <a:off x="0" y="8819832"/>
            <a:ext cx="3026729" cy="463868"/>
          </a:xfrm>
          <a:prstGeom prst="rect">
            <a:avLst/>
          </a:prstGeom>
          <a:noFill/>
          <a:ln w="9525">
            <a:noFill/>
            <a:miter lim="800000"/>
            <a:headEnd/>
            <a:tailEnd/>
          </a:ln>
          <a:effectLst/>
        </p:spPr>
        <p:txBody>
          <a:bodyPr vert="horz" wrap="square" lIns="92829" tIns="46415" rIns="92829" bIns="46415" numCol="1" anchor="b" anchorCtr="0" compatLnSpc="1">
            <a:prstTxWarp prst="textNoShape">
              <a:avLst/>
            </a:prstTxWarp>
          </a:bodyPr>
          <a:lstStyle>
            <a:lvl1pPr defTabSz="928503">
              <a:defRPr sz="1200" dirty="0">
                <a:latin typeface="Times New Roman" pitchFamily="-111" charset="0"/>
                <a:ea typeface="+mn-ea"/>
                <a:cs typeface="+mn-cs"/>
              </a:defRPr>
            </a:lvl1pPr>
          </a:lstStyle>
          <a:p>
            <a:pPr>
              <a:defRPr/>
            </a:pPr>
            <a:endParaRPr lang="en-US"/>
          </a:p>
        </p:txBody>
      </p:sp>
      <p:sp>
        <p:nvSpPr>
          <p:cNvPr id="94213" name="Rectangle 5"/>
          <p:cNvSpPr>
            <a:spLocks noGrp="1" noChangeArrowheads="1"/>
          </p:cNvSpPr>
          <p:nvPr>
            <p:ph type="sldNum" sz="quarter" idx="3"/>
          </p:nvPr>
        </p:nvSpPr>
        <p:spPr bwMode="auto">
          <a:xfrm>
            <a:off x="3958273" y="8819832"/>
            <a:ext cx="3026728" cy="463868"/>
          </a:xfrm>
          <a:prstGeom prst="rect">
            <a:avLst/>
          </a:prstGeom>
          <a:noFill/>
          <a:ln w="9525">
            <a:noFill/>
            <a:miter lim="800000"/>
            <a:headEnd/>
            <a:tailEnd/>
          </a:ln>
          <a:effectLst/>
        </p:spPr>
        <p:txBody>
          <a:bodyPr vert="horz" wrap="square" lIns="92829" tIns="46415" rIns="92829" bIns="46415" numCol="1" anchor="b" anchorCtr="0" compatLnSpc="1">
            <a:prstTxWarp prst="textNoShape">
              <a:avLst/>
            </a:prstTxWarp>
          </a:bodyPr>
          <a:lstStyle>
            <a:lvl1pPr algn="r" defTabSz="928503">
              <a:defRPr sz="1200">
                <a:latin typeface="Times New Roman" pitchFamily="18" charset="0"/>
                <a:ea typeface="ＭＳ Ｐゴシック" pitchFamily="-111" charset="-128"/>
                <a:cs typeface="+mn-cs"/>
              </a:defRPr>
            </a:lvl1pPr>
          </a:lstStyle>
          <a:p>
            <a:pPr>
              <a:defRPr/>
            </a:pPr>
            <a:fld id="{41BDFA1B-2F9D-4FDF-84A0-C4C7D6DADD7D}" type="slidenum">
              <a:rPr lang="en-US"/>
              <a:pPr>
                <a:defRPr/>
              </a:pPr>
              <a:t>‹#›</a:t>
            </a:fld>
            <a:endParaRPr lang="en-US" dirty="0"/>
          </a:p>
        </p:txBody>
      </p:sp>
    </p:spTree>
    <p:extLst>
      <p:ext uri="{BB962C8B-B14F-4D97-AF65-F5344CB8AC3E}">
        <p14:creationId xmlns:p14="http://schemas.microsoft.com/office/powerpoint/2010/main" val="2658308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26729" cy="463869"/>
          </a:xfrm>
          <a:prstGeom prst="rect">
            <a:avLst/>
          </a:prstGeom>
          <a:noFill/>
          <a:ln w="9525">
            <a:noFill/>
            <a:miter lim="800000"/>
            <a:headEnd/>
            <a:tailEnd/>
          </a:ln>
        </p:spPr>
        <p:txBody>
          <a:bodyPr vert="horz" wrap="square" lIns="92829" tIns="46415" rIns="92829" bIns="46415" numCol="1" anchor="t" anchorCtr="0" compatLnSpc="1">
            <a:prstTxWarp prst="textNoShape">
              <a:avLst/>
            </a:prstTxWarp>
          </a:bodyPr>
          <a:lstStyle>
            <a:lvl1pPr defTabSz="928503">
              <a:defRPr sz="1200" dirty="0">
                <a:latin typeface="Times New Roman" pitchFamily="-111" charset="0"/>
                <a:ea typeface="+mn-ea"/>
                <a:cs typeface="+mn-cs"/>
              </a:defRPr>
            </a:lvl1pPr>
          </a:lstStyle>
          <a:p>
            <a:pPr>
              <a:defRPr/>
            </a:pPr>
            <a:endParaRPr lang="en-US"/>
          </a:p>
        </p:txBody>
      </p:sp>
      <p:sp>
        <p:nvSpPr>
          <p:cNvPr id="12291" name="Rectangle 3"/>
          <p:cNvSpPr>
            <a:spLocks noGrp="1" noChangeArrowheads="1"/>
          </p:cNvSpPr>
          <p:nvPr>
            <p:ph type="dt" idx="1"/>
          </p:nvPr>
        </p:nvSpPr>
        <p:spPr bwMode="auto">
          <a:xfrm>
            <a:off x="3958273" y="0"/>
            <a:ext cx="3026728" cy="463869"/>
          </a:xfrm>
          <a:prstGeom prst="rect">
            <a:avLst/>
          </a:prstGeom>
          <a:noFill/>
          <a:ln w="9525">
            <a:noFill/>
            <a:miter lim="800000"/>
            <a:headEnd/>
            <a:tailEnd/>
          </a:ln>
        </p:spPr>
        <p:txBody>
          <a:bodyPr vert="horz" wrap="square" lIns="92829" tIns="46415" rIns="92829" bIns="46415" numCol="1" anchor="t" anchorCtr="0" compatLnSpc="1">
            <a:prstTxWarp prst="textNoShape">
              <a:avLst/>
            </a:prstTxWarp>
          </a:bodyPr>
          <a:lstStyle>
            <a:lvl1pPr algn="r" defTabSz="928503">
              <a:defRPr sz="1200" dirty="0">
                <a:latin typeface="Times New Roman" pitchFamily="-111" charset="0"/>
                <a:ea typeface="+mn-ea"/>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73163" y="696913"/>
            <a:ext cx="4638675" cy="34798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31545" y="4409125"/>
            <a:ext cx="5121912" cy="4177981"/>
          </a:xfrm>
          <a:prstGeom prst="rect">
            <a:avLst/>
          </a:prstGeom>
          <a:noFill/>
          <a:ln w="9525">
            <a:noFill/>
            <a:miter lim="800000"/>
            <a:headEnd/>
            <a:tailEnd/>
          </a:ln>
        </p:spPr>
        <p:txBody>
          <a:bodyPr vert="horz" wrap="square" lIns="92829" tIns="46415" rIns="92829"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294" name="Rectangle 6"/>
          <p:cNvSpPr>
            <a:spLocks noGrp="1" noChangeArrowheads="1"/>
          </p:cNvSpPr>
          <p:nvPr>
            <p:ph type="ftr" sz="quarter" idx="4"/>
          </p:nvPr>
        </p:nvSpPr>
        <p:spPr bwMode="auto">
          <a:xfrm>
            <a:off x="0" y="8819832"/>
            <a:ext cx="3026729" cy="463868"/>
          </a:xfrm>
          <a:prstGeom prst="rect">
            <a:avLst/>
          </a:prstGeom>
          <a:noFill/>
          <a:ln w="9525">
            <a:noFill/>
            <a:miter lim="800000"/>
            <a:headEnd/>
            <a:tailEnd/>
          </a:ln>
        </p:spPr>
        <p:txBody>
          <a:bodyPr vert="horz" wrap="square" lIns="92829" tIns="46415" rIns="92829" bIns="46415" numCol="1" anchor="b" anchorCtr="0" compatLnSpc="1">
            <a:prstTxWarp prst="textNoShape">
              <a:avLst/>
            </a:prstTxWarp>
          </a:bodyPr>
          <a:lstStyle>
            <a:lvl1pPr defTabSz="928503">
              <a:defRPr sz="1200" dirty="0">
                <a:latin typeface="Times New Roman" pitchFamily="-111" charset="0"/>
                <a:ea typeface="+mn-ea"/>
                <a:cs typeface="+mn-cs"/>
              </a:defRPr>
            </a:lvl1pPr>
          </a:lstStyle>
          <a:p>
            <a:pPr>
              <a:defRPr/>
            </a:pPr>
            <a:endParaRPr lang="en-US"/>
          </a:p>
        </p:txBody>
      </p:sp>
      <p:sp>
        <p:nvSpPr>
          <p:cNvPr id="12295" name="Rectangle 7"/>
          <p:cNvSpPr>
            <a:spLocks noGrp="1" noChangeArrowheads="1"/>
          </p:cNvSpPr>
          <p:nvPr>
            <p:ph type="sldNum" sz="quarter" idx="5"/>
          </p:nvPr>
        </p:nvSpPr>
        <p:spPr bwMode="auto">
          <a:xfrm>
            <a:off x="3958273" y="8819832"/>
            <a:ext cx="3026728" cy="463868"/>
          </a:xfrm>
          <a:prstGeom prst="rect">
            <a:avLst/>
          </a:prstGeom>
          <a:noFill/>
          <a:ln w="9525">
            <a:noFill/>
            <a:miter lim="800000"/>
            <a:headEnd/>
            <a:tailEnd/>
          </a:ln>
        </p:spPr>
        <p:txBody>
          <a:bodyPr vert="horz" wrap="square" lIns="92829" tIns="46415" rIns="92829" bIns="46415" numCol="1" anchor="b" anchorCtr="0" compatLnSpc="1">
            <a:prstTxWarp prst="textNoShape">
              <a:avLst/>
            </a:prstTxWarp>
          </a:bodyPr>
          <a:lstStyle>
            <a:lvl1pPr algn="r" defTabSz="928503">
              <a:defRPr sz="1200">
                <a:latin typeface="Times New Roman" pitchFamily="18" charset="0"/>
                <a:ea typeface="ＭＳ Ｐゴシック" pitchFamily="-111" charset="-128"/>
                <a:cs typeface="+mn-cs"/>
              </a:defRPr>
            </a:lvl1pPr>
          </a:lstStyle>
          <a:p>
            <a:pPr>
              <a:defRPr/>
            </a:pPr>
            <a:fld id="{EBC42594-B1B6-45BC-9691-D9CADA3D3FA8}" type="slidenum">
              <a:rPr lang="en-US"/>
              <a:pPr>
                <a:defRPr/>
              </a:pPr>
              <a:t>‹#›</a:t>
            </a:fld>
            <a:endParaRPr lang="en-US" dirty="0"/>
          </a:p>
        </p:txBody>
      </p:sp>
    </p:spTree>
    <p:extLst>
      <p:ext uri="{BB962C8B-B14F-4D97-AF65-F5344CB8AC3E}">
        <p14:creationId xmlns:p14="http://schemas.microsoft.com/office/powerpoint/2010/main" val="3290645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CB6F5-8F22-4896-A072-A0888F36D4AA}" type="slidenum">
              <a:rPr lang="en-US">
                <a:solidFill>
                  <a:prstClr val="black"/>
                </a:solidFill>
              </a:rPr>
              <a:pPr/>
              <a:t>1</a:t>
            </a:fld>
            <a:endParaRPr lang="en-US">
              <a:solidFill>
                <a:prstClr val="black"/>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a:t>
            </a:r>
            <a:r>
              <a:rPr lang="en-US" baseline="0" dirty="0" smtClean="0"/>
              <a:t> studies about Lantus shorter duration of action</a:t>
            </a:r>
          </a:p>
          <a:p>
            <a:r>
              <a:rPr lang="en-US" baseline="0" dirty="0" smtClean="0"/>
              <a:t>Some studies show up to 30 hours </a:t>
            </a:r>
          </a:p>
          <a:p>
            <a:r>
              <a:rPr lang="en-US" baseline="0" dirty="0" smtClean="0"/>
              <a:t>TOUJEO duration of action: Tight BG (less or equal to 105) was maintained for approximated 5h longer (median 30h) with U300 to U100</a:t>
            </a:r>
          </a:p>
          <a:p>
            <a:endParaRPr lang="en-US" baseline="0" dirty="0" smtClean="0"/>
          </a:p>
          <a:p>
            <a:r>
              <a:rPr lang="en-US" baseline="0" dirty="0" smtClean="0"/>
              <a:t>Split dosing: </a:t>
            </a:r>
            <a:r>
              <a:rPr lang="en-US" sz="1200" b="0" i="0" u="none" strike="noStrike" kern="1200" baseline="0" dirty="0" smtClean="0">
                <a:solidFill>
                  <a:schemeClr val="tx1"/>
                </a:solidFill>
                <a:latin typeface="Times New Roman" pitchFamily="-112" charset="0"/>
                <a:ea typeface="ＭＳ Ｐゴシック" pitchFamily="-106" charset="-128"/>
                <a:cs typeface="ＭＳ Ｐゴシック" pitchFamily="-106" charset="-128"/>
              </a:rPr>
              <a:t>Many prescribers limit the volume of insulin injected for a dose to 0.5 mL (50 units), but further research is needed to determine the maximum volume of insulin that can be</a:t>
            </a:r>
          </a:p>
          <a:p>
            <a:r>
              <a:rPr lang="en-US" sz="1200" b="0" i="0" u="none" strike="noStrike" kern="1200" baseline="0" dirty="0" smtClean="0">
                <a:solidFill>
                  <a:schemeClr val="tx1"/>
                </a:solidFill>
                <a:latin typeface="Times New Roman" pitchFamily="-112" charset="0"/>
                <a:ea typeface="ＭＳ Ｐゴシック" pitchFamily="-106" charset="-128"/>
                <a:cs typeface="ＭＳ Ｐゴシック" pitchFamily="-106" charset="-128"/>
              </a:rPr>
              <a:t>administered without affecting absorption as this practice is not evidence-based. Ref: Strategies for insulin injection therapy in diabetes </a:t>
            </a:r>
            <a:r>
              <a:rPr lang="en-US" sz="1200" b="0" i="0" u="none" strike="noStrike" kern="1200" baseline="0" dirty="0" err="1" smtClean="0">
                <a:solidFill>
                  <a:schemeClr val="tx1"/>
                </a:solidFill>
                <a:latin typeface="Times New Roman" pitchFamily="-112" charset="0"/>
                <a:ea typeface="ＭＳ Ｐゴシック" pitchFamily="-106" charset="-128"/>
                <a:cs typeface="ＭＳ Ｐゴシック" pitchFamily="-106" charset="-128"/>
              </a:rPr>
              <a:t>selfmanagement</a:t>
            </a:r>
            <a:r>
              <a:rPr lang="en-US" sz="1200" b="0" i="0" u="none" strike="noStrike" kern="1200" baseline="0" dirty="0" smtClean="0">
                <a:solidFill>
                  <a:schemeClr val="tx1"/>
                </a:solidFill>
                <a:latin typeface="Times New Roman" pitchFamily="-112" charset="0"/>
                <a:ea typeface="ＭＳ Ｐゴシック" pitchFamily="-106" charset="-128"/>
                <a:cs typeface="ＭＳ Ｐゴシック" pitchFamily="-106" charset="-128"/>
              </a:rPr>
              <a:t>.</a:t>
            </a:r>
          </a:p>
          <a:p>
            <a:r>
              <a:rPr lang="en-US" sz="1200" b="0" i="0" u="none" strike="noStrike" kern="1200" baseline="0" dirty="0" smtClean="0">
                <a:solidFill>
                  <a:schemeClr val="tx1"/>
                </a:solidFill>
                <a:latin typeface="Times New Roman" pitchFamily="-112" charset="0"/>
                <a:ea typeface="ＭＳ Ｐゴシック" pitchFamily="-106" charset="-128"/>
                <a:cs typeface="ＭＳ Ｐゴシック" pitchFamily="-106" charset="-128"/>
              </a:rPr>
              <a:t>American Association of Diabetes Educators. https://www.diabeteseducator.org/docs/default-source/legacydocs/_ resources/pdf/research/</a:t>
            </a:r>
            <a:r>
              <a:rPr lang="en-US" sz="1200" b="0" i="0" u="none" strike="noStrike" kern="1200" baseline="0" dirty="0" err="1" smtClean="0">
                <a:solidFill>
                  <a:schemeClr val="tx1"/>
                </a:solidFill>
                <a:latin typeface="Times New Roman" pitchFamily="-112" charset="0"/>
                <a:ea typeface="ＭＳ Ｐゴシック" pitchFamily="-106" charset="-128"/>
                <a:cs typeface="ＭＳ Ｐゴシック" pitchFamily="-106" charset="-128"/>
              </a:rPr>
              <a:t>aade_meded.pdf?sfvrsn</a:t>
            </a:r>
            <a:r>
              <a:rPr lang="en-US" sz="1200" b="0" i="0" u="none" strike="noStrike" kern="1200" baseline="0" dirty="0" smtClean="0">
                <a:solidFill>
                  <a:schemeClr val="tx1"/>
                </a:solidFill>
                <a:latin typeface="Times New Roman" pitchFamily="-112" charset="0"/>
                <a:ea typeface="ＭＳ Ｐゴシック" pitchFamily="-106" charset="-128"/>
                <a:cs typeface="ＭＳ Ｐゴシック" pitchFamily="-106" charset="-128"/>
              </a:rPr>
              <a:t>=2.</a:t>
            </a:r>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10</a:t>
            </a:fld>
            <a:endParaRPr lang="en-US" dirty="0"/>
          </a:p>
        </p:txBody>
      </p:sp>
    </p:spTree>
    <p:extLst>
      <p:ext uri="{BB962C8B-B14F-4D97-AF65-F5344CB8AC3E}">
        <p14:creationId xmlns:p14="http://schemas.microsoft.com/office/powerpoint/2010/main" val="2401482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for Type 2</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a:t>
            </a:r>
            <a:r>
              <a:rPr lang="en-US" baseline="0" dirty="0" smtClean="0"/>
              <a:t> studies about Lantus shorter duration of action</a:t>
            </a:r>
          </a:p>
          <a:p>
            <a:r>
              <a:rPr lang="en-US" baseline="0" dirty="0" smtClean="0"/>
              <a:t>Some studies show up to 30 hours </a:t>
            </a:r>
          </a:p>
          <a:p>
            <a:r>
              <a:rPr lang="en-US" baseline="0" dirty="0" smtClean="0"/>
              <a:t>TOUJEO duration of action: Tight BG (less or equal to 105) was maintained for approximated 5h longer (median 30h) with U300 to U100</a:t>
            </a:r>
          </a:p>
          <a:p>
            <a:r>
              <a:rPr lang="en-US" baseline="0" dirty="0" smtClean="0"/>
              <a:t>ED 1: T2 </a:t>
            </a:r>
            <a:r>
              <a:rPr lang="en-US" baseline="0" dirty="0" smtClean="0">
                <a:sym typeface="Wingdings" panose="05000000000000000000" pitchFamily="2" charset="2"/>
              </a:rPr>
              <a:t> using Basal and mealtime insulin</a:t>
            </a:r>
          </a:p>
          <a:p>
            <a:r>
              <a:rPr lang="en-US" baseline="0" dirty="0" smtClean="0">
                <a:sym typeface="Wingdings" panose="05000000000000000000" pitchFamily="2" charset="2"/>
              </a:rPr>
              <a:t>ED 2:  using oral and basal</a:t>
            </a:r>
          </a:p>
          <a:p>
            <a:r>
              <a:rPr lang="en-US" baseline="0" dirty="0" smtClean="0">
                <a:sym typeface="Wingdings" panose="05000000000000000000" pitchFamily="2" charset="2"/>
              </a:rPr>
              <a:t>ED 3:  using oral, insulin naive</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12</a:t>
            </a:fld>
            <a:endParaRPr lang="en-US" dirty="0"/>
          </a:p>
        </p:txBody>
      </p:sp>
    </p:spTree>
    <p:extLst>
      <p:ext uri="{BB962C8B-B14F-4D97-AF65-F5344CB8AC3E}">
        <p14:creationId xmlns:p14="http://schemas.microsoft.com/office/powerpoint/2010/main" val="369937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Inferiority</a:t>
            </a:r>
            <a:r>
              <a:rPr lang="en-US" baseline="0" dirty="0" smtClean="0"/>
              <a:t> trials: All demonstrated non-inferiority </a:t>
            </a:r>
          </a:p>
          <a:p>
            <a:r>
              <a:rPr lang="en-US" baseline="0" dirty="0" smtClean="0"/>
              <a:t>ED 1: 6 months </a:t>
            </a:r>
            <a:r>
              <a:rPr lang="en-US" baseline="0" dirty="0" smtClean="0">
                <a:sym typeface="Wingdings" panose="05000000000000000000" pitchFamily="2" charset="2"/>
              </a:rPr>
              <a:t> solid line is U-300 and dotted is U-100</a:t>
            </a:r>
          </a:p>
          <a:p>
            <a:r>
              <a:rPr lang="en-US" baseline="0" dirty="0" smtClean="0"/>
              <a:t>ED 2: 6 months </a:t>
            </a:r>
            <a:r>
              <a:rPr lang="en-US" baseline="0" dirty="0" smtClean="0">
                <a:sym typeface="Wingdings" panose="05000000000000000000" pitchFamily="2" charset="2"/>
              </a:rPr>
              <a:t> solid line is U-300 and dotted is U-100</a:t>
            </a:r>
            <a:endParaRPr lang="en-US" baseline="0" dirty="0" smtClean="0"/>
          </a:p>
          <a:p>
            <a:r>
              <a:rPr lang="en-US" baseline="0" dirty="0" smtClean="0"/>
              <a:t>ED 3: 6 months </a:t>
            </a:r>
            <a:r>
              <a:rPr lang="en-US" baseline="0" dirty="0" smtClean="0">
                <a:sym typeface="Wingdings" panose="05000000000000000000" pitchFamily="2" charset="2"/>
              </a:rPr>
              <a:t> solid line is U-300 and dotted is U-100</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13</a:t>
            </a:fld>
            <a:endParaRPr lang="en-US" dirty="0"/>
          </a:p>
        </p:txBody>
      </p:sp>
    </p:spTree>
    <p:extLst>
      <p:ext uri="{BB962C8B-B14F-4D97-AF65-F5344CB8AC3E}">
        <p14:creationId xmlns:p14="http://schemas.microsoft.com/office/powerpoint/2010/main" val="2842340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Hypoglyemia</a:t>
            </a:r>
            <a:r>
              <a:rPr lang="en-US" dirty="0" smtClean="0"/>
              <a:t>:</a:t>
            </a:r>
            <a:r>
              <a:rPr lang="en-US" baseline="0" dirty="0" smtClean="0"/>
              <a:t> anytime</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14</a:t>
            </a:fld>
            <a:endParaRPr lang="en-US" dirty="0"/>
          </a:p>
        </p:txBody>
      </p:sp>
    </p:spTree>
    <p:extLst>
      <p:ext uri="{BB962C8B-B14F-4D97-AF65-F5344CB8AC3E}">
        <p14:creationId xmlns:p14="http://schemas.microsoft.com/office/powerpoint/2010/main" val="4126550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15</a:t>
            </a:fld>
            <a:endParaRPr lang="en-US" dirty="0"/>
          </a:p>
        </p:txBody>
      </p:sp>
    </p:spTree>
    <p:extLst>
      <p:ext uri="{BB962C8B-B14F-4D97-AF65-F5344CB8AC3E}">
        <p14:creationId xmlns:p14="http://schemas.microsoft.com/office/powerpoint/2010/main" val="2700444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pens of Toujeo = 1350 units/carton</a:t>
            </a:r>
          </a:p>
          <a:p>
            <a:r>
              <a:rPr lang="en-US" dirty="0" smtClean="0"/>
              <a:t>5</a:t>
            </a:r>
            <a:r>
              <a:rPr lang="en-US" baseline="0" dirty="0" smtClean="0"/>
              <a:t> pens of </a:t>
            </a:r>
            <a:r>
              <a:rPr lang="en-US" baseline="0" dirty="0" err="1" smtClean="0"/>
              <a:t>Touheo</a:t>
            </a:r>
            <a:r>
              <a:rPr lang="en-US" baseline="0" dirty="0" smtClean="0"/>
              <a:t> = 2250 ($80 savings)</a:t>
            </a:r>
          </a:p>
          <a:p>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16</a:t>
            </a:fld>
            <a:endParaRPr lang="en-US" dirty="0"/>
          </a:p>
        </p:txBody>
      </p:sp>
    </p:spTree>
    <p:extLst>
      <p:ext uri="{BB962C8B-B14F-4D97-AF65-F5344CB8AC3E}">
        <p14:creationId xmlns:p14="http://schemas.microsoft.com/office/powerpoint/2010/main" val="99443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17</a:t>
            </a:fld>
            <a:endParaRPr lang="en-US" dirty="0"/>
          </a:p>
        </p:txBody>
      </p:sp>
    </p:spTree>
    <p:extLst>
      <p:ext uri="{BB962C8B-B14F-4D97-AF65-F5344CB8AC3E}">
        <p14:creationId xmlns:p14="http://schemas.microsoft.com/office/powerpoint/2010/main" val="2909558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ADA: Joint task</a:t>
            </a:r>
            <a:r>
              <a:rPr lang="en-US" baseline="0" dirty="0" smtClean="0"/>
              <a:t> force; evidence based; not prescriptive, non-</a:t>
            </a:r>
            <a:r>
              <a:rPr lang="en-US" baseline="0" dirty="0" err="1" smtClean="0"/>
              <a:t>alorithm</a:t>
            </a:r>
            <a:r>
              <a:rPr lang="en-US" baseline="0" smtClean="0"/>
              <a:t> </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18</a:t>
            </a:fld>
            <a:endParaRPr lang="en-US" dirty="0"/>
          </a:p>
        </p:txBody>
      </p:sp>
    </p:spTree>
    <p:extLst>
      <p:ext uri="{BB962C8B-B14F-4D97-AF65-F5344CB8AC3E}">
        <p14:creationId xmlns:p14="http://schemas.microsoft.com/office/powerpoint/2010/main" val="3533734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19</a:t>
            </a:fld>
            <a:endParaRPr lang="en-US" dirty="0"/>
          </a:p>
        </p:txBody>
      </p:sp>
    </p:spTree>
    <p:extLst>
      <p:ext uri="{BB962C8B-B14F-4D97-AF65-F5344CB8AC3E}">
        <p14:creationId xmlns:p14="http://schemas.microsoft.com/office/powerpoint/2010/main" val="112939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a:t>
            </a:r>
            <a:r>
              <a:rPr lang="en-US" smtClean="0"/>
              <a:t>the issues with </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20</a:t>
            </a:fld>
            <a:endParaRPr lang="en-US" dirty="0"/>
          </a:p>
        </p:txBody>
      </p:sp>
    </p:spTree>
    <p:extLst>
      <p:ext uri="{BB962C8B-B14F-4D97-AF65-F5344CB8AC3E}">
        <p14:creationId xmlns:p14="http://schemas.microsoft.com/office/powerpoint/2010/main" val="1808635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issues with </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21</a:t>
            </a:fld>
            <a:endParaRPr lang="en-US" dirty="0"/>
          </a:p>
        </p:txBody>
      </p:sp>
    </p:spTree>
    <p:extLst>
      <p:ext uri="{BB962C8B-B14F-4D97-AF65-F5344CB8AC3E}">
        <p14:creationId xmlns:p14="http://schemas.microsoft.com/office/powerpoint/2010/main" val="2718501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22</a:t>
            </a:fld>
            <a:endParaRPr lang="en-US" dirty="0"/>
          </a:p>
        </p:txBody>
      </p:sp>
    </p:spTree>
    <p:extLst>
      <p:ext uri="{BB962C8B-B14F-4D97-AF65-F5344CB8AC3E}">
        <p14:creationId xmlns:p14="http://schemas.microsoft.com/office/powerpoint/2010/main" val="138528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for Type 2</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23</a:t>
            </a:fld>
            <a:endParaRPr lang="en-US" dirty="0"/>
          </a:p>
        </p:txBody>
      </p:sp>
    </p:spTree>
    <p:extLst>
      <p:ext uri="{BB962C8B-B14F-4D97-AF65-F5344CB8AC3E}">
        <p14:creationId xmlns:p14="http://schemas.microsoft.com/office/powerpoint/2010/main" val="2605008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ADA: Joint task</a:t>
            </a:r>
            <a:r>
              <a:rPr lang="en-US" baseline="0" dirty="0" smtClean="0"/>
              <a:t> force; evidence based; not prescriptive, non-</a:t>
            </a:r>
            <a:r>
              <a:rPr lang="en-US" baseline="0" dirty="0" err="1" smtClean="0"/>
              <a:t>alorithm</a:t>
            </a:r>
            <a:r>
              <a:rPr lang="en-US" baseline="0" smtClean="0"/>
              <a:t> </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24</a:t>
            </a:fld>
            <a:endParaRPr lang="en-US" dirty="0"/>
          </a:p>
        </p:txBody>
      </p:sp>
    </p:spTree>
    <p:extLst>
      <p:ext uri="{BB962C8B-B14F-4D97-AF65-F5344CB8AC3E}">
        <p14:creationId xmlns:p14="http://schemas.microsoft.com/office/powerpoint/2010/main" val="3126225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a:t>
            </a:r>
            <a:r>
              <a:rPr lang="en-US" baseline="0" dirty="0" smtClean="0"/>
              <a:t> reported in reference to placebo</a:t>
            </a:r>
          </a:p>
          <a:p>
            <a:r>
              <a:rPr lang="en-US" baseline="0" dirty="0" smtClean="0"/>
              <a:t>Sitagliptin: 1262 patients, 2 double blind, placebo-controlled studies of 18 and 24 weeks. Anti-DM drugs </a:t>
            </a:r>
            <a:r>
              <a:rPr lang="en-US" baseline="0" dirty="0" err="1" smtClean="0"/>
              <a:t>DC’d</a:t>
            </a:r>
            <a:r>
              <a:rPr lang="en-US" baseline="0" dirty="0" smtClean="0"/>
              <a:t>, with diet, exercise, drug washout of 7 weeks.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Saxa</a:t>
            </a:r>
            <a:r>
              <a:rPr lang="en-US" baseline="0" dirty="0" smtClean="0"/>
              <a:t>: 766 patients, 2- 24 week double blind placebo controlled trials for efficacy and safety. 2 week single blind diet, exercise, placebo lead-in period.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Lina: 730 patients, of 18 and </a:t>
            </a:r>
            <a:r>
              <a:rPr lang="en-US" b="1" baseline="0" dirty="0" smtClean="0"/>
              <a:t>24 week </a:t>
            </a:r>
            <a:r>
              <a:rPr lang="en-US" baseline="0" dirty="0" smtClean="0"/>
              <a:t>double blind placebo controlled trials for efficacy and safety. Anti-DM drugs </a:t>
            </a:r>
            <a:r>
              <a:rPr lang="en-US" baseline="0" dirty="0" err="1" smtClean="0"/>
              <a:t>DC’d</a:t>
            </a:r>
            <a:r>
              <a:rPr lang="en-US" baseline="0" dirty="0" smtClean="0"/>
              <a:t>, with diet, exercise, drug washout of 6 weeks.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Alo</a:t>
            </a:r>
            <a:r>
              <a:rPr lang="en-US" baseline="0" dirty="0" smtClean="0"/>
              <a:t>: 1768 patients, 3 double blind placebo controlled trials for efficacy and safety. All 3 had 4 week, single-blind, ,placebo run-in period followed by a 26 week randomized treatment period. </a:t>
            </a:r>
          </a:p>
          <a:p>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25</a:t>
            </a:fld>
            <a:endParaRPr lang="en-US" dirty="0"/>
          </a:p>
        </p:txBody>
      </p:sp>
    </p:spTree>
    <p:extLst>
      <p:ext uri="{BB962C8B-B14F-4D97-AF65-F5344CB8AC3E}">
        <p14:creationId xmlns:p14="http://schemas.microsoft.com/office/powerpoint/2010/main" val="3475370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mtClean="0"/>
          </a:p>
          <a:p>
            <a:r>
              <a:rPr lang="en-US" smtClean="0"/>
              <a:t>Several </a:t>
            </a:r>
            <a:r>
              <a:rPr lang="en-US" dirty="0" smtClean="0"/>
              <a:t>non-inferiority</a:t>
            </a:r>
            <a:r>
              <a:rPr lang="en-US" baseline="0" dirty="0" smtClean="0"/>
              <a:t> studies, demonstrated comparable reductions in A1c</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26</a:t>
            </a:fld>
            <a:endParaRPr lang="en-US" dirty="0"/>
          </a:p>
        </p:txBody>
      </p:sp>
    </p:spTree>
    <p:extLst>
      <p:ext uri="{BB962C8B-B14F-4D97-AF65-F5344CB8AC3E}">
        <p14:creationId xmlns:p14="http://schemas.microsoft.com/office/powerpoint/2010/main" val="2616633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**Interesting</a:t>
            </a:r>
            <a:r>
              <a:rPr lang="en-US" baseline="0" dirty="0" smtClean="0"/>
              <a:t> w/ BEGIN </a:t>
            </a:r>
            <a:r>
              <a:rPr lang="en-US" baseline="0" dirty="0" err="1" smtClean="0"/>
              <a:t>LowVOL</a:t>
            </a:r>
            <a:r>
              <a:rPr lang="en-US" baseline="0" dirty="0" smtClean="0"/>
              <a:t>= </a:t>
            </a:r>
            <a:r>
              <a:rPr lang="en-US" baseline="0" dirty="0" err="1" smtClean="0"/>
              <a:t>Ideg</a:t>
            </a:r>
            <a:r>
              <a:rPr lang="en-US" baseline="0" dirty="0" smtClean="0"/>
              <a:t> statistically significant lower FBG (105) vs 113 with glargine</a:t>
            </a:r>
            <a:endParaRPr lang="en-US" dirty="0" smtClean="0"/>
          </a:p>
          <a:p>
            <a:endParaRPr lang="en-US" dirty="0" smtClean="0"/>
          </a:p>
          <a:p>
            <a:r>
              <a:rPr lang="en-US" dirty="0" err="1" smtClean="0"/>
              <a:t>Hypoglyemia</a:t>
            </a:r>
            <a:r>
              <a:rPr lang="en-US" dirty="0" smtClean="0"/>
              <a:t>:</a:t>
            </a:r>
            <a:r>
              <a:rPr lang="en-US" baseline="0" dirty="0" smtClean="0"/>
              <a:t> anytime</a:t>
            </a:r>
          </a:p>
          <a:p>
            <a:r>
              <a:rPr lang="en-US" baseline="0" dirty="0" smtClean="0"/>
              <a:t>Severe nocturnal (midnight to 6am) Hypo = 70</a:t>
            </a:r>
          </a:p>
          <a:p>
            <a:r>
              <a:rPr lang="en-US" baseline="0" dirty="0" smtClean="0"/>
              <a:t>ED 1: 21% </a:t>
            </a:r>
            <a:r>
              <a:rPr lang="en-US" baseline="0" dirty="0" err="1" smtClean="0"/>
              <a:t>decr</a:t>
            </a:r>
            <a:r>
              <a:rPr lang="en-US" baseline="0" dirty="0" smtClean="0"/>
              <a:t> in RR from weeks 9 to month 6</a:t>
            </a:r>
          </a:p>
          <a:p>
            <a:r>
              <a:rPr lang="en-US" baseline="0" dirty="0" smtClean="0"/>
              <a:t>Read ED 2 p. 3242 for lowered risk in earlier weeks during titration</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27</a:t>
            </a:fld>
            <a:endParaRPr lang="en-US" dirty="0"/>
          </a:p>
        </p:txBody>
      </p:sp>
    </p:spTree>
    <p:extLst>
      <p:ext uri="{BB962C8B-B14F-4D97-AF65-F5344CB8AC3E}">
        <p14:creationId xmlns:p14="http://schemas.microsoft.com/office/powerpoint/2010/main" val="3637281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a:t>
            </a:r>
            <a:r>
              <a:rPr lang="en-US" baseline="0" dirty="0" smtClean="0"/>
              <a:t> reported in reference to placebo</a:t>
            </a:r>
          </a:p>
          <a:p>
            <a:r>
              <a:rPr lang="en-US" baseline="0" dirty="0" smtClean="0"/>
              <a:t>Sitagliptin: 1262 patients, 2 double blind, placebo-controlled studies of 18 and 24 weeks. Anti-DM drugs </a:t>
            </a:r>
            <a:r>
              <a:rPr lang="en-US" baseline="0" dirty="0" err="1" smtClean="0"/>
              <a:t>DC’d</a:t>
            </a:r>
            <a:r>
              <a:rPr lang="en-US" baseline="0" dirty="0" smtClean="0"/>
              <a:t>, with diet, exercise, drug washout of 7 weeks.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Saxa</a:t>
            </a:r>
            <a:r>
              <a:rPr lang="en-US" baseline="0" dirty="0" smtClean="0"/>
              <a:t>: 766 patients, 2- 24 week double blind placebo controlled trials for efficacy and safety. 2 week single blind diet, exercise, placebo lead-in period.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Lina: 730 patients, of 18 and </a:t>
            </a:r>
            <a:r>
              <a:rPr lang="en-US" b="1" baseline="0" dirty="0" smtClean="0"/>
              <a:t>24 week </a:t>
            </a:r>
            <a:r>
              <a:rPr lang="en-US" baseline="0" dirty="0" smtClean="0"/>
              <a:t>double blind placebo controlled trials for efficacy and safety. Anti-DM drugs </a:t>
            </a:r>
            <a:r>
              <a:rPr lang="en-US" baseline="0" dirty="0" err="1" smtClean="0"/>
              <a:t>DC’d</a:t>
            </a:r>
            <a:r>
              <a:rPr lang="en-US" baseline="0" dirty="0" smtClean="0"/>
              <a:t>, with diet, exercise, drug washout of 6 weeks.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Alo</a:t>
            </a:r>
            <a:r>
              <a:rPr lang="en-US" baseline="0" dirty="0" smtClean="0"/>
              <a:t>: 1768 patients, 3 double blind placebo controlled trials for efficacy and safety. All 3 had 4 week, single-blind, ,placebo run-in period followed by a 26 week randomized treatment period. </a:t>
            </a:r>
          </a:p>
          <a:p>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28</a:t>
            </a:fld>
            <a:endParaRPr lang="en-US" dirty="0"/>
          </a:p>
        </p:txBody>
      </p:sp>
    </p:spTree>
    <p:extLst>
      <p:ext uri="{BB962C8B-B14F-4D97-AF65-F5344CB8AC3E}">
        <p14:creationId xmlns:p14="http://schemas.microsoft.com/office/powerpoint/2010/main" val="3614735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29</a:t>
            </a:fld>
            <a:endParaRPr lang="en-US" dirty="0"/>
          </a:p>
        </p:txBody>
      </p:sp>
    </p:spTree>
    <p:extLst>
      <p:ext uri="{BB962C8B-B14F-4D97-AF65-F5344CB8AC3E}">
        <p14:creationId xmlns:p14="http://schemas.microsoft.com/office/powerpoint/2010/main" val="330665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30</a:t>
            </a:fld>
            <a:endParaRPr lang="en-US" dirty="0"/>
          </a:p>
        </p:txBody>
      </p:sp>
    </p:spTree>
    <p:extLst>
      <p:ext uri="{BB962C8B-B14F-4D97-AF65-F5344CB8AC3E}">
        <p14:creationId xmlns:p14="http://schemas.microsoft.com/office/powerpoint/2010/main" val="1653146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time is needed to review NDA (NEW DRUG APPLICATION)</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31</a:t>
            </a:fld>
            <a:endParaRPr lang="en-US" dirty="0"/>
          </a:p>
        </p:txBody>
      </p:sp>
    </p:spTree>
    <p:extLst>
      <p:ext uri="{BB962C8B-B14F-4D97-AF65-F5344CB8AC3E}">
        <p14:creationId xmlns:p14="http://schemas.microsoft.com/office/powerpoint/2010/main" val="2399605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32</a:t>
            </a:fld>
            <a:endParaRPr lang="en-US" dirty="0"/>
          </a:p>
        </p:txBody>
      </p:sp>
    </p:spTree>
    <p:extLst>
      <p:ext uri="{BB962C8B-B14F-4D97-AF65-F5344CB8AC3E}">
        <p14:creationId xmlns:p14="http://schemas.microsoft.com/office/powerpoint/2010/main" val="911042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Improved</a:t>
            </a:r>
            <a:r>
              <a:rPr lang="en-US" baseline="0" dirty="0" smtClean="0"/>
              <a:t> duration of action: flexibility in dosing, could lead to less than daily dosing</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33</a:t>
            </a:fld>
            <a:endParaRPr lang="en-US" dirty="0"/>
          </a:p>
        </p:txBody>
      </p:sp>
    </p:spTree>
    <p:extLst>
      <p:ext uri="{BB962C8B-B14F-4D97-AF65-F5344CB8AC3E}">
        <p14:creationId xmlns:p14="http://schemas.microsoft.com/office/powerpoint/2010/main" val="1173836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Lispro</a:t>
            </a:r>
            <a:r>
              <a:rPr lang="en-US" baseline="0" dirty="0" smtClean="0"/>
              <a:t> U-200 was approved in May 2015</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34</a:t>
            </a:fld>
            <a:endParaRPr lang="en-US" dirty="0"/>
          </a:p>
        </p:txBody>
      </p:sp>
    </p:spTree>
    <p:extLst>
      <p:ext uri="{BB962C8B-B14F-4D97-AF65-F5344CB8AC3E}">
        <p14:creationId xmlns:p14="http://schemas.microsoft.com/office/powerpoint/2010/main" val="1670361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Improved</a:t>
            </a:r>
            <a:r>
              <a:rPr lang="en-US" baseline="0" dirty="0" smtClean="0"/>
              <a:t> duration of action: flexibility in dosing, could lead to less than daily dosing</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35</a:t>
            </a:fld>
            <a:endParaRPr lang="en-US" dirty="0"/>
          </a:p>
        </p:txBody>
      </p:sp>
    </p:spTree>
    <p:extLst>
      <p:ext uri="{BB962C8B-B14F-4D97-AF65-F5344CB8AC3E}">
        <p14:creationId xmlns:p14="http://schemas.microsoft.com/office/powerpoint/2010/main" val="3686576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8-HOUR</a:t>
            </a:r>
            <a:r>
              <a:rPr lang="en-US" baseline="0" dirty="0" smtClean="0"/>
              <a:t> CLAMP study in healthy subjects</a:t>
            </a:r>
            <a:endParaRPr lang="en-US" dirty="0" smtClean="0"/>
          </a:p>
          <a:p>
            <a:r>
              <a:rPr lang="en-US" dirty="0" err="1" smtClean="0"/>
              <a:t>BioEquivalence</a:t>
            </a:r>
            <a:r>
              <a:rPr lang="en-US" baseline="0" dirty="0" smtClean="0"/>
              <a:t> was established</a:t>
            </a:r>
          </a:p>
          <a:p>
            <a:r>
              <a:rPr lang="en-US" baseline="0" dirty="0" smtClean="0"/>
              <a:t>Dose = 20 units was selected, as it is clinically relevant meal time dose for either type 1 or type 2</a:t>
            </a:r>
          </a:p>
          <a:p>
            <a:r>
              <a:rPr lang="en-US" baseline="0" dirty="0" smtClean="0"/>
              <a:t>Figure A demonstrated PK </a:t>
            </a:r>
            <a:r>
              <a:rPr lang="en-US" baseline="0" dirty="0" err="1" smtClean="0"/>
              <a:t>simiarlities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36</a:t>
            </a:fld>
            <a:endParaRPr lang="en-US" dirty="0"/>
          </a:p>
        </p:txBody>
      </p:sp>
    </p:spTree>
    <p:extLst>
      <p:ext uri="{BB962C8B-B14F-4D97-AF65-F5344CB8AC3E}">
        <p14:creationId xmlns:p14="http://schemas.microsoft.com/office/powerpoint/2010/main" val="893493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8-HOUR</a:t>
            </a:r>
            <a:r>
              <a:rPr lang="en-US" baseline="0" dirty="0" smtClean="0"/>
              <a:t> CLAMP study in healthy subjects</a:t>
            </a:r>
            <a:endParaRPr lang="en-US" dirty="0" smtClean="0"/>
          </a:p>
          <a:p>
            <a:r>
              <a:rPr lang="en-US" dirty="0" err="1" smtClean="0"/>
              <a:t>BioEquivalence</a:t>
            </a:r>
            <a:r>
              <a:rPr lang="en-US" baseline="0" dirty="0" smtClean="0"/>
              <a:t> was established</a:t>
            </a:r>
          </a:p>
          <a:p>
            <a:r>
              <a:rPr lang="en-US" baseline="0" dirty="0" smtClean="0"/>
              <a:t>Dose = 20 units was selected, as it is clinically relevant meal time dose for either type 1 or type 2</a:t>
            </a:r>
          </a:p>
          <a:p>
            <a:r>
              <a:rPr lang="en-US" baseline="0" dirty="0" smtClean="0"/>
              <a:t>Figure A demonstrated PK </a:t>
            </a:r>
            <a:r>
              <a:rPr lang="en-US" baseline="0" dirty="0" err="1" smtClean="0"/>
              <a:t>simiarlities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37</a:t>
            </a:fld>
            <a:endParaRPr lang="en-US" dirty="0"/>
          </a:p>
        </p:txBody>
      </p:sp>
    </p:spTree>
    <p:extLst>
      <p:ext uri="{BB962C8B-B14F-4D97-AF65-F5344CB8AC3E}">
        <p14:creationId xmlns:p14="http://schemas.microsoft.com/office/powerpoint/2010/main" val="3266730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It was developed as an option for diabetic patients on higher daily mealtime insulin doses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ym typeface="Wingdings" panose="05000000000000000000" pitchFamily="2" charset="2"/>
              </a:rPr>
              <a:t> CALL Lilly, can U-200 be mixed in syringe with NPH??? Always draw rapid acting first</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38</a:t>
            </a:fld>
            <a:endParaRPr lang="en-US" dirty="0"/>
          </a:p>
        </p:txBody>
      </p:sp>
    </p:spTree>
    <p:extLst>
      <p:ext uri="{BB962C8B-B14F-4D97-AF65-F5344CB8AC3E}">
        <p14:creationId xmlns:p14="http://schemas.microsoft.com/office/powerpoint/2010/main" val="1856251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Verify</a:t>
            </a:r>
            <a:r>
              <a:rPr lang="en-US" baseline="0" dirty="0" smtClean="0"/>
              <a:t> MAX SINGLE DOSE </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39</a:t>
            </a:fld>
            <a:endParaRPr lang="en-US" dirty="0"/>
          </a:p>
        </p:txBody>
      </p:sp>
    </p:spTree>
    <p:extLst>
      <p:ext uri="{BB962C8B-B14F-4D97-AF65-F5344CB8AC3E}">
        <p14:creationId xmlns:p14="http://schemas.microsoft.com/office/powerpoint/2010/main" val="370557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Ref for 29.1 million: http://www.diabetes.org/diabetes-basics/statistics/</a:t>
            </a:r>
            <a:r>
              <a:rPr lang="en-US" baseline="0" dirty="0" smtClean="0"/>
              <a:t> -</a:t>
            </a:r>
            <a:r>
              <a:rPr lang="en-US" baseline="0" dirty="0" smtClean="0">
                <a:sym typeface="Wingdings" panose="05000000000000000000" pitchFamily="2" charset="2"/>
              </a:rPr>
              <a:t> NOTES: only 1.25 million are Type 1</a:t>
            </a:r>
          </a:p>
          <a:p>
            <a:pPr marL="228600" indent="-228600">
              <a:buAutoNum type="arabicPeriod"/>
            </a:pPr>
            <a:r>
              <a:rPr lang="en-US" baseline="0" dirty="0" smtClean="0">
                <a:sym typeface="Wingdings" panose="05000000000000000000" pitchFamily="2" charset="2"/>
              </a:rPr>
              <a:t>SAY and as you know it has been projected that by 2050, 1 in 3 </a:t>
            </a:r>
            <a:r>
              <a:rPr lang="en-US" baseline="0" dirty="0" err="1" smtClean="0">
                <a:sym typeface="Wingdings" panose="05000000000000000000" pitchFamily="2" charset="2"/>
              </a:rPr>
              <a:t>americans</a:t>
            </a:r>
            <a:r>
              <a:rPr lang="en-US" baseline="0" dirty="0" smtClean="0">
                <a:sym typeface="Wingdings" panose="05000000000000000000" pitchFamily="2" charset="2"/>
              </a:rPr>
              <a:t> will have diabetes</a:t>
            </a:r>
          </a:p>
          <a:p>
            <a:pPr marL="228600" indent="-228600">
              <a:buAutoNum type="arabicPeriod"/>
            </a:pPr>
            <a:r>
              <a:rPr lang="en-US" dirty="0" smtClean="0"/>
              <a:t>http://professional.diabetes.org/content/fast-facts-data-and-statistics-about-diabetes/?loc=dorg_statistics </a:t>
            </a:r>
            <a:r>
              <a:rPr lang="en-US" dirty="0" smtClean="0">
                <a:sym typeface="Wingdings" panose="05000000000000000000" pitchFamily="2" charset="2"/>
              </a:rPr>
              <a:t> its</a:t>
            </a:r>
            <a:r>
              <a:rPr lang="en-US" baseline="0" dirty="0" smtClean="0">
                <a:sym typeface="Wingdings" panose="05000000000000000000" pitchFamily="2" charset="2"/>
              </a:rPr>
              <a:t> estimated that 95% are Type 2</a:t>
            </a:r>
          </a:p>
          <a:p>
            <a:pPr marL="228600" indent="-228600">
              <a:buAutoNum type="arabicPeriod"/>
            </a:pPr>
            <a:r>
              <a:rPr lang="en-US" baseline="0" dirty="0" smtClean="0">
                <a:sym typeface="Wingdings" panose="05000000000000000000" pitchFamily="2" charset="2"/>
              </a:rPr>
              <a:t>Ref for 85.2% are obese  </a:t>
            </a:r>
            <a:r>
              <a:rPr lang="en-US" dirty="0" smtClean="0"/>
              <a:t>CDC Morbidity and Mortality Weekly Report MMWR 2003; above fact sheet</a:t>
            </a:r>
          </a:p>
          <a:p>
            <a:pPr marL="228600" indent="-228600">
              <a:buAutoNum type="arabicPeriod"/>
            </a:pPr>
            <a:r>
              <a:rPr lang="en-US" dirty="0" smtClean="0"/>
              <a:t>Ref</a:t>
            </a:r>
            <a:r>
              <a:rPr lang="en-US" baseline="0" dirty="0" smtClean="0"/>
              <a:t> for health Survey: https://www.cdc.gov/diabetes/pubs/statsreport14/national-diabetes-report-web.pdf  (of NOTE: with diagnosed diabetes)</a:t>
            </a:r>
            <a:endParaRPr lang="en-US" dirty="0" smtClean="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40</a:t>
            </a:fld>
            <a:endParaRPr lang="en-US" dirty="0"/>
          </a:p>
        </p:txBody>
      </p:sp>
    </p:spTree>
    <p:extLst>
      <p:ext uri="{BB962C8B-B14F-4D97-AF65-F5344CB8AC3E}">
        <p14:creationId xmlns:p14="http://schemas.microsoft.com/office/powerpoint/2010/main" val="1963697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ADA: Joint task</a:t>
            </a:r>
            <a:r>
              <a:rPr lang="en-US" baseline="0" dirty="0" smtClean="0"/>
              <a:t> force; evidence based; not prescriptive, non-</a:t>
            </a:r>
            <a:r>
              <a:rPr lang="en-US" baseline="0" dirty="0" err="1" smtClean="0"/>
              <a:t>alorithm</a:t>
            </a:r>
            <a:r>
              <a:rPr lang="en-US" baseline="0" smtClean="0"/>
              <a:t> </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41</a:t>
            </a:fld>
            <a:endParaRPr lang="en-US" dirty="0"/>
          </a:p>
        </p:txBody>
      </p:sp>
    </p:spTree>
    <p:extLst>
      <p:ext uri="{BB962C8B-B14F-4D97-AF65-F5344CB8AC3E}">
        <p14:creationId xmlns:p14="http://schemas.microsoft.com/office/powerpoint/2010/main" val="3922019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ffectLst/>
              </a:rPr>
              <a:t>This approval comes as no surprise, as the FDA had tentatively approved </a:t>
            </a:r>
            <a:r>
              <a:rPr lang="en-US" dirty="0" err="1" smtClean="0">
                <a:effectLst/>
              </a:rPr>
              <a:t>Basaglar</a:t>
            </a:r>
            <a:r>
              <a:rPr lang="en-US" dirty="0" smtClean="0">
                <a:effectLst/>
              </a:rPr>
              <a:t> in August 2014, pending a patent lawsuit between Lilly/BI and Sanofi. That lawsuit is now settled, allowing Lilly/BI to launch </a:t>
            </a:r>
            <a:r>
              <a:rPr lang="en-US" dirty="0" err="1" smtClean="0">
                <a:effectLst/>
              </a:rPr>
              <a:t>Basaglar</a:t>
            </a:r>
            <a:r>
              <a:rPr lang="en-US" dirty="0" smtClean="0">
                <a:effectLst/>
              </a:rPr>
              <a:t> starting December 15, 2016. - See more at: http://diatribe.org/fda-approves-new-insulin-glargine-basaglar-first-biosimilar-insulin-us#sthash.Y3mw8gUV.dpuf</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42</a:t>
            </a:fld>
            <a:endParaRPr lang="en-US" dirty="0"/>
          </a:p>
        </p:txBody>
      </p:sp>
    </p:spTree>
    <p:extLst>
      <p:ext uri="{BB962C8B-B14F-4D97-AF65-F5344CB8AC3E}">
        <p14:creationId xmlns:p14="http://schemas.microsoft.com/office/powerpoint/2010/main" val="11942044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Staggering</a:t>
            </a:r>
            <a:r>
              <a:rPr lang="en-US" baseline="0" dirty="0" smtClean="0"/>
              <a:t> increase in U-500 use</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43</a:t>
            </a:fld>
            <a:endParaRPr lang="en-US" dirty="0"/>
          </a:p>
        </p:txBody>
      </p:sp>
    </p:spTree>
    <p:extLst>
      <p:ext uri="{BB962C8B-B14F-4D97-AF65-F5344CB8AC3E}">
        <p14:creationId xmlns:p14="http://schemas.microsoft.com/office/powerpoint/2010/main" val="32533894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44</a:t>
            </a:fld>
            <a:endParaRPr lang="en-US" dirty="0"/>
          </a:p>
        </p:txBody>
      </p:sp>
    </p:spTree>
    <p:extLst>
      <p:ext uri="{BB962C8B-B14F-4D97-AF65-F5344CB8AC3E}">
        <p14:creationId xmlns:p14="http://schemas.microsoft.com/office/powerpoint/2010/main" val="160523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Ref:</a:t>
            </a:r>
            <a:r>
              <a:rPr lang="en-US" baseline="0" dirty="0" smtClean="0"/>
              <a:t> Concentrated Insulins article by E. </a:t>
            </a:r>
            <a:r>
              <a:rPr lang="en-US" baseline="0" dirty="0" err="1" smtClean="0"/>
              <a:t>Lamos</a:t>
            </a:r>
            <a:r>
              <a:rPr lang="en-US" baseline="0" dirty="0" smtClean="0"/>
              <a:t> in Therapeutics and Clinical Risk Management. 2016</a:t>
            </a:r>
          </a:p>
          <a:p>
            <a:pPr marL="0" indent="0">
              <a:buNone/>
            </a:pPr>
            <a:r>
              <a:rPr lang="en-US" sz="1200" kern="1200" dirty="0" smtClean="0">
                <a:solidFill>
                  <a:schemeClr val="tx1"/>
                </a:solidFill>
                <a:effectLst/>
                <a:latin typeface="Times New Roman" pitchFamily="-112" charset="0"/>
                <a:ea typeface="ＭＳ Ｐゴシック" pitchFamily="-106" charset="-128"/>
                <a:cs typeface="ＭＳ Ｐゴシック" pitchFamily="-106" charset="-128"/>
              </a:rPr>
              <a:t>NOTES:</a:t>
            </a:r>
            <a:r>
              <a:rPr lang="en-US" sz="1200" kern="1200" baseline="0" dirty="0" smtClean="0">
                <a:solidFill>
                  <a:schemeClr val="tx1"/>
                </a:solidFill>
                <a:effectLst/>
                <a:latin typeface="Times New Roman" pitchFamily="-112" charset="0"/>
                <a:ea typeface="ＭＳ Ｐゴシック" pitchFamily="-106" charset="-128"/>
                <a:cs typeface="ＭＳ Ｐゴシック" pitchFamily="-106" charset="-128"/>
              </a:rPr>
              <a:t> </a:t>
            </a:r>
            <a:r>
              <a:rPr lang="en-US" sz="1200" kern="1200" dirty="0" smtClean="0">
                <a:solidFill>
                  <a:schemeClr val="tx1"/>
                </a:solidFill>
                <a:effectLst/>
                <a:latin typeface="Times New Roman" pitchFamily="-112" charset="0"/>
                <a:ea typeface="ＭＳ Ｐゴシック" pitchFamily="-106" charset="-128"/>
                <a:cs typeface="ＭＳ Ｐゴシック" pitchFamily="-106" charset="-128"/>
              </a:rPr>
              <a:t>In someone in which type 2 diabetes mellitus is diagnosed, insulin resistance is usually accompanied by a defect in insulin secretion. Initially, someone who is insulin resistant can compensate for decreased insulin responsiveness by secreting more insulin. In fact, another way to reveal insulin resistance is to look at the amount of circulating insulin. </a:t>
            </a:r>
            <a:r>
              <a:rPr lang="en-US" sz="1200" b="1" kern="1200" dirty="0" smtClean="0">
                <a:solidFill>
                  <a:schemeClr val="tx1"/>
                </a:solidFill>
                <a:effectLst/>
                <a:latin typeface="Times New Roman" pitchFamily="-112" charset="0"/>
                <a:ea typeface="ＭＳ Ｐゴシック" pitchFamily="-106" charset="-128"/>
                <a:cs typeface="ＭＳ Ｐゴシック" pitchFamily="-106" charset="-128"/>
              </a:rPr>
              <a:t>Hyperinsulinemia</a:t>
            </a:r>
            <a:r>
              <a:rPr lang="en-US" sz="1200" kern="1200" dirty="0" smtClean="0">
                <a:solidFill>
                  <a:schemeClr val="tx1"/>
                </a:solidFill>
                <a:effectLst/>
                <a:latin typeface="Times New Roman" pitchFamily="-112" charset="0"/>
                <a:ea typeface="ＭＳ Ｐゴシック" pitchFamily="-106" charset="-128"/>
                <a:cs typeface="ＭＳ Ｐゴシック" pitchFamily="-106" charset="-128"/>
              </a:rPr>
              <a:t> is the term that describes a higher than normal concentration of insulin in the blood. When beta cells can no longer secrete enough insulin to compensate for reduced insulin function, then a </a:t>
            </a:r>
            <a:r>
              <a:rPr lang="en-US" sz="1200" b="1" kern="1200" dirty="0" smtClean="0">
                <a:solidFill>
                  <a:schemeClr val="tx1"/>
                </a:solidFill>
                <a:effectLst/>
                <a:latin typeface="Times New Roman" pitchFamily="-112" charset="0"/>
                <a:ea typeface="ＭＳ Ｐゴシック" pitchFamily="-106" charset="-128"/>
                <a:cs typeface="ＭＳ Ｐゴシック" pitchFamily="-106" charset="-128"/>
              </a:rPr>
              <a:t>relative insulin deficiency</a:t>
            </a:r>
            <a:r>
              <a:rPr lang="en-US" sz="1200" kern="1200" dirty="0" smtClean="0">
                <a:solidFill>
                  <a:schemeClr val="tx1"/>
                </a:solidFill>
                <a:effectLst/>
                <a:latin typeface="Times New Roman" pitchFamily="-112" charset="0"/>
                <a:ea typeface="ＭＳ Ｐゴシック" pitchFamily="-106" charset="-128"/>
                <a:cs typeface="ＭＳ Ｐゴシック" pitchFamily="-106" charset="-128"/>
              </a:rPr>
              <a:t> will ensue, and the person will begin to have episodes of hyperglycemia.</a:t>
            </a:r>
            <a:endParaRPr lang="en-US" dirty="0" smtClean="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AACE</a:t>
            </a:r>
            <a:r>
              <a:rPr lang="en-US" baseline="0" dirty="0" smtClean="0"/>
              <a:t> (American </a:t>
            </a:r>
            <a:r>
              <a:rPr lang="en-US" baseline="0" dirty="0" err="1" smtClean="0"/>
              <a:t>Assoc</a:t>
            </a:r>
            <a:r>
              <a:rPr lang="en-US" baseline="0" dirty="0" smtClean="0"/>
              <a:t> of Clinical Endocrinologists) and ACE (American College of Endocrinology) 2016</a:t>
            </a:r>
          </a:p>
          <a:p>
            <a:r>
              <a:rPr lang="en-US" dirty="0" smtClean="0"/>
              <a:t>https://www.aace.com/publications/algorithm</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6</a:t>
            </a:fld>
            <a:endParaRPr lang="en-US" dirty="0"/>
          </a:p>
        </p:txBody>
      </p:sp>
    </p:spTree>
    <p:extLst>
      <p:ext uri="{BB962C8B-B14F-4D97-AF65-F5344CB8AC3E}">
        <p14:creationId xmlns:p14="http://schemas.microsoft.com/office/powerpoint/2010/main" val="107717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ADA: Joint task</a:t>
            </a:r>
            <a:r>
              <a:rPr lang="en-US" baseline="0" dirty="0" smtClean="0"/>
              <a:t> force; evidence based; not prescriptive, non-</a:t>
            </a:r>
            <a:r>
              <a:rPr lang="en-US" baseline="0" dirty="0" err="1" smtClean="0"/>
              <a:t>alorithm</a:t>
            </a:r>
            <a:r>
              <a:rPr lang="en-US" baseline="0" smtClean="0"/>
              <a:t> </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ADA: Joint task</a:t>
            </a:r>
            <a:r>
              <a:rPr lang="en-US" baseline="0" dirty="0" smtClean="0"/>
              <a:t> force; evidence based; not prescriptive, non-</a:t>
            </a:r>
            <a:r>
              <a:rPr lang="en-US" baseline="0" dirty="0" err="1" smtClean="0"/>
              <a:t>alorithm</a:t>
            </a:r>
            <a:r>
              <a:rPr lang="en-US" baseline="0" smtClean="0"/>
              <a:t> </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ADA: Joint task</a:t>
            </a:r>
            <a:r>
              <a:rPr lang="en-US" baseline="0" dirty="0" smtClean="0"/>
              <a:t> force; evidence based; not prescriptive, non-</a:t>
            </a:r>
            <a:r>
              <a:rPr lang="en-US" baseline="0" dirty="0" err="1" smtClean="0"/>
              <a:t>alorithm</a:t>
            </a:r>
            <a:r>
              <a:rPr lang="en-US" baseline="0" smtClean="0"/>
              <a:t> </a:t>
            </a:r>
            <a:endParaRPr lang="en-US" dirty="0"/>
          </a:p>
        </p:txBody>
      </p:sp>
      <p:sp>
        <p:nvSpPr>
          <p:cNvPr id="4" name="Slide Number Placeholder 3"/>
          <p:cNvSpPr>
            <a:spLocks noGrp="1"/>
          </p:cNvSpPr>
          <p:nvPr>
            <p:ph type="sldNum" sz="quarter" idx="10"/>
          </p:nvPr>
        </p:nvSpPr>
        <p:spPr/>
        <p:txBody>
          <a:bodyPr/>
          <a:lstStyle/>
          <a:p>
            <a:pPr>
              <a:defRPr/>
            </a:pPr>
            <a:fld id="{EBC42594-B1B6-45BC-9691-D9CADA3D3FA8}" type="slidenum">
              <a:rPr lang="en-US" smtClean="0"/>
              <a:pPr>
                <a:defRPr/>
              </a:pPr>
              <a:t>9</a:t>
            </a:fld>
            <a:endParaRPr lang="en-US" dirty="0"/>
          </a:p>
        </p:txBody>
      </p:sp>
    </p:spTree>
    <p:extLst>
      <p:ext uri="{BB962C8B-B14F-4D97-AF65-F5344CB8AC3E}">
        <p14:creationId xmlns:p14="http://schemas.microsoft.com/office/powerpoint/2010/main" val="2315739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aseline="0">
                <a:solidFill>
                  <a:srgbClr val="003399"/>
                </a:solidFill>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lvl1pPr>
              <a:buClr>
                <a:schemeClr val="accent2"/>
              </a:buClr>
              <a:buSzPct val="120000"/>
              <a:buFont typeface="Arial" pitchFamily="34" charset="0"/>
              <a:buChar char="•"/>
              <a:defRPr sz="2400" baseline="0"/>
            </a:lvl1pPr>
            <a:lvl2pPr>
              <a:buClr>
                <a:schemeClr val="accent2"/>
              </a:buClr>
              <a:buFont typeface="Wingdings" pitchFamily="2" charset="2"/>
              <a:buChar char="Ø"/>
              <a:defRPr sz="2200"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CF58471-6675-4815-AB2D-1FD7437D1BC2}" type="slidenum">
              <a:rPr lang="en-US"/>
              <a:pPr>
                <a:defRPr/>
              </a:pPr>
              <a:t>‹#›</a:t>
            </a:fld>
            <a:endParaRPr lang="en-US" dirty="0"/>
          </a:p>
        </p:txBody>
      </p:sp>
      <p:sp>
        <p:nvSpPr>
          <p:cNvPr id="7" name="Rectangle 2"/>
          <p:cNvSpPr txBox="1">
            <a:spLocks noChangeArrowheads="1"/>
          </p:cNvSpPr>
          <p:nvPr userDrawn="1"/>
        </p:nvSpPr>
        <p:spPr bwMode="auto">
          <a:xfrm>
            <a:off x="0" y="0"/>
            <a:ext cx="9144000" cy="1170214"/>
          </a:xfrm>
          <a:prstGeom prst="rect">
            <a:avLst/>
          </a:prstGeom>
          <a:ln w="10000" cap="flat" cmpd="sng" algn="ctr">
            <a:solidFill>
              <a:schemeClr val="accent1"/>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schemeClr val="tx1"/>
              </a:solidFill>
              <a:effectLst/>
              <a:uLnTx/>
              <a:uFillTx/>
              <a:latin typeface="Franklin Gothic Book"/>
              <a:ea typeface="+mn-ea"/>
              <a:cs typeface="Franklin Gothic Book"/>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50034D4-006B-47A4-9DEE-38285C2F3A2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dirty="0"/>
            </a:lvl1pPr>
          </a:lstStyle>
          <a:p>
            <a:pPr>
              <a:defRPr/>
            </a:pPr>
            <a:endParaRPr lang="en-US"/>
          </a:p>
        </p:txBody>
      </p:sp>
      <p:sp>
        <p:nvSpPr>
          <p:cNvPr id="3" name="Footer Placeholder 2"/>
          <p:cNvSpPr>
            <a:spLocks noGrp="1"/>
          </p:cNvSpPr>
          <p:nvPr>
            <p:ph type="ftr" sz="quarter" idx="11"/>
          </p:nvPr>
        </p:nvSpPr>
        <p:spPr/>
        <p:txBody>
          <a:bodyPr/>
          <a:lstStyle>
            <a:lvl1pPr>
              <a:defRPr dirty="0"/>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1D526D2-F929-4CD5-A703-950C335FCA0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Franklin Gothic Book"/>
                <a:cs typeface="Franklin Gothic Book"/>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DCE3BF8-5257-4983-97AD-D8091AB4AFA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D0B6E15-11D1-4BD1-BC82-AB4B7542D73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315D47D6-931D-42C8-B8A1-C8997BF24BF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DD2C5E9-C8E6-4BEF-B629-7350EEB9C6C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5BAB4E-A260-4DC2-B9A5-AF3EE2C0A968}" type="slidenum">
              <a:rPr lang="en-US"/>
              <a:pPr>
                <a:defRPr/>
              </a:pPr>
              <a:t>‹#›</a:t>
            </a:fld>
            <a:endParaRPr lang="en-US"/>
          </a:p>
        </p:txBody>
      </p:sp>
      <p:sp>
        <p:nvSpPr>
          <p:cNvPr id="7" name="Rectangle 2"/>
          <p:cNvSpPr txBox="1">
            <a:spLocks noChangeArrowheads="1"/>
          </p:cNvSpPr>
          <p:nvPr userDrawn="1"/>
        </p:nvSpPr>
        <p:spPr bwMode="auto">
          <a:xfrm>
            <a:off x="0" y="0"/>
            <a:ext cx="9144000" cy="1170214"/>
          </a:xfrm>
          <a:prstGeom prst="rect">
            <a:avLst/>
          </a:prstGeom>
          <a:ln w="10000" cap="flat" cmpd="sng" algn="ctr">
            <a:solidFill>
              <a:schemeClr val="accent1"/>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schemeClr val="tx1"/>
              </a:solidFill>
              <a:effectLst/>
              <a:uLnTx/>
              <a:uFillTx/>
              <a:latin typeface="Franklin Gothic Book"/>
              <a:ea typeface="+mn-ea"/>
              <a:cs typeface="Franklin Gothic Book"/>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5602"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5603"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dirty="0">
                <a:solidFill>
                  <a:schemeClr val="tx2"/>
                </a:solidFill>
                <a:latin typeface="Verdana" pitchFamily="-111" charset="0"/>
                <a:ea typeface="+mn-ea"/>
                <a:cs typeface="+mn-cs"/>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dirty="0">
                <a:solidFill>
                  <a:schemeClr val="tx2"/>
                </a:solidFill>
                <a:latin typeface="Verdana" pitchFamily="-111" charset="0"/>
                <a:ea typeface="+mn-ea"/>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dirty="0">
              <a:solidFill>
                <a:srgbClr val="FFFFFF"/>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dirty="0">
              <a:solidFill>
                <a:srgbClr val="FFFFFF"/>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dirty="0">
              <a:solidFill>
                <a:srgbClr val="FFFFFF"/>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Verdana" pitchFamily="34" charset="0"/>
                <a:ea typeface="ＭＳ Ｐゴシック" pitchFamily="-111" charset="-128"/>
                <a:cs typeface="+mn-cs"/>
              </a:defRPr>
            </a:lvl1pPr>
          </a:lstStyle>
          <a:p>
            <a:pPr>
              <a:defRPr/>
            </a:pPr>
            <a:fld id="{13EEB732-950E-49B6-98EA-1128C8E4217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5" r:id="rId2"/>
    <p:sldLayoutId id="2147483727" r:id="rId3"/>
    <p:sldLayoutId id="2147483724" r:id="rId4"/>
    <p:sldLayoutId id="2147483723" r:id="rId5"/>
    <p:sldLayoutId id="2147483722" r:id="rId6"/>
    <p:sldLayoutId id="2147483720" r:id="rId7"/>
    <p:sldLayoutId id="2147483730" r:id="rId8"/>
  </p:sldLayoutIdLst>
  <p:txStyles>
    <p:titleStyle>
      <a:lvl1pPr algn="l" rtl="0" eaLnBrk="0" fontAlgn="base" hangingPunct="0">
        <a:spcBef>
          <a:spcPct val="0"/>
        </a:spcBef>
        <a:spcAft>
          <a:spcPct val="0"/>
        </a:spcAft>
        <a:defRPr sz="4400" b="1" i="1" kern="1200">
          <a:solidFill>
            <a:schemeClr val="tx2"/>
          </a:solidFill>
          <a:latin typeface="Franklin Gothic Book"/>
          <a:ea typeface="ＭＳ Ｐゴシック" pitchFamily="-106" charset="-128"/>
          <a:cs typeface="Franklin Gothic Book"/>
        </a:defRPr>
      </a:lvl1pPr>
      <a:lvl2pPr algn="l" rtl="0" eaLnBrk="0" fontAlgn="base" hangingPunct="0">
        <a:spcBef>
          <a:spcPct val="0"/>
        </a:spcBef>
        <a:spcAft>
          <a:spcPct val="0"/>
        </a:spcAft>
        <a:defRPr sz="4400">
          <a:solidFill>
            <a:schemeClr val="tx2"/>
          </a:solidFill>
          <a:latin typeface="Tw Cen MT" pitchFamily="-106" charset="-18"/>
          <a:ea typeface="ＭＳ Ｐゴシック" pitchFamily="-106" charset="-128"/>
          <a:cs typeface="ＭＳ Ｐゴシック" pitchFamily="-106" charset="-128"/>
        </a:defRPr>
      </a:lvl2pPr>
      <a:lvl3pPr algn="l" rtl="0" eaLnBrk="0" fontAlgn="base" hangingPunct="0">
        <a:spcBef>
          <a:spcPct val="0"/>
        </a:spcBef>
        <a:spcAft>
          <a:spcPct val="0"/>
        </a:spcAft>
        <a:defRPr sz="4400">
          <a:solidFill>
            <a:schemeClr val="tx2"/>
          </a:solidFill>
          <a:latin typeface="Tw Cen MT" pitchFamily="-106" charset="-18"/>
          <a:ea typeface="ＭＳ Ｐゴシック" pitchFamily="-106" charset="-128"/>
          <a:cs typeface="ＭＳ Ｐゴシック" pitchFamily="-106" charset="-128"/>
        </a:defRPr>
      </a:lvl3pPr>
      <a:lvl4pPr algn="l" rtl="0" eaLnBrk="0" fontAlgn="base" hangingPunct="0">
        <a:spcBef>
          <a:spcPct val="0"/>
        </a:spcBef>
        <a:spcAft>
          <a:spcPct val="0"/>
        </a:spcAft>
        <a:defRPr sz="4400">
          <a:solidFill>
            <a:schemeClr val="tx2"/>
          </a:solidFill>
          <a:latin typeface="Tw Cen MT" pitchFamily="-106" charset="-18"/>
          <a:ea typeface="ＭＳ Ｐゴシック" pitchFamily="-106" charset="-128"/>
          <a:cs typeface="ＭＳ Ｐゴシック" pitchFamily="-106" charset="-128"/>
        </a:defRPr>
      </a:lvl4pPr>
      <a:lvl5pPr algn="l" rtl="0" eaLnBrk="0" fontAlgn="base" hangingPunct="0">
        <a:spcBef>
          <a:spcPct val="0"/>
        </a:spcBef>
        <a:spcAft>
          <a:spcPct val="0"/>
        </a:spcAft>
        <a:defRPr sz="4400">
          <a:solidFill>
            <a:schemeClr val="tx2"/>
          </a:solidFill>
          <a:latin typeface="Tw Cen MT" pitchFamily="-106" charset="-18"/>
          <a:ea typeface="ＭＳ Ｐゴシック" pitchFamily="-106" charset="-128"/>
          <a:cs typeface="ＭＳ Ｐゴシック" pitchFamily="-106" charset="-128"/>
        </a:defRPr>
      </a:lvl5pPr>
      <a:lvl6pPr marL="457200" algn="l" rtl="0" fontAlgn="base">
        <a:spcBef>
          <a:spcPct val="0"/>
        </a:spcBef>
        <a:spcAft>
          <a:spcPct val="0"/>
        </a:spcAft>
        <a:defRPr sz="4400">
          <a:solidFill>
            <a:schemeClr val="tx2"/>
          </a:solidFill>
          <a:latin typeface="Tw Cen MT" pitchFamily="-106" charset="-18"/>
          <a:ea typeface="ＭＳ Ｐゴシック" pitchFamily="-106" charset="-128"/>
          <a:cs typeface="ＭＳ Ｐゴシック" pitchFamily="-106" charset="-128"/>
        </a:defRPr>
      </a:lvl6pPr>
      <a:lvl7pPr marL="914400" algn="l" rtl="0" fontAlgn="base">
        <a:spcBef>
          <a:spcPct val="0"/>
        </a:spcBef>
        <a:spcAft>
          <a:spcPct val="0"/>
        </a:spcAft>
        <a:defRPr sz="4400">
          <a:solidFill>
            <a:schemeClr val="tx2"/>
          </a:solidFill>
          <a:latin typeface="Tw Cen MT" pitchFamily="-106" charset="-18"/>
          <a:ea typeface="ＭＳ Ｐゴシック" pitchFamily="-106" charset="-128"/>
          <a:cs typeface="ＭＳ Ｐゴシック" pitchFamily="-106" charset="-128"/>
        </a:defRPr>
      </a:lvl7pPr>
      <a:lvl8pPr marL="1371600" algn="l" rtl="0" fontAlgn="base">
        <a:spcBef>
          <a:spcPct val="0"/>
        </a:spcBef>
        <a:spcAft>
          <a:spcPct val="0"/>
        </a:spcAft>
        <a:defRPr sz="4400">
          <a:solidFill>
            <a:schemeClr val="tx2"/>
          </a:solidFill>
          <a:latin typeface="Tw Cen MT" pitchFamily="-106" charset="-18"/>
          <a:ea typeface="ＭＳ Ｐゴシック" pitchFamily="-106" charset="-128"/>
          <a:cs typeface="ＭＳ Ｐゴシック" pitchFamily="-106" charset="-128"/>
        </a:defRPr>
      </a:lvl8pPr>
      <a:lvl9pPr marL="1828800" algn="l" rtl="0" fontAlgn="base">
        <a:spcBef>
          <a:spcPct val="0"/>
        </a:spcBef>
        <a:spcAft>
          <a:spcPct val="0"/>
        </a:spcAft>
        <a:defRPr sz="4400">
          <a:solidFill>
            <a:schemeClr val="tx2"/>
          </a:solidFill>
          <a:latin typeface="Tw Cen MT" pitchFamily="-106" charset="-18"/>
          <a:ea typeface="ＭＳ Ｐゴシック" pitchFamily="-106" charset="-128"/>
          <a:cs typeface="ＭＳ Ｐゴシック" pitchFamily="-106" charset="-128"/>
        </a:defRPr>
      </a:lvl9pPr>
    </p:titleStyle>
    <p:bodyStyle>
      <a:lvl1pPr marL="319088" indent="-319088" algn="l" rtl="0" eaLnBrk="0" fontAlgn="base" hangingPunct="0">
        <a:spcBef>
          <a:spcPts val="700"/>
        </a:spcBef>
        <a:spcAft>
          <a:spcPct val="0"/>
        </a:spcAft>
        <a:buClr>
          <a:schemeClr val="accent2"/>
        </a:buClr>
        <a:buSzPct val="100000"/>
        <a:buFont typeface="Arial"/>
        <a:buChar char="•"/>
        <a:defRPr sz="2900" b="1" kern="1200">
          <a:solidFill>
            <a:schemeClr val="tx1"/>
          </a:solidFill>
          <a:latin typeface="Franklin Gothic Book"/>
          <a:ea typeface="ＭＳ Ｐゴシック" pitchFamily="-106" charset="-128"/>
          <a:cs typeface="Franklin Gothic Book"/>
        </a:defRPr>
      </a:lvl1pPr>
      <a:lvl2pPr marL="639763" indent="-273050" algn="l" rtl="0" eaLnBrk="0" fontAlgn="base" hangingPunct="0">
        <a:spcBef>
          <a:spcPts val="550"/>
        </a:spcBef>
        <a:spcAft>
          <a:spcPct val="0"/>
        </a:spcAft>
        <a:buClr>
          <a:schemeClr val="accent1"/>
        </a:buClr>
        <a:buSzPct val="90000"/>
        <a:buFont typeface="Wingdings" charset="2"/>
        <a:buChar char="Ø"/>
        <a:defRPr sz="2600" kern="1200">
          <a:solidFill>
            <a:schemeClr val="tx1"/>
          </a:solidFill>
          <a:latin typeface="Franklin Gothic Book"/>
          <a:ea typeface="ＭＳ Ｐゴシック" pitchFamily="-106" charset="-128"/>
          <a:cs typeface="Franklin Gothic Book"/>
        </a:defRPr>
      </a:lvl2pPr>
      <a:lvl3pPr marL="914400" indent="-228600" algn="l" rtl="0" eaLnBrk="0" fontAlgn="base" hangingPunct="0">
        <a:spcBef>
          <a:spcPts val="500"/>
        </a:spcBef>
        <a:spcAft>
          <a:spcPct val="0"/>
        </a:spcAft>
        <a:buClr>
          <a:schemeClr val="accent2"/>
        </a:buClr>
        <a:buSzPct val="90000"/>
        <a:buFont typeface="Arial"/>
        <a:buChar char="•"/>
        <a:defRPr sz="2300" kern="1200">
          <a:solidFill>
            <a:schemeClr val="tx1"/>
          </a:solidFill>
          <a:latin typeface="Franklin Gothic Book"/>
          <a:ea typeface="ＭＳ Ｐゴシック" pitchFamily="-106" charset="-128"/>
          <a:cs typeface="Franklin Gothic Book"/>
        </a:defRPr>
      </a:lvl3pPr>
      <a:lvl4pPr marL="1371600" indent="-228600" algn="l" rtl="0" eaLnBrk="0" fontAlgn="base" hangingPunct="0">
        <a:spcBef>
          <a:spcPts val="400"/>
        </a:spcBef>
        <a:spcAft>
          <a:spcPct val="0"/>
        </a:spcAft>
        <a:buClr>
          <a:srgbClr val="A5AB81"/>
        </a:buClr>
        <a:buSzPct val="90000"/>
        <a:buFont typeface="Arial"/>
        <a:buChar char="•"/>
        <a:defRPr sz="2000" kern="1200">
          <a:solidFill>
            <a:schemeClr val="tx1"/>
          </a:solidFill>
          <a:latin typeface="Franklin Gothic Book"/>
          <a:ea typeface="ＭＳ Ｐゴシック" pitchFamily="-106" charset="-128"/>
          <a:cs typeface="Franklin Gothic Book"/>
        </a:defRPr>
      </a:lvl4pPr>
      <a:lvl5pPr marL="1828800" indent="-228600" algn="l" rtl="0" eaLnBrk="0" fontAlgn="base" hangingPunct="0">
        <a:spcBef>
          <a:spcPts val="400"/>
        </a:spcBef>
        <a:spcAft>
          <a:spcPct val="0"/>
        </a:spcAft>
        <a:buClr>
          <a:srgbClr val="D8B25C"/>
        </a:buClr>
        <a:buSzPct val="90000"/>
        <a:buFont typeface="Arial"/>
        <a:buChar char="•"/>
        <a:defRPr sz="2000" kern="1200">
          <a:solidFill>
            <a:schemeClr val="tx1"/>
          </a:solidFill>
          <a:latin typeface="Franklin Gothic Book"/>
          <a:ea typeface="ＭＳ Ｐゴシック" pitchFamily="-106" charset="-128"/>
          <a:cs typeface="Franklin Gothic Book"/>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www.wolterskluwercdi.com/facts-comparisons-onlin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drx.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www.needymeds.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wolterskluwercdi.com/facts-comparisons-online"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drx.com/"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www.needymeds.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wolterskluwercdi.com/facts-comparisons-online"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humalog.com/humalog-u200-hcp.aspx"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who.int/dietphysicalactivity/media/en/gsfs_obesity.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goodrx.com/"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www.needymeds.or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904999"/>
            <a:ext cx="8382000" cy="175260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050" name="Rectangle 2"/>
          <p:cNvSpPr>
            <a:spLocks noGrp="1" noChangeArrowheads="1"/>
          </p:cNvSpPr>
          <p:nvPr>
            <p:ph type="ctrTitle"/>
          </p:nvPr>
        </p:nvSpPr>
        <p:spPr>
          <a:xfrm>
            <a:off x="457200" y="1905000"/>
            <a:ext cx="8229600" cy="1774825"/>
          </a:xfrm>
        </p:spPr>
        <p:txBody>
          <a:bodyPr/>
          <a:lstStyle/>
          <a:p>
            <a:pPr algn="ctr"/>
            <a:r>
              <a:rPr lang="en-US" sz="4000" dirty="0" smtClean="0">
                <a:solidFill>
                  <a:srgbClr val="003399"/>
                </a:solidFill>
                <a:latin typeface="Arial" pitchFamily="34" charset="0"/>
                <a:cs typeface="Arial" pitchFamily="34" charset="0"/>
              </a:rPr>
              <a:t/>
            </a:r>
            <a:br>
              <a:rPr lang="en-US" sz="4000" dirty="0" smtClean="0">
                <a:solidFill>
                  <a:srgbClr val="003399"/>
                </a:solidFill>
                <a:latin typeface="Arial" pitchFamily="34" charset="0"/>
                <a:cs typeface="Arial" pitchFamily="34" charset="0"/>
              </a:rPr>
            </a:br>
            <a:r>
              <a:rPr lang="en-US" sz="4000" dirty="0" smtClean="0">
                <a:solidFill>
                  <a:srgbClr val="003399"/>
                </a:solidFill>
                <a:latin typeface="Franklin Gothic Book" panose="020B0503020102020204" pitchFamily="34" charset="0"/>
                <a:cs typeface="Arial" pitchFamily="34" charset="0"/>
              </a:rPr>
              <a:t>U ……</a:t>
            </a:r>
            <a:br>
              <a:rPr lang="en-US" sz="4000" dirty="0" smtClean="0">
                <a:solidFill>
                  <a:srgbClr val="003399"/>
                </a:solidFill>
                <a:latin typeface="Franklin Gothic Book" panose="020B0503020102020204" pitchFamily="34" charset="0"/>
                <a:cs typeface="Arial" pitchFamily="34" charset="0"/>
              </a:rPr>
            </a:br>
            <a:r>
              <a:rPr lang="en-US" sz="4000" dirty="0" smtClean="0">
                <a:solidFill>
                  <a:srgbClr val="003399"/>
                </a:solidFill>
                <a:latin typeface="Franklin Gothic Book" panose="020B0503020102020204" pitchFamily="34" charset="0"/>
                <a:cs typeface="Arial" pitchFamily="34" charset="0"/>
              </a:rPr>
              <a:t>What hundred???</a:t>
            </a:r>
            <a:r>
              <a:rPr lang="en-US" sz="4000" dirty="0" smtClean="0">
                <a:solidFill>
                  <a:srgbClr val="003399"/>
                </a:solidFill>
                <a:latin typeface="Franklin Gothic Medium"/>
                <a:cs typeface="Franklin Gothic Medium"/>
              </a:rPr>
              <a:t/>
            </a:r>
            <a:br>
              <a:rPr lang="en-US" sz="4000" dirty="0" smtClean="0">
                <a:solidFill>
                  <a:srgbClr val="003399"/>
                </a:solidFill>
                <a:latin typeface="Franklin Gothic Medium"/>
                <a:cs typeface="Franklin Gothic Medium"/>
              </a:rPr>
            </a:br>
            <a:endParaRPr lang="en-US" sz="4000" dirty="0">
              <a:solidFill>
                <a:srgbClr val="003399"/>
              </a:solidFill>
              <a:latin typeface="Franklin Gothic Medium"/>
              <a:cs typeface="Franklin Gothic Medium"/>
            </a:endParaRPr>
          </a:p>
        </p:txBody>
      </p:sp>
      <p:sp>
        <p:nvSpPr>
          <p:cNvPr id="2051" name="Rectangle 3"/>
          <p:cNvSpPr>
            <a:spLocks noGrp="1" noChangeArrowheads="1"/>
          </p:cNvSpPr>
          <p:nvPr>
            <p:ph type="subTitle" idx="1"/>
          </p:nvPr>
        </p:nvSpPr>
        <p:spPr>
          <a:xfrm>
            <a:off x="838200" y="4114800"/>
            <a:ext cx="7543800" cy="1752600"/>
          </a:xfrm>
        </p:spPr>
        <p:txBody>
          <a:bodyPr/>
          <a:lstStyle/>
          <a:p>
            <a:pPr>
              <a:lnSpc>
                <a:spcPct val="80000"/>
              </a:lnSpc>
            </a:pPr>
            <a:r>
              <a:rPr lang="en-US" sz="2800" dirty="0" smtClean="0">
                <a:latin typeface="Franklin Gothic Book"/>
                <a:cs typeface="Franklin Gothic Book"/>
              </a:rPr>
              <a:t>Heidi L. Diez, </a:t>
            </a:r>
            <a:r>
              <a:rPr lang="en-US" sz="2800" dirty="0" err="1" smtClean="0">
                <a:latin typeface="Franklin Gothic Book"/>
                <a:cs typeface="Franklin Gothic Book"/>
              </a:rPr>
              <a:t>PharmD</a:t>
            </a:r>
            <a:r>
              <a:rPr lang="en-US" sz="2800" dirty="0" smtClean="0">
                <a:latin typeface="Franklin Gothic Book"/>
                <a:cs typeface="Franklin Gothic Book"/>
              </a:rPr>
              <a:t>, BCACP</a:t>
            </a:r>
          </a:p>
          <a:p>
            <a:pPr>
              <a:lnSpc>
                <a:spcPct val="80000"/>
              </a:lnSpc>
            </a:pPr>
            <a:r>
              <a:rPr lang="en-US" sz="1800" dirty="0" smtClean="0">
                <a:latin typeface="Franklin Gothic Book"/>
                <a:cs typeface="Franklin Gothic Book"/>
              </a:rPr>
              <a:t>University of Michigan Hospitals and Health Centers, Family Medicine</a:t>
            </a:r>
          </a:p>
          <a:p>
            <a:pPr>
              <a:lnSpc>
                <a:spcPct val="80000"/>
              </a:lnSpc>
            </a:pPr>
            <a:r>
              <a:rPr lang="en-US" sz="1800" dirty="0" smtClean="0"/>
              <a:t>Clinical Assistant Professor</a:t>
            </a:r>
            <a:endParaRPr lang="en-US" sz="1800" dirty="0" smtClean="0">
              <a:latin typeface="Franklin Gothic Book"/>
              <a:cs typeface="Franklin Gothic Book"/>
            </a:endParaRPr>
          </a:p>
          <a:p>
            <a:pPr>
              <a:lnSpc>
                <a:spcPct val="80000"/>
              </a:lnSpc>
            </a:pPr>
            <a:r>
              <a:rPr lang="en-US" sz="1800" dirty="0" smtClean="0">
                <a:latin typeface="Franklin Gothic Book"/>
                <a:cs typeface="Franklin Gothic Book"/>
              </a:rPr>
              <a:t>University of Michigan College of Pharmacy</a:t>
            </a:r>
            <a:endParaRPr lang="en-US" sz="1400" dirty="0" smtClean="0">
              <a:latin typeface="Franklin Gothic Book"/>
              <a:cs typeface="Franklin Gothic Book"/>
            </a:endParaRPr>
          </a:p>
          <a:p>
            <a:pPr>
              <a:lnSpc>
                <a:spcPct val="80000"/>
              </a:lnSpc>
            </a:pPr>
            <a:endParaRPr lang="en-US" sz="1600" dirty="0" smtClean="0">
              <a:latin typeface="Franklin Gothic Book"/>
              <a:cs typeface="Franklin Gothic Book"/>
            </a:endParaRPr>
          </a:p>
          <a:p>
            <a:pPr>
              <a:lnSpc>
                <a:spcPct val="80000"/>
              </a:lnSpc>
            </a:pPr>
            <a:endParaRPr lang="en-US" sz="1800" dirty="0" smtClean="0">
              <a:latin typeface="Franklin Gothic Book"/>
              <a:cs typeface="Franklin Gothic Book"/>
            </a:endParaRPr>
          </a:p>
          <a:p>
            <a:pPr>
              <a:lnSpc>
                <a:spcPct val="80000"/>
              </a:lnSpc>
            </a:pPr>
            <a:endParaRPr lang="en-US" sz="2400" dirty="0" smtClean="0">
              <a:latin typeface="Franklin Gothic Book"/>
              <a:cs typeface="Franklin Gothic Book"/>
            </a:endParaRPr>
          </a:p>
          <a:p>
            <a:pPr>
              <a:lnSpc>
                <a:spcPct val="80000"/>
              </a:lnSpc>
            </a:pPr>
            <a:endParaRPr lang="en-US" sz="2400" dirty="0"/>
          </a:p>
        </p:txBody>
      </p:sp>
      <p:sp>
        <p:nvSpPr>
          <p:cNvPr id="6" name="Rectangle 2"/>
          <p:cNvSpPr txBox="1">
            <a:spLocks noChangeArrowheads="1"/>
          </p:cNvSpPr>
          <p:nvPr/>
        </p:nvSpPr>
        <p:spPr bwMode="auto">
          <a:xfrm>
            <a:off x="0" y="-13063"/>
            <a:ext cx="9144000" cy="1170214"/>
          </a:xfrm>
          <a:prstGeom prst="rect">
            <a:avLst/>
          </a:prstGeom>
          <a:ln w="10000" cap="flat" cmpd="sng" algn="ctr">
            <a:solidFill>
              <a:schemeClr val="accent1"/>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schemeClr val="tx1"/>
              </a:solidFill>
              <a:effectLst/>
              <a:uLnTx/>
              <a:uFillTx/>
              <a:latin typeface="Franklin Gothic Book"/>
              <a:ea typeface="+mn-ea"/>
              <a:cs typeface="Franklin Gothic Book"/>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5867400"/>
            <a:ext cx="2938237" cy="517128"/>
          </a:xfrm>
          <a:prstGeom prst="rect">
            <a:avLst/>
          </a:prstGeom>
          <a:solidFill>
            <a:srgbClr val="003399"/>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658"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Pharmacodynamics: Glargine</a:t>
            </a:r>
            <a:endParaRPr lang="en-US" sz="3600" b="0" i="1" dirty="0">
              <a:solidFill>
                <a:schemeClr val="tx1"/>
              </a:solidFill>
              <a:latin typeface="Franklin Gothic Medium" panose="020B0603020102020204" pitchFamily="34" charset="0"/>
              <a:cs typeface="Franklin Gothic Book"/>
            </a:endParaRPr>
          </a:p>
        </p:txBody>
      </p:sp>
      <p:graphicFrame>
        <p:nvGraphicFramePr>
          <p:cNvPr id="8" name="Table 7"/>
          <p:cNvGraphicFramePr>
            <a:graphicFrameLocks noGrp="1"/>
          </p:cNvGraphicFramePr>
          <p:nvPr>
            <p:extLst>
              <p:ext uri="{D42A27DB-BD31-4B8C-83A1-F6EECF244321}">
                <p14:modId xmlns:p14="http://schemas.microsoft.com/office/powerpoint/2010/main" val="893742705"/>
              </p:ext>
            </p:extLst>
          </p:nvPr>
        </p:nvGraphicFramePr>
        <p:xfrm>
          <a:off x="577241" y="1981200"/>
          <a:ext cx="8115301" cy="3318634"/>
        </p:xfrm>
        <a:graphic>
          <a:graphicData uri="http://schemas.openxmlformats.org/drawingml/2006/table">
            <a:tbl>
              <a:tblPr firstRow="1" bandRow="1">
                <a:tableStyleId>{21E4AEA4-8DFA-4A89-87EB-49C32662AFE0}</a:tableStyleId>
              </a:tblPr>
              <a:tblGrid>
                <a:gridCol w="3270346">
                  <a:extLst>
                    <a:ext uri="{9D8B030D-6E8A-4147-A177-3AD203B41FA5}">
                      <a16:colId xmlns:a16="http://schemas.microsoft.com/office/drawing/2014/main" val="20000"/>
                    </a:ext>
                  </a:extLst>
                </a:gridCol>
                <a:gridCol w="1796955">
                  <a:extLst>
                    <a:ext uri="{9D8B030D-6E8A-4147-A177-3AD203B41FA5}">
                      <a16:colId xmlns:a16="http://schemas.microsoft.com/office/drawing/2014/main" val="20004"/>
                    </a:ext>
                  </a:extLst>
                </a:gridCol>
                <a:gridCol w="3048000">
                  <a:extLst>
                    <a:ext uri="{9D8B030D-6E8A-4147-A177-3AD203B41FA5}">
                      <a16:colId xmlns:a16="http://schemas.microsoft.com/office/drawing/2014/main" val="20005"/>
                    </a:ext>
                  </a:extLst>
                </a:gridCol>
              </a:tblGrid>
              <a:tr h="685800">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U</a:t>
                      </a:r>
                      <a:r>
                        <a:rPr lang="en-US" sz="2400" baseline="0" dirty="0" smtClean="0">
                          <a:latin typeface="Franklin Gothic Book" panose="020B0503020102020204" pitchFamily="34" charset="0"/>
                        </a:rPr>
                        <a:t>-300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(Gla-300)</a:t>
                      </a:r>
                      <a:endParaRPr lang="en-US" sz="2400" dirty="0" smtClean="0">
                        <a:latin typeface="Franklin Gothic Book" panose="020B05030201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U</a:t>
                      </a:r>
                      <a:r>
                        <a:rPr lang="en-US" sz="2400" baseline="0" dirty="0" smtClean="0">
                          <a:latin typeface="Franklin Gothic Book" panose="020B0503020102020204" pitchFamily="34" charset="0"/>
                        </a:rPr>
                        <a:t>-100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(Gla-100)</a:t>
                      </a:r>
                      <a:endParaRPr lang="en-US" sz="2400" dirty="0" smtClean="0">
                        <a:latin typeface="Franklin Gothic Book" panose="020B0503020102020204" pitchFamily="34" charset="0"/>
                      </a:endParaRPr>
                    </a:p>
                  </a:txBody>
                  <a:tcPr anchor="ctr"/>
                </a:tc>
                <a:extLst>
                  <a:ext uri="{0D108BD9-81ED-4DB2-BD59-A6C34878D82A}">
                    <a16:rowId xmlns:a16="http://schemas.microsoft.com/office/drawing/2014/main" val="10000"/>
                  </a:ext>
                </a:extLst>
              </a:tr>
              <a:tr h="795647">
                <a:tc>
                  <a:txBody>
                    <a:bodyPr/>
                    <a:lstStyle/>
                    <a:p>
                      <a:r>
                        <a:rPr lang="en-US" sz="2400" b="1" dirty="0" smtClean="0">
                          <a:latin typeface="Franklin Gothic Book" panose="020B0503020102020204" pitchFamily="34" charset="0"/>
                        </a:rPr>
                        <a:t>Onset</a:t>
                      </a:r>
                      <a:r>
                        <a:rPr lang="en-US" sz="2400" b="1" baseline="30000" dirty="0" smtClean="0">
                          <a:latin typeface="Franklin Gothic Book" panose="020B0503020102020204" pitchFamily="34" charset="0"/>
                        </a:rPr>
                        <a:t>1</a:t>
                      </a:r>
                      <a:endParaRPr lang="en-US" sz="2400" b="1" baseline="30000" dirty="0">
                        <a:latin typeface="Franklin Gothic Book" panose="020B0503020102020204" pitchFamily="34" charset="0"/>
                      </a:endParaRPr>
                    </a:p>
                  </a:txBody>
                  <a:tcPr/>
                </a:tc>
                <a:tc>
                  <a:txBody>
                    <a:bodyPr/>
                    <a:lstStyle/>
                    <a:p>
                      <a:r>
                        <a:rPr lang="en-US" sz="2400" baseline="0" dirty="0" smtClean="0">
                          <a:latin typeface="Franklin Gothic Book" panose="020B0503020102020204" pitchFamily="34" charset="0"/>
                        </a:rPr>
                        <a:t> 6 hours</a:t>
                      </a:r>
                      <a:endParaRPr lang="en-US" sz="2400" dirty="0">
                        <a:latin typeface="Franklin Gothic Book" panose="020B0503020102020204" pitchFamily="34" charset="0"/>
                      </a:endParaRPr>
                    </a:p>
                  </a:txBody>
                  <a:tcPr/>
                </a:tc>
                <a:tc>
                  <a:txBody>
                    <a:bodyPr/>
                    <a:lstStyle/>
                    <a:p>
                      <a:pPr algn="ctr"/>
                      <a:r>
                        <a:rPr lang="en-US" sz="2400" baseline="0" dirty="0" smtClean="0">
                          <a:latin typeface="Franklin Gothic Book" panose="020B0503020102020204" pitchFamily="34" charset="0"/>
                        </a:rPr>
                        <a:t>3 – 4 hours</a:t>
                      </a:r>
                      <a:endParaRPr lang="en-US" sz="2400" baseline="30000" dirty="0">
                        <a:latin typeface="Franklin Gothic Book" panose="020B0503020102020204" pitchFamily="34" charset="0"/>
                      </a:endParaRPr>
                    </a:p>
                  </a:txBody>
                  <a:tcPr/>
                </a:tc>
                <a:extLst>
                  <a:ext uri="{0D108BD9-81ED-4DB2-BD59-A6C34878D82A}">
                    <a16:rowId xmlns:a16="http://schemas.microsoft.com/office/drawing/2014/main" val="10002"/>
                  </a:ext>
                </a:extLst>
              </a:tr>
              <a:tr h="938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Franklin Gothic Book" panose="020B0503020102020204" pitchFamily="34" charset="0"/>
                        </a:rPr>
                        <a:t>Duration of Action </a:t>
                      </a:r>
                    </a:p>
                  </a:txBody>
                  <a:tcPr/>
                </a:tc>
                <a:tc>
                  <a:txBody>
                    <a:bodyPr/>
                    <a:lstStyle/>
                    <a:p>
                      <a:r>
                        <a:rPr lang="en-US" sz="2400" b="0" dirty="0" smtClean="0">
                          <a:latin typeface="Franklin Gothic Book" panose="020B0503020102020204" pitchFamily="34" charset="0"/>
                        </a:rPr>
                        <a:t>36 hours</a:t>
                      </a:r>
                      <a:r>
                        <a:rPr lang="en-US" sz="2400" b="0" baseline="30000" dirty="0" smtClean="0">
                          <a:latin typeface="Franklin Gothic Book" panose="020B0503020102020204" pitchFamily="34" charset="0"/>
                        </a:rPr>
                        <a:t>2</a:t>
                      </a:r>
                      <a:endParaRPr lang="en-US" sz="2400" b="0" baseline="30000" dirty="0">
                        <a:latin typeface="Franklin Gothic Book" panose="020B0503020102020204" pitchFamily="34" charset="0"/>
                      </a:endParaRPr>
                    </a:p>
                  </a:txBody>
                  <a:tcPr/>
                </a:tc>
                <a:tc>
                  <a:txBody>
                    <a:bodyPr/>
                    <a:lstStyle/>
                    <a:p>
                      <a:pPr algn="ctr"/>
                      <a:r>
                        <a:rPr lang="en-US" sz="2400" dirty="0" smtClean="0">
                          <a:latin typeface="Franklin Gothic Book" panose="020B0503020102020204" pitchFamily="34" charset="0"/>
                        </a:rPr>
                        <a:t>~24</a:t>
                      </a:r>
                      <a:r>
                        <a:rPr lang="en-US" sz="2400" baseline="0" dirty="0" smtClean="0">
                          <a:latin typeface="Franklin Gothic Book" panose="020B0503020102020204" pitchFamily="34" charset="0"/>
                        </a:rPr>
                        <a:t> hours</a:t>
                      </a:r>
                    </a:p>
                    <a:p>
                      <a:r>
                        <a:rPr lang="en-US" sz="2400" baseline="0" dirty="0" smtClean="0">
                          <a:latin typeface="Franklin Gothic Book" panose="020B0503020102020204" pitchFamily="34" charset="0"/>
                        </a:rPr>
                        <a:t>(10.8 to &lt; 24 hours)</a:t>
                      </a:r>
                      <a:r>
                        <a:rPr lang="en-US" sz="2400" baseline="30000" dirty="0" smtClean="0">
                          <a:latin typeface="Franklin Gothic Book" panose="020B0503020102020204" pitchFamily="34" charset="0"/>
                        </a:rPr>
                        <a:t>1</a:t>
                      </a:r>
                      <a:endParaRPr lang="en-US" sz="2400" baseline="30000" dirty="0">
                        <a:latin typeface="Franklin Gothic Book" panose="020B0503020102020204" pitchFamily="34" charset="0"/>
                      </a:endParaRPr>
                    </a:p>
                  </a:txBody>
                  <a:tcPr/>
                </a:tc>
                <a:extLst>
                  <a:ext uri="{0D108BD9-81ED-4DB2-BD59-A6C34878D82A}">
                    <a16:rowId xmlns:a16="http://schemas.microsoft.com/office/drawing/2014/main" val="10003"/>
                  </a:ext>
                </a:extLst>
              </a:tr>
              <a:tr h="612324">
                <a:tc>
                  <a:txBody>
                    <a:bodyPr/>
                    <a:lstStyle/>
                    <a:p>
                      <a:r>
                        <a:rPr lang="en-US" sz="2400" b="1" dirty="0" smtClean="0">
                          <a:latin typeface="Franklin Gothic Book" panose="020B0503020102020204" pitchFamily="34" charset="0"/>
                        </a:rPr>
                        <a:t>Steady State</a:t>
                      </a:r>
                    </a:p>
                    <a:p>
                      <a:endParaRPr lang="en-US" sz="2000" dirty="0">
                        <a:latin typeface="Franklin Gothic Book" panose="020B0503020102020204" pitchFamily="34" charset="0"/>
                      </a:endParaRPr>
                    </a:p>
                  </a:txBody>
                  <a:tcPr/>
                </a:tc>
                <a:tc>
                  <a:txBody>
                    <a:bodyPr/>
                    <a:lstStyle/>
                    <a:p>
                      <a:r>
                        <a:rPr lang="en-US" sz="2400" b="0" dirty="0" smtClean="0">
                          <a:latin typeface="Franklin Gothic Book" panose="020B0503020102020204" pitchFamily="34" charset="0"/>
                        </a:rPr>
                        <a:t>5 days</a:t>
                      </a:r>
                      <a:r>
                        <a:rPr lang="en-US" sz="2400" b="0" baseline="30000" dirty="0" smtClean="0">
                          <a:latin typeface="Franklin Gothic Book" panose="020B0503020102020204" pitchFamily="34" charset="0"/>
                        </a:rPr>
                        <a:t>3</a:t>
                      </a:r>
                      <a:endParaRPr lang="en-US" sz="2400" b="0" baseline="30000" dirty="0">
                        <a:latin typeface="Franklin Gothic Book" panose="020B0503020102020204" pitchFamily="34" charset="0"/>
                      </a:endParaRPr>
                    </a:p>
                  </a:txBody>
                  <a:tcPr/>
                </a:tc>
                <a:tc>
                  <a:txBody>
                    <a:bodyPr/>
                    <a:lstStyle/>
                    <a:p>
                      <a:endParaRPr lang="en-US" sz="2400" dirty="0">
                        <a:latin typeface="Franklin Gothic Book" panose="020B0503020102020204" pitchFamily="34" charset="0"/>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4800600" y="5867400"/>
            <a:ext cx="4437345" cy="1077218"/>
          </a:xfrm>
          <a:prstGeom prst="rect">
            <a:avLst/>
          </a:prstGeom>
          <a:noFill/>
        </p:spPr>
        <p:txBody>
          <a:bodyPr wrap="square" rtlCol="0">
            <a:spAutoFit/>
          </a:bodyPr>
          <a:lstStyle/>
          <a:p>
            <a:pPr marL="228600" indent="-228600">
              <a:buAutoNum type="arabicPeriod"/>
            </a:pPr>
            <a:r>
              <a:rPr lang="en-US" sz="1100" dirty="0" smtClean="0">
                <a:latin typeface="Franklin Gothic Book" pitchFamily="34" charset="0"/>
              </a:rPr>
              <a:t>Glargine. Facts and Comparisons: Wolters Kluwer. </a:t>
            </a:r>
            <a:r>
              <a:rPr lang="en-US" sz="1100" dirty="0">
                <a:latin typeface="Franklin Gothic Book" pitchFamily="34" charset="0"/>
              </a:rPr>
              <a:t>Indianapolis, IN. </a:t>
            </a:r>
            <a:endParaRPr lang="en-US" sz="1100" dirty="0" smtClean="0">
              <a:latin typeface="Franklin Gothic Book" pitchFamily="34" charset="0"/>
            </a:endParaRPr>
          </a:p>
          <a:p>
            <a:r>
              <a:rPr lang="en-US" sz="1100" dirty="0" smtClean="0">
                <a:latin typeface="Franklin Gothic Book" pitchFamily="34" charset="0"/>
                <a:hlinkClick r:id="rId3"/>
              </a:rPr>
              <a:t>http</a:t>
            </a:r>
            <a:r>
              <a:rPr lang="en-US" sz="1100" dirty="0">
                <a:latin typeface="Franklin Gothic Book" pitchFamily="34" charset="0"/>
                <a:hlinkClick r:id="rId3"/>
              </a:rPr>
              <a:t>://</a:t>
            </a:r>
            <a:r>
              <a:rPr lang="en-US" sz="1100" dirty="0" smtClean="0">
                <a:latin typeface="Franklin Gothic Book" pitchFamily="34" charset="0"/>
                <a:hlinkClick r:id="rId3"/>
              </a:rPr>
              <a:t>www.wolterskluwercdi.com/facts-comparisons-online</a:t>
            </a:r>
            <a:r>
              <a:rPr lang="en-US" sz="1100" dirty="0" smtClean="0">
                <a:latin typeface="Franklin Gothic Book" pitchFamily="34" charset="0"/>
              </a:rPr>
              <a:t>.  </a:t>
            </a:r>
          </a:p>
          <a:p>
            <a:r>
              <a:rPr lang="en-US" sz="1100" dirty="0" smtClean="0">
                <a:latin typeface="Franklin Gothic Book" pitchFamily="34" charset="0"/>
              </a:rPr>
              <a:t>Accessed September 9, 2016. </a:t>
            </a:r>
          </a:p>
          <a:p>
            <a:r>
              <a:rPr lang="en-US" sz="1100" dirty="0" smtClean="0">
                <a:latin typeface="Franklin Gothic Book" pitchFamily="34" charset="0"/>
              </a:rPr>
              <a:t>2. Becker et al. Diabetes Care. 2015; 38:637-643</a:t>
            </a:r>
          </a:p>
          <a:p>
            <a:r>
              <a:rPr lang="en-US" sz="1100" dirty="0" smtClean="0">
                <a:latin typeface="Franklin Gothic Book" pitchFamily="34" charset="0"/>
              </a:rPr>
              <a:t>3. </a:t>
            </a:r>
            <a:r>
              <a:rPr lang="en-US" sz="1100" dirty="0" err="1" smtClean="0">
                <a:latin typeface="Franklin Gothic Book" pitchFamily="34" charset="0"/>
              </a:rPr>
              <a:t>Toujeo</a:t>
            </a:r>
            <a:r>
              <a:rPr lang="en-US" sz="1100" dirty="0" smtClean="0">
                <a:latin typeface="Franklin Gothic Book" pitchFamily="34" charset="0"/>
              </a:rPr>
              <a:t> (glargine) [prescribing information]</a:t>
            </a:r>
          </a:p>
          <a:p>
            <a:pPr marL="228600" indent="-228600">
              <a:buAutoNum type="arabicPeriod"/>
            </a:pPr>
            <a:endParaRPr lang="en-US" sz="900" dirty="0" smtClean="0">
              <a:latin typeface="Franklin Gothic Book" pitchFamily="34" charset="0"/>
            </a:endParaRPr>
          </a:p>
        </p:txBody>
      </p:sp>
    </p:spTree>
    <p:extLst>
      <p:ext uri="{BB962C8B-B14F-4D97-AF65-F5344CB8AC3E}">
        <p14:creationId xmlns:p14="http://schemas.microsoft.com/office/powerpoint/2010/main" val="34729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t/>
            </a:r>
            <a:br>
              <a:rPr lang="en-US" sz="3600" dirty="0" smtClean="0"/>
            </a:br>
            <a:r>
              <a:rPr lang="en-US" sz="3600" dirty="0" smtClean="0">
                <a:latin typeface="Franklin Gothic Medium" panose="020B0603020102020204" pitchFamily="34" charset="0"/>
              </a:rPr>
              <a:t>Dosing in Type 2 Diabetes</a:t>
            </a:r>
            <a:r>
              <a:rPr lang="en-US" sz="3600" dirty="0"/>
              <a:t/>
            </a:r>
            <a:br>
              <a:rPr lang="en-US" sz="3600" dirty="0"/>
            </a:br>
            <a:endParaRPr lang="en-US" sz="3600" b="0" i="1" dirty="0">
              <a:solidFill>
                <a:schemeClr val="tx1"/>
              </a:solidFill>
              <a:latin typeface="Franklin Gothic Book"/>
              <a:cs typeface="Franklin Gothic Book"/>
            </a:endParaRPr>
          </a:p>
        </p:txBody>
      </p:sp>
      <p:graphicFrame>
        <p:nvGraphicFramePr>
          <p:cNvPr id="8" name="Table 7"/>
          <p:cNvGraphicFramePr>
            <a:graphicFrameLocks noGrp="1"/>
          </p:cNvGraphicFramePr>
          <p:nvPr>
            <p:extLst>
              <p:ext uri="{D42A27DB-BD31-4B8C-83A1-F6EECF244321}">
                <p14:modId xmlns:p14="http://schemas.microsoft.com/office/powerpoint/2010/main" val="3047180133"/>
              </p:ext>
            </p:extLst>
          </p:nvPr>
        </p:nvGraphicFramePr>
        <p:xfrm>
          <a:off x="647699" y="2133599"/>
          <a:ext cx="7962902" cy="3661351"/>
        </p:xfrm>
        <a:graphic>
          <a:graphicData uri="http://schemas.openxmlformats.org/drawingml/2006/table">
            <a:tbl>
              <a:tblPr firstRow="1" bandRow="1">
                <a:tableStyleId>{21E4AEA4-8DFA-4A89-87EB-49C32662AFE0}</a:tableStyleId>
              </a:tblPr>
              <a:tblGrid>
                <a:gridCol w="2744496">
                  <a:extLst>
                    <a:ext uri="{9D8B030D-6E8A-4147-A177-3AD203B41FA5}">
                      <a16:colId xmlns:a16="http://schemas.microsoft.com/office/drawing/2014/main" val="20000"/>
                    </a:ext>
                  </a:extLst>
                </a:gridCol>
                <a:gridCol w="2705840">
                  <a:extLst>
                    <a:ext uri="{9D8B030D-6E8A-4147-A177-3AD203B41FA5}">
                      <a16:colId xmlns:a16="http://schemas.microsoft.com/office/drawing/2014/main" val="20004"/>
                    </a:ext>
                  </a:extLst>
                </a:gridCol>
                <a:gridCol w="2512566">
                  <a:extLst>
                    <a:ext uri="{9D8B030D-6E8A-4147-A177-3AD203B41FA5}">
                      <a16:colId xmlns:a16="http://schemas.microsoft.com/office/drawing/2014/main" val="20005"/>
                    </a:ext>
                  </a:extLst>
                </a:gridCol>
              </a:tblGrid>
              <a:tr h="641223">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Gla-300</a:t>
                      </a:r>
                      <a:r>
                        <a:rPr lang="en-US" sz="2400" baseline="30000" dirty="0" smtClean="0">
                          <a:latin typeface="Franklin Gothic Book" panose="020B0503020102020204" pitchFamily="34" charset="0"/>
                        </a:rPr>
                        <a:t>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Gla-100</a:t>
                      </a:r>
                      <a:r>
                        <a:rPr lang="en-US" sz="2400" baseline="30000" dirty="0" smtClean="0">
                          <a:latin typeface="Franklin Gothic Book" panose="020B0503020102020204" pitchFamily="34" charset="0"/>
                        </a:rPr>
                        <a:t>2</a:t>
                      </a:r>
                    </a:p>
                  </a:txBody>
                  <a:tcPr anchor="ctr"/>
                </a:tc>
                <a:extLst>
                  <a:ext uri="{0D108BD9-81ED-4DB2-BD59-A6C34878D82A}">
                    <a16:rowId xmlns:a16="http://schemas.microsoft.com/office/drawing/2014/main" val="10000"/>
                  </a:ext>
                </a:extLst>
              </a:tr>
              <a:tr h="1111378">
                <a:tc>
                  <a:txBody>
                    <a:bodyPr/>
                    <a:lstStyle/>
                    <a:p>
                      <a:r>
                        <a:rPr lang="en-US" sz="2400" b="1" dirty="0" smtClean="0">
                          <a:latin typeface="Franklin Gothic Book" panose="020B0503020102020204" pitchFamily="34" charset="0"/>
                        </a:rPr>
                        <a:t>Initial Dosing </a:t>
                      </a:r>
                    </a:p>
                    <a:p>
                      <a:r>
                        <a:rPr lang="en-US" sz="2400" b="0" dirty="0" smtClean="0">
                          <a:latin typeface="Franklin Gothic Book" panose="020B0503020102020204" pitchFamily="34" charset="0"/>
                        </a:rPr>
                        <a:t>(insulin naïve) </a:t>
                      </a:r>
                    </a:p>
                  </a:txBody>
                  <a:tcPr/>
                </a:tc>
                <a:tc>
                  <a:txBody>
                    <a:bodyPr/>
                    <a:lstStyle/>
                    <a:p>
                      <a:r>
                        <a:rPr lang="en-US" sz="2400" dirty="0" smtClean="0">
                          <a:latin typeface="Franklin Gothic Book" panose="020B0503020102020204" pitchFamily="34" charset="0"/>
                        </a:rPr>
                        <a:t>0.2</a:t>
                      </a:r>
                      <a:r>
                        <a:rPr lang="en-US" sz="2400" baseline="0" dirty="0" smtClean="0">
                          <a:latin typeface="Franklin Gothic Book" panose="020B0503020102020204" pitchFamily="34" charset="0"/>
                        </a:rPr>
                        <a:t> units/kg </a:t>
                      </a:r>
                    </a:p>
                    <a:p>
                      <a:r>
                        <a:rPr lang="en-US" sz="2400" dirty="0" smtClean="0">
                          <a:latin typeface="Franklin Gothic Book" panose="020B0503020102020204" pitchFamily="34" charset="0"/>
                        </a:rPr>
                        <a:t> </a:t>
                      </a:r>
                      <a:endParaRPr lang="en-US" sz="2400" dirty="0">
                        <a:latin typeface="Franklin Gothic Book" panose="020B05030201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0.2</a:t>
                      </a:r>
                      <a:r>
                        <a:rPr lang="en-US" sz="2400" baseline="0" dirty="0" smtClean="0">
                          <a:latin typeface="Franklin Gothic Book" panose="020B0503020102020204" pitchFamily="34" charset="0"/>
                        </a:rPr>
                        <a:t> units/kg or up to 10 units</a:t>
                      </a:r>
                      <a:endParaRPr lang="en-US" sz="2400" baseline="30000" dirty="0" smtClean="0">
                        <a:latin typeface="Franklin Gothic Book" panose="020B0503020102020204" pitchFamily="34" charset="0"/>
                      </a:endParaRPr>
                    </a:p>
                  </a:txBody>
                  <a:tcPr/>
                </a:tc>
                <a:extLst>
                  <a:ext uri="{0D108BD9-81ED-4DB2-BD59-A6C34878D82A}">
                    <a16:rowId xmlns:a16="http://schemas.microsoft.com/office/drawing/2014/main" val="10002"/>
                  </a:ext>
                </a:extLst>
              </a:tr>
              <a:tr h="1336227">
                <a:tc>
                  <a:txBody>
                    <a:bodyPr/>
                    <a:lstStyle/>
                    <a:p>
                      <a:pPr algn="l"/>
                      <a:r>
                        <a:rPr lang="en-US" sz="2400" b="1" dirty="0" smtClean="0">
                          <a:latin typeface="Franklin Gothic Book" panose="020B0503020102020204" pitchFamily="34" charset="0"/>
                        </a:rPr>
                        <a:t>Dose </a:t>
                      </a:r>
                    </a:p>
                    <a:p>
                      <a:pPr algn="l"/>
                      <a:r>
                        <a:rPr lang="en-US" sz="2400" b="1" dirty="0" smtClean="0">
                          <a:latin typeface="Franklin Gothic Book" panose="020B0503020102020204" pitchFamily="34" charset="0"/>
                        </a:rPr>
                        <a:t>Conversion </a:t>
                      </a:r>
                      <a:endParaRPr lang="en-US" sz="2400" b="1" dirty="0">
                        <a:latin typeface="Franklin Gothic Book" panose="020B0503020102020204" pitchFamily="34" charset="0"/>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Franklin Gothic Book" panose="020B0503020102020204" pitchFamily="34" charset="0"/>
                        </a:rPr>
                        <a:t>Glargine</a:t>
                      </a:r>
                      <a:r>
                        <a:rPr lang="en-US" sz="2400" b="0" baseline="0" dirty="0" smtClean="0">
                          <a:latin typeface="Franklin Gothic Book" panose="020B0503020102020204" pitchFamily="34" charset="0"/>
                        </a:rPr>
                        <a:t> </a:t>
                      </a:r>
                      <a:r>
                        <a:rPr lang="en-US" sz="2400" b="0" dirty="0" smtClean="0">
                          <a:latin typeface="Franklin Gothic Book" panose="020B0503020102020204" pitchFamily="34" charset="0"/>
                        </a:rPr>
                        <a:t>U-100</a:t>
                      </a:r>
                      <a:r>
                        <a:rPr lang="en-US" sz="2400" b="0" baseline="0" dirty="0" smtClean="0">
                          <a:latin typeface="Franklin Gothic Book" panose="020B0503020102020204" pitchFamily="34" charset="0"/>
                        </a:rPr>
                        <a:t> to U-300 </a:t>
                      </a:r>
                      <a:r>
                        <a:rPr lang="en-US" sz="2400" b="0" baseline="0" dirty="0" smtClean="0">
                          <a:latin typeface="Franklin Gothic Book" panose="020B0503020102020204" pitchFamily="34" charset="0"/>
                          <a:sym typeface="Wingdings" panose="05000000000000000000" pitchFamily="2" charset="2"/>
                        </a:rPr>
                        <a:t> Same dose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baseline="0" dirty="0" smtClean="0">
                          <a:latin typeface="Franklin Gothic Book" panose="020B0503020102020204" pitchFamily="34" charset="0"/>
                          <a:sym typeface="Wingdings" panose="05000000000000000000" pitchFamily="2" charset="2"/>
                        </a:rPr>
                        <a:t>NPH BID to U-300  Reduce NPH total daily dose (TDD) by 20%</a:t>
                      </a:r>
                      <a:endParaRPr lang="en-US" sz="2400" b="0" dirty="0" smtClean="0">
                        <a:latin typeface="Franklin Gothic Book" panose="020B0503020102020204" pitchFamily="34" charset="0"/>
                      </a:endParaRPr>
                    </a:p>
                  </a:txBody>
                  <a:tcPr/>
                </a:tc>
                <a:tc hMerge="1">
                  <a:txBody>
                    <a:bodyPr/>
                    <a:lstStyle/>
                    <a:p>
                      <a:endParaRPr lang="en-US" sz="2400" dirty="0">
                        <a:latin typeface="Franklin Gothic Book" panose="020B0503020102020204" pitchFamily="34" charset="0"/>
                      </a:endParaRPr>
                    </a:p>
                  </a:txBody>
                  <a:tcPr/>
                </a:tc>
                <a:extLst>
                  <a:ext uri="{0D108BD9-81ED-4DB2-BD59-A6C34878D82A}">
                    <a16:rowId xmlns:a16="http://schemas.microsoft.com/office/drawing/2014/main" val="10004"/>
                  </a:ext>
                </a:extLst>
              </a:tr>
              <a:tr h="5725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Franklin Gothic Book" panose="020B0503020102020204" pitchFamily="34" charset="0"/>
                        </a:rPr>
                        <a:t>Dose Titration</a:t>
                      </a:r>
                      <a:r>
                        <a:rPr lang="en-US" sz="2400" b="1" baseline="0" dirty="0" smtClean="0">
                          <a:latin typeface="Franklin Gothic Book" panose="020B0503020102020204" pitchFamily="34" charset="0"/>
                        </a:rPr>
                        <a:t> </a:t>
                      </a:r>
                      <a:endParaRPr lang="en-US" sz="2400" b="1" dirty="0" smtClean="0">
                        <a:latin typeface="Franklin Gothic Book" panose="020B0503020102020204" pitchFamily="34"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baseline="0" dirty="0" smtClean="0">
                          <a:latin typeface="Franklin Gothic Book" panose="020B0503020102020204" pitchFamily="34" charset="0"/>
                        </a:rPr>
                        <a:t>3 – 4 days</a:t>
                      </a:r>
                      <a:endParaRPr lang="en-US" sz="2400" b="0" dirty="0" smtClean="0">
                        <a:latin typeface="Franklin Gothic Book" panose="020B0503020102020204" pitchFamily="34" charset="0"/>
                      </a:endParaRPr>
                    </a:p>
                  </a:txBody>
                  <a:tcPr/>
                </a:tc>
                <a:tc hMerge="1">
                  <a:txBody>
                    <a:bodyPr/>
                    <a:lstStyle/>
                    <a:p>
                      <a:endParaRPr lang="en-US"/>
                    </a:p>
                  </a:txBody>
                  <a:tcPr/>
                </a:tc>
                <a:extLst>
                  <a:ext uri="{0D108BD9-81ED-4DB2-BD59-A6C34878D82A}">
                    <a16:rowId xmlns:a16="http://schemas.microsoft.com/office/drawing/2014/main" val="3364613387"/>
                  </a:ext>
                </a:extLst>
              </a:tr>
            </a:tbl>
          </a:graphicData>
        </a:graphic>
      </p:graphicFrame>
      <p:sp>
        <p:nvSpPr>
          <p:cNvPr id="7" name="TextBox 6"/>
          <p:cNvSpPr txBox="1"/>
          <p:nvPr/>
        </p:nvSpPr>
        <p:spPr>
          <a:xfrm>
            <a:off x="6019800" y="6371308"/>
            <a:ext cx="3124200" cy="430887"/>
          </a:xfrm>
          <a:prstGeom prst="rect">
            <a:avLst/>
          </a:prstGeom>
          <a:noFill/>
        </p:spPr>
        <p:txBody>
          <a:bodyPr wrap="square" rtlCol="0">
            <a:spAutoFit/>
          </a:bodyPr>
          <a:lstStyle/>
          <a:p>
            <a:pPr marL="228600" indent="-228600">
              <a:buFontTx/>
              <a:buAutoNum type="arabicPeriod"/>
            </a:pPr>
            <a:r>
              <a:rPr lang="en-US" sz="1100" dirty="0" smtClean="0">
                <a:latin typeface="Franklin Gothic Book" pitchFamily="34" charset="0"/>
              </a:rPr>
              <a:t>Toujeo </a:t>
            </a:r>
            <a:r>
              <a:rPr lang="en-US" sz="1100" dirty="0">
                <a:latin typeface="Franklin Gothic Book" pitchFamily="34" charset="0"/>
              </a:rPr>
              <a:t>(glargine) [prescribing information</a:t>
            </a:r>
            <a:r>
              <a:rPr lang="en-US" sz="1100" dirty="0" smtClean="0">
                <a:latin typeface="Franklin Gothic Book" pitchFamily="34" charset="0"/>
              </a:rPr>
              <a:t>]</a:t>
            </a:r>
          </a:p>
          <a:p>
            <a:pPr marL="228600" indent="-228600">
              <a:buAutoNum type="arabicPeriod"/>
            </a:pPr>
            <a:r>
              <a:rPr lang="en-US" sz="1100" dirty="0" smtClean="0">
                <a:latin typeface="Franklin Gothic Book" pitchFamily="34" charset="0"/>
              </a:rPr>
              <a:t>Lantus (glargine) [prescribing information]</a:t>
            </a:r>
          </a:p>
        </p:txBody>
      </p:sp>
    </p:spTree>
    <p:extLst>
      <p:ext uri="{BB962C8B-B14F-4D97-AF65-F5344CB8AC3E}">
        <p14:creationId xmlns:p14="http://schemas.microsoft.com/office/powerpoint/2010/main" val="1057918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658"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a:latin typeface="Franklin Gothic Medium" panose="020B0603020102020204" pitchFamily="34" charset="0"/>
              </a:rPr>
              <a:t>Glycemic Efficacy</a:t>
            </a:r>
            <a:endParaRPr lang="en-US" sz="3600" b="0" i="1" dirty="0">
              <a:solidFill>
                <a:schemeClr val="tx1"/>
              </a:solidFill>
              <a:latin typeface="Franklin Gothic Medium" panose="020B0603020102020204" pitchFamily="34" charset="0"/>
              <a:cs typeface="Franklin Gothic Book"/>
            </a:endParaRPr>
          </a:p>
        </p:txBody>
      </p:sp>
      <p:graphicFrame>
        <p:nvGraphicFramePr>
          <p:cNvPr id="8" name="Table 7"/>
          <p:cNvGraphicFramePr>
            <a:graphicFrameLocks noGrp="1"/>
          </p:cNvGraphicFramePr>
          <p:nvPr>
            <p:extLst>
              <p:ext uri="{D42A27DB-BD31-4B8C-83A1-F6EECF244321}">
                <p14:modId xmlns:p14="http://schemas.microsoft.com/office/powerpoint/2010/main" val="4282850179"/>
              </p:ext>
            </p:extLst>
          </p:nvPr>
        </p:nvGraphicFramePr>
        <p:xfrm>
          <a:off x="609600" y="3200400"/>
          <a:ext cx="8115301" cy="2666982"/>
        </p:xfrm>
        <a:graphic>
          <a:graphicData uri="http://schemas.openxmlformats.org/drawingml/2006/table">
            <a:tbl>
              <a:tblPr firstRow="1" bandRow="1">
                <a:tableStyleId>{21E4AEA4-8DFA-4A89-87EB-49C32662AFE0}</a:tableStyleId>
              </a:tblPr>
              <a:tblGrid>
                <a:gridCol w="22860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4"/>
                    </a:ext>
                  </a:extLst>
                </a:gridCol>
                <a:gridCol w="3086101">
                  <a:extLst>
                    <a:ext uri="{9D8B030D-6E8A-4147-A177-3AD203B41FA5}">
                      <a16:colId xmlns:a16="http://schemas.microsoft.com/office/drawing/2014/main" val="20005"/>
                    </a:ext>
                  </a:extLst>
                </a:gridCol>
              </a:tblGrid>
              <a:tr h="658678">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Gla-300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(units/kg/day)</a:t>
                      </a:r>
                      <a:endParaRPr lang="en-US" sz="2400" dirty="0" smtClean="0">
                        <a:latin typeface="Franklin Gothic Book" panose="020B05030201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Gla-100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(units/kg/day)</a:t>
                      </a:r>
                      <a:endParaRPr lang="en-US" sz="2400" dirty="0" smtClean="0">
                        <a:latin typeface="Franklin Gothic Book" panose="020B0503020102020204" pitchFamily="34" charset="0"/>
                      </a:endParaRPr>
                    </a:p>
                  </a:txBody>
                  <a:tcPr anchor="ctr"/>
                </a:tc>
                <a:extLst>
                  <a:ext uri="{0D108BD9-81ED-4DB2-BD59-A6C34878D82A}">
                    <a16:rowId xmlns:a16="http://schemas.microsoft.com/office/drawing/2014/main" val="10000"/>
                  </a:ext>
                </a:extLst>
              </a:tr>
              <a:tr h="5854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Franklin Gothic Book" panose="020B0503020102020204" pitchFamily="34" charset="0"/>
                        </a:rPr>
                        <a:t>EDITION 1</a:t>
                      </a:r>
                      <a:r>
                        <a:rPr lang="en-US" sz="2400" b="1" baseline="30000" dirty="0" smtClean="0">
                          <a:latin typeface="Franklin Gothic Book" panose="020B0503020102020204" pitchFamily="34" charset="0"/>
                        </a:rPr>
                        <a:t>1</a:t>
                      </a:r>
                    </a:p>
                  </a:txBody>
                  <a:tcPr/>
                </a:tc>
                <a:tc>
                  <a:txBody>
                    <a:bodyPr/>
                    <a:lstStyle/>
                    <a:p>
                      <a:pPr algn="ctr"/>
                      <a:r>
                        <a:rPr lang="en-US" sz="2400" baseline="0" dirty="0" smtClean="0">
                          <a:latin typeface="Franklin Gothic Book" panose="020B0503020102020204" pitchFamily="34" charset="0"/>
                        </a:rPr>
                        <a:t> 0.97</a:t>
                      </a:r>
                      <a:endParaRPr lang="en-US" sz="2400" dirty="0">
                        <a:latin typeface="Franklin Gothic Book" panose="020B05030201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 0.88</a:t>
                      </a:r>
                      <a:endParaRPr lang="en-US" sz="2400" dirty="0" smtClean="0">
                        <a:latin typeface="Franklin Gothic Book" panose="020B0503020102020204" pitchFamily="34" charset="0"/>
                      </a:endParaRPr>
                    </a:p>
                  </a:txBody>
                  <a:tcPr/>
                </a:tc>
                <a:extLst>
                  <a:ext uri="{0D108BD9-81ED-4DB2-BD59-A6C34878D82A}">
                    <a16:rowId xmlns:a16="http://schemas.microsoft.com/office/drawing/2014/main" val="10002"/>
                  </a:ext>
                </a:extLst>
              </a:tr>
              <a:tr h="557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Franklin Gothic Book" panose="020B0503020102020204" pitchFamily="34" charset="0"/>
                        </a:rPr>
                        <a:t>EDITION 2</a:t>
                      </a:r>
                      <a:r>
                        <a:rPr lang="en-US" sz="2400" b="1" baseline="30000" dirty="0" smtClean="0">
                          <a:latin typeface="Franklin Gothic Book" panose="020B0503020102020204" pitchFamily="34" charset="0"/>
                        </a:rPr>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0.92</a:t>
                      </a:r>
                      <a:endParaRPr lang="en-US" sz="2400" dirty="0" smtClean="0">
                        <a:latin typeface="Franklin Gothic Book" panose="020B05030201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0.84</a:t>
                      </a:r>
                      <a:endParaRPr lang="en-US" sz="2400" dirty="0" smtClean="0">
                        <a:latin typeface="Franklin Gothic Book" panose="020B0503020102020204" pitchFamily="34" charset="0"/>
                      </a:endParaRPr>
                    </a:p>
                  </a:txBody>
                  <a:tcPr/>
                </a:tc>
                <a:extLst>
                  <a:ext uri="{0D108BD9-81ED-4DB2-BD59-A6C34878D82A}">
                    <a16:rowId xmlns:a16="http://schemas.microsoft.com/office/drawing/2014/main" val="10003"/>
                  </a:ext>
                </a:extLst>
              </a:tr>
              <a:tr h="673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Franklin Gothic Book" panose="020B0503020102020204" pitchFamily="34" charset="0"/>
                        </a:rPr>
                        <a:t>EDITION 3</a:t>
                      </a:r>
                      <a:r>
                        <a:rPr lang="en-US" sz="2800" b="1" baseline="30000" dirty="0" smtClean="0">
                          <a:latin typeface="Franklin Gothic Book" panose="020B0503020102020204" pitchFamily="34" charset="0"/>
                        </a:rPr>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baseline="0" dirty="0" smtClean="0">
                          <a:latin typeface="Franklin Gothic Book" panose="020B0503020102020204" pitchFamily="34" charset="0"/>
                        </a:rPr>
                        <a:t>0.62</a:t>
                      </a:r>
                    </a:p>
                    <a:p>
                      <a:endParaRPr lang="en-US" sz="2400" b="0" baseline="30000" dirty="0">
                        <a:latin typeface="Franklin Gothic Book" panose="020B0503020102020204" pitchFamily="34" charset="0"/>
                      </a:endParaRPr>
                    </a:p>
                  </a:txBody>
                  <a:tcPr/>
                </a:tc>
                <a:tc>
                  <a:txBody>
                    <a:bodyPr/>
                    <a:lstStyle/>
                    <a:p>
                      <a:pPr algn="ctr"/>
                      <a:r>
                        <a:rPr lang="en-US" sz="2400" dirty="0" smtClean="0">
                          <a:latin typeface="Franklin Gothic Book" panose="020B0503020102020204" pitchFamily="34" charset="0"/>
                        </a:rPr>
                        <a:t>0.53</a:t>
                      </a:r>
                      <a:endParaRPr lang="en-US" sz="2400" dirty="0">
                        <a:latin typeface="Franklin Gothic Book" panose="020B0503020102020204" pitchFamily="34" charset="0"/>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4760976" y="6119336"/>
            <a:ext cx="4343400" cy="738664"/>
          </a:xfrm>
          <a:prstGeom prst="rect">
            <a:avLst/>
          </a:prstGeom>
          <a:noFill/>
        </p:spPr>
        <p:txBody>
          <a:bodyPr wrap="square" rtlCol="0">
            <a:spAutoFit/>
          </a:bodyPr>
          <a:lstStyle/>
          <a:p>
            <a:pPr marL="228600" indent="-228600">
              <a:buAutoNum type="arabicPeriod"/>
            </a:pPr>
            <a:r>
              <a:rPr lang="en-US" sz="1100" dirty="0" smtClean="0">
                <a:latin typeface="Franklin Gothic Book" pitchFamily="34" charset="0"/>
              </a:rPr>
              <a:t>Riddle et al. Diabetes Care. 2014; 37: 2755-2762</a:t>
            </a:r>
          </a:p>
          <a:p>
            <a:pPr marL="228600" indent="-228600">
              <a:buAutoNum type="arabicPeriod"/>
            </a:pPr>
            <a:r>
              <a:rPr lang="en-US" sz="1100" dirty="0" err="1" smtClean="0">
                <a:latin typeface="Franklin Gothic Book" pitchFamily="34" charset="0"/>
              </a:rPr>
              <a:t>Yki-Jarvinen</a:t>
            </a:r>
            <a:r>
              <a:rPr lang="en-US" sz="1100" dirty="0" smtClean="0">
                <a:latin typeface="Franklin Gothic Book" pitchFamily="34" charset="0"/>
              </a:rPr>
              <a:t> et al. Diabetes Care. 2014; 37: 3235-3243</a:t>
            </a:r>
          </a:p>
          <a:p>
            <a:pPr marL="228600" indent="-228600">
              <a:buFontTx/>
              <a:buAutoNum type="arabicPeriod"/>
            </a:pPr>
            <a:r>
              <a:rPr lang="en-US" sz="1100" dirty="0" err="1" smtClean="0">
                <a:latin typeface="Franklin Gothic Book" pitchFamily="34" charset="0"/>
              </a:rPr>
              <a:t>Bolli</a:t>
            </a:r>
            <a:r>
              <a:rPr lang="en-US" sz="1100" dirty="0" smtClean="0">
                <a:latin typeface="Franklin Gothic Book" pitchFamily="34" charset="0"/>
              </a:rPr>
              <a:t> et al. Diabetes, Obesity and Metabolism. 2015; 17: 386-394</a:t>
            </a:r>
          </a:p>
          <a:p>
            <a:pPr marL="228600" indent="-228600">
              <a:buAutoNum type="arabicPeriod"/>
            </a:pPr>
            <a:endParaRPr lang="en-US" sz="900" dirty="0" smtClean="0">
              <a:latin typeface="Franklin Gothic Book" pitchFamily="34" charset="0"/>
            </a:endParaRPr>
          </a:p>
        </p:txBody>
      </p:sp>
      <p:sp>
        <p:nvSpPr>
          <p:cNvPr id="6" name="Content Placeholder 2"/>
          <p:cNvSpPr>
            <a:spLocks noGrp="1"/>
          </p:cNvSpPr>
          <p:nvPr>
            <p:ph sz="quarter" idx="1"/>
          </p:nvPr>
        </p:nvSpPr>
        <p:spPr>
          <a:xfrm>
            <a:off x="609600" y="1544877"/>
            <a:ext cx="8302752" cy="1524000"/>
          </a:xfrm>
        </p:spPr>
        <p:txBody>
          <a:bodyPr/>
          <a:lstStyle/>
          <a:p>
            <a:pPr>
              <a:buFont typeface="Wingdings" panose="05000000000000000000" pitchFamily="2" charset="2"/>
              <a:buChar char="§"/>
            </a:pPr>
            <a:r>
              <a:rPr lang="en-US" sz="2800" dirty="0" smtClean="0"/>
              <a:t>Conversion dose is the same</a:t>
            </a:r>
          </a:p>
          <a:p>
            <a:pPr>
              <a:buFont typeface="Wingdings" panose="05000000000000000000" pitchFamily="2" charset="2"/>
              <a:buChar char="§"/>
            </a:pPr>
            <a:r>
              <a:rPr lang="en-US" sz="2800" dirty="0" smtClean="0"/>
              <a:t>Overall Gla-300 doses are higher than Gla-100: </a:t>
            </a:r>
          </a:p>
        </p:txBody>
      </p:sp>
    </p:spTree>
    <p:extLst>
      <p:ext uri="{BB962C8B-B14F-4D97-AF65-F5344CB8AC3E}">
        <p14:creationId xmlns:p14="http://schemas.microsoft.com/office/powerpoint/2010/main" val="752694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Outcomes via EDITION Trials: </a:t>
            </a:r>
            <a:r>
              <a:rPr lang="en-US" sz="3600" dirty="0">
                <a:latin typeface="Franklin Gothic Medium" panose="020B0603020102020204" pitchFamily="34" charset="0"/>
              </a:rPr>
              <a:t>Glargine</a:t>
            </a:r>
            <a:endParaRPr lang="en-US" sz="3600" b="0" i="1" dirty="0">
              <a:solidFill>
                <a:schemeClr val="tx1"/>
              </a:solidFill>
              <a:latin typeface="Franklin Gothic Medium" panose="020B0603020102020204" pitchFamily="34" charset="0"/>
              <a:cs typeface="Franklin Gothic Book"/>
            </a:endParaRPr>
          </a:p>
        </p:txBody>
      </p:sp>
      <p:pic>
        <p:nvPicPr>
          <p:cNvPr id="2" name="Picture 1"/>
          <p:cNvPicPr>
            <a:picLocks noChangeAspect="1"/>
          </p:cNvPicPr>
          <p:nvPr/>
        </p:nvPicPr>
        <p:blipFill>
          <a:blip r:embed="rId3"/>
          <a:stretch>
            <a:fillRect/>
          </a:stretch>
        </p:blipFill>
        <p:spPr>
          <a:xfrm>
            <a:off x="682407" y="4486458"/>
            <a:ext cx="3124200" cy="2163640"/>
          </a:xfrm>
          <a:prstGeom prst="rect">
            <a:avLst/>
          </a:prstGeom>
        </p:spPr>
      </p:pic>
      <p:sp>
        <p:nvSpPr>
          <p:cNvPr id="3" name="TextBox 2"/>
          <p:cNvSpPr txBox="1"/>
          <p:nvPr/>
        </p:nvSpPr>
        <p:spPr>
          <a:xfrm>
            <a:off x="6001304" y="2234472"/>
            <a:ext cx="2822910" cy="523220"/>
          </a:xfrm>
          <a:prstGeom prst="rect">
            <a:avLst/>
          </a:prstGeom>
          <a:noFill/>
        </p:spPr>
        <p:txBody>
          <a:bodyPr wrap="square" rtlCol="0">
            <a:spAutoFit/>
          </a:bodyPr>
          <a:lstStyle/>
          <a:p>
            <a:r>
              <a:rPr lang="en-US" dirty="0" smtClean="0">
                <a:solidFill>
                  <a:srgbClr val="003399"/>
                </a:solidFill>
                <a:latin typeface="Franklin Gothic Medium" panose="020B0603020102020204" pitchFamily="34" charset="0"/>
              </a:rPr>
              <a:t>EDITION 2 Trial</a:t>
            </a:r>
            <a:r>
              <a:rPr lang="en-US" baseline="30000" dirty="0" smtClean="0">
                <a:solidFill>
                  <a:srgbClr val="003399"/>
                </a:solidFill>
                <a:latin typeface="Franklin Gothic Medium" panose="020B0603020102020204" pitchFamily="34" charset="0"/>
              </a:rPr>
              <a:t>2</a:t>
            </a:r>
            <a:endParaRPr lang="en-US" baseline="30000" dirty="0">
              <a:solidFill>
                <a:srgbClr val="003399"/>
              </a:solidFill>
              <a:latin typeface="Franklin Gothic Medium" panose="020B0603020102020204" pitchFamily="34" charset="0"/>
            </a:endParaRPr>
          </a:p>
        </p:txBody>
      </p:sp>
      <p:sp>
        <p:nvSpPr>
          <p:cNvPr id="4" name="TextBox 3"/>
          <p:cNvSpPr txBox="1"/>
          <p:nvPr/>
        </p:nvSpPr>
        <p:spPr>
          <a:xfrm>
            <a:off x="2090803" y="6496209"/>
            <a:ext cx="76200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12 </a:t>
            </a:r>
            <a:r>
              <a:rPr lang="en-US" sz="1400" dirty="0" err="1" smtClean="0">
                <a:latin typeface="Arial" panose="020B0604020202020204" pitchFamily="34" charset="0"/>
                <a:cs typeface="Arial" panose="020B0604020202020204" pitchFamily="34" charset="0"/>
              </a:rPr>
              <a:t>wks</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3349990" y="6495044"/>
            <a:ext cx="71262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6</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mo</a:t>
            </a:r>
            <a:endParaRPr lang="en-US" sz="1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304800" y="1867271"/>
            <a:ext cx="4436272" cy="2329255"/>
          </a:xfrm>
          <a:prstGeom prst="rect">
            <a:avLst/>
          </a:prstGeom>
        </p:spPr>
      </p:pic>
      <p:pic>
        <p:nvPicPr>
          <p:cNvPr id="6" name="Picture 5"/>
          <p:cNvPicPr>
            <a:picLocks noChangeAspect="1"/>
          </p:cNvPicPr>
          <p:nvPr/>
        </p:nvPicPr>
        <p:blipFill>
          <a:blip r:embed="rId5"/>
          <a:stretch>
            <a:fillRect/>
          </a:stretch>
        </p:blipFill>
        <p:spPr>
          <a:xfrm>
            <a:off x="5220253" y="2667000"/>
            <a:ext cx="3603961" cy="3294481"/>
          </a:xfrm>
          <a:prstGeom prst="rect">
            <a:avLst/>
          </a:prstGeom>
        </p:spPr>
      </p:pic>
      <p:sp>
        <p:nvSpPr>
          <p:cNvPr id="9" name="TextBox 8"/>
          <p:cNvSpPr txBox="1"/>
          <p:nvPr/>
        </p:nvSpPr>
        <p:spPr>
          <a:xfrm>
            <a:off x="2122118" y="2104702"/>
            <a:ext cx="2618954" cy="523220"/>
          </a:xfrm>
          <a:prstGeom prst="rect">
            <a:avLst/>
          </a:prstGeom>
          <a:noFill/>
        </p:spPr>
        <p:txBody>
          <a:bodyPr wrap="square" rtlCol="0">
            <a:spAutoFit/>
          </a:bodyPr>
          <a:lstStyle/>
          <a:p>
            <a:r>
              <a:rPr lang="en-US" dirty="0" smtClean="0">
                <a:solidFill>
                  <a:srgbClr val="003399"/>
                </a:solidFill>
                <a:latin typeface="Franklin Gothic Medium" panose="020B0603020102020204" pitchFamily="34" charset="0"/>
              </a:rPr>
              <a:t>EDITION 1 Trial</a:t>
            </a:r>
            <a:r>
              <a:rPr lang="en-US" baseline="30000" dirty="0" smtClean="0">
                <a:solidFill>
                  <a:srgbClr val="003399"/>
                </a:solidFill>
                <a:latin typeface="Franklin Gothic Medium" panose="020B0603020102020204" pitchFamily="34" charset="0"/>
              </a:rPr>
              <a:t>1</a:t>
            </a:r>
            <a:endParaRPr lang="en-US" baseline="30000" dirty="0">
              <a:solidFill>
                <a:srgbClr val="003399"/>
              </a:solidFill>
              <a:latin typeface="Franklin Gothic Medium" panose="020B0603020102020204" pitchFamily="34" charset="0"/>
            </a:endParaRPr>
          </a:p>
        </p:txBody>
      </p:sp>
      <p:sp>
        <p:nvSpPr>
          <p:cNvPr id="10" name="TextBox 9"/>
          <p:cNvSpPr txBox="1"/>
          <p:nvPr/>
        </p:nvSpPr>
        <p:spPr>
          <a:xfrm>
            <a:off x="1471778" y="4246595"/>
            <a:ext cx="2761816" cy="523220"/>
          </a:xfrm>
          <a:prstGeom prst="rect">
            <a:avLst/>
          </a:prstGeom>
          <a:noFill/>
        </p:spPr>
        <p:txBody>
          <a:bodyPr wrap="square" rtlCol="0">
            <a:spAutoFit/>
          </a:bodyPr>
          <a:lstStyle/>
          <a:p>
            <a:r>
              <a:rPr lang="en-US" dirty="0" smtClean="0">
                <a:solidFill>
                  <a:srgbClr val="003399"/>
                </a:solidFill>
                <a:latin typeface="Franklin Gothic Medium" panose="020B0603020102020204" pitchFamily="34" charset="0"/>
              </a:rPr>
              <a:t>EDITION 3 Trial</a:t>
            </a:r>
            <a:r>
              <a:rPr lang="en-US" baseline="30000" dirty="0" smtClean="0">
                <a:solidFill>
                  <a:srgbClr val="003399"/>
                </a:solidFill>
                <a:latin typeface="Franklin Gothic Medium" panose="020B0603020102020204" pitchFamily="34" charset="0"/>
              </a:rPr>
              <a:t>3</a:t>
            </a:r>
            <a:endParaRPr lang="en-US" baseline="30000" dirty="0">
              <a:solidFill>
                <a:srgbClr val="003399"/>
              </a:solidFill>
              <a:latin typeface="Franklin Gothic Medium" panose="020B0603020102020204" pitchFamily="34" charset="0"/>
            </a:endParaRPr>
          </a:p>
        </p:txBody>
      </p:sp>
      <p:sp>
        <p:nvSpPr>
          <p:cNvPr id="11" name="TextBox 10"/>
          <p:cNvSpPr txBox="1"/>
          <p:nvPr/>
        </p:nvSpPr>
        <p:spPr>
          <a:xfrm>
            <a:off x="2244507" y="3938818"/>
            <a:ext cx="76200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12 </a:t>
            </a:r>
            <a:r>
              <a:rPr lang="en-US" sz="1400" dirty="0" err="1" smtClean="0">
                <a:latin typeface="Arial" panose="020B0604020202020204" pitchFamily="34" charset="0"/>
                <a:cs typeface="Arial" panose="020B0604020202020204" pitchFamily="34" charset="0"/>
              </a:rPr>
              <a:t>wks</a:t>
            </a:r>
            <a:endParaRPr lang="en-US" sz="1400" dirty="0">
              <a:latin typeface="Arial" panose="020B0604020202020204" pitchFamily="34" charset="0"/>
              <a:cs typeface="Arial" panose="020B0604020202020204" pitchFamily="34" charset="0"/>
            </a:endParaRPr>
          </a:p>
        </p:txBody>
      </p:sp>
      <p:sp>
        <p:nvSpPr>
          <p:cNvPr id="12" name="TextBox 11"/>
          <p:cNvSpPr txBox="1"/>
          <p:nvPr/>
        </p:nvSpPr>
        <p:spPr>
          <a:xfrm>
            <a:off x="4233594" y="3938818"/>
            <a:ext cx="71262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6</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mo</a:t>
            </a:r>
            <a:endParaRPr lang="en-US" sz="1400" dirty="0">
              <a:latin typeface="Arial" panose="020B0604020202020204" pitchFamily="34" charset="0"/>
              <a:cs typeface="Arial" panose="020B0604020202020204" pitchFamily="34" charset="0"/>
            </a:endParaRPr>
          </a:p>
        </p:txBody>
      </p:sp>
      <p:sp>
        <p:nvSpPr>
          <p:cNvPr id="13" name="TextBox 12"/>
          <p:cNvSpPr txBox="1"/>
          <p:nvPr/>
        </p:nvSpPr>
        <p:spPr>
          <a:xfrm>
            <a:off x="6474190" y="6495044"/>
            <a:ext cx="2593610" cy="261610"/>
          </a:xfrm>
          <a:prstGeom prst="rect">
            <a:avLst/>
          </a:prstGeom>
          <a:noFill/>
        </p:spPr>
        <p:txBody>
          <a:bodyPr wrap="square" rtlCol="0">
            <a:spAutoFit/>
          </a:bodyPr>
          <a:lstStyle/>
          <a:p>
            <a:r>
              <a:rPr lang="en-US" sz="1100" dirty="0" smtClean="0">
                <a:latin typeface="Franklin Gothic Book" pitchFamily="34" charset="0"/>
              </a:rPr>
              <a:t>Reference 1., 2., 3. See previous slide</a:t>
            </a:r>
          </a:p>
        </p:txBody>
      </p:sp>
    </p:spTree>
    <p:extLst>
      <p:ext uri="{BB962C8B-B14F-4D97-AF65-F5344CB8AC3E}">
        <p14:creationId xmlns:p14="http://schemas.microsoft.com/office/powerpoint/2010/main" val="2114675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Safety: </a:t>
            </a:r>
            <a:r>
              <a:rPr lang="en-US" sz="3600" dirty="0">
                <a:latin typeface="Franklin Gothic Medium" panose="020B0603020102020204" pitchFamily="34" charset="0"/>
              </a:rPr>
              <a:t>Glargine</a:t>
            </a:r>
            <a:endParaRPr lang="en-US" sz="3600" b="0" i="1" dirty="0">
              <a:solidFill>
                <a:schemeClr val="tx1"/>
              </a:solidFill>
              <a:latin typeface="Franklin Gothic Medium" panose="020B0603020102020204" pitchFamily="34" charset="0"/>
              <a:cs typeface="Franklin Gothic Book"/>
            </a:endParaRPr>
          </a:p>
        </p:txBody>
      </p:sp>
      <p:graphicFrame>
        <p:nvGraphicFramePr>
          <p:cNvPr id="5" name="Table 4"/>
          <p:cNvGraphicFramePr>
            <a:graphicFrameLocks noGrp="1"/>
          </p:cNvGraphicFramePr>
          <p:nvPr>
            <p:extLst>
              <p:ext uri="{D42A27DB-BD31-4B8C-83A1-F6EECF244321}">
                <p14:modId xmlns:p14="http://schemas.microsoft.com/office/powerpoint/2010/main" val="2096123420"/>
              </p:ext>
            </p:extLst>
          </p:nvPr>
        </p:nvGraphicFramePr>
        <p:xfrm>
          <a:off x="359976" y="2209800"/>
          <a:ext cx="8479224" cy="3589787"/>
        </p:xfrm>
        <a:graphic>
          <a:graphicData uri="http://schemas.openxmlformats.org/drawingml/2006/table">
            <a:tbl>
              <a:tblPr firstRow="1" bandRow="1">
                <a:tableStyleId>{21E4AEA4-8DFA-4A89-87EB-49C32662AFE0}</a:tableStyleId>
              </a:tblPr>
              <a:tblGrid>
                <a:gridCol w="1697424">
                  <a:extLst>
                    <a:ext uri="{9D8B030D-6E8A-4147-A177-3AD203B41FA5}">
                      <a16:colId xmlns:a16="http://schemas.microsoft.com/office/drawing/2014/main" val="20000"/>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657947894"/>
                    </a:ext>
                  </a:extLst>
                </a:gridCol>
                <a:gridCol w="1219200">
                  <a:extLst>
                    <a:ext uri="{9D8B030D-6E8A-4147-A177-3AD203B41FA5}">
                      <a16:colId xmlns:a16="http://schemas.microsoft.com/office/drawing/2014/main" val="20005"/>
                    </a:ext>
                  </a:extLst>
                </a:gridCol>
                <a:gridCol w="1219200">
                  <a:extLst>
                    <a:ext uri="{9D8B030D-6E8A-4147-A177-3AD203B41FA5}">
                      <a16:colId xmlns:a16="http://schemas.microsoft.com/office/drawing/2014/main" val="3385615848"/>
                    </a:ext>
                  </a:extLst>
                </a:gridCol>
                <a:gridCol w="1219200">
                  <a:extLst>
                    <a:ext uri="{9D8B030D-6E8A-4147-A177-3AD203B41FA5}">
                      <a16:colId xmlns:a16="http://schemas.microsoft.com/office/drawing/2014/main" val="3526050116"/>
                    </a:ext>
                  </a:extLst>
                </a:gridCol>
                <a:gridCol w="1143000">
                  <a:extLst>
                    <a:ext uri="{9D8B030D-6E8A-4147-A177-3AD203B41FA5}">
                      <a16:colId xmlns:a16="http://schemas.microsoft.com/office/drawing/2014/main" val="4128551132"/>
                    </a:ext>
                  </a:extLst>
                </a:gridCol>
              </a:tblGrid>
              <a:tr h="342900">
                <a:tc rowSpan="2">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Edition</a:t>
                      </a:r>
                      <a:r>
                        <a:rPr lang="en-US" sz="2400" baseline="0" dirty="0" smtClean="0">
                          <a:latin typeface="Franklin Gothic Book" panose="020B0503020102020204" pitchFamily="34" charset="0"/>
                        </a:rPr>
                        <a:t> 1</a:t>
                      </a:r>
                      <a:r>
                        <a:rPr lang="en-US" sz="2400" baseline="30000" dirty="0" smtClean="0">
                          <a:latin typeface="Franklin Gothic Book" panose="020B0503020102020204" pitchFamily="34" charset="0"/>
                        </a:rPr>
                        <a:t>1</a:t>
                      </a:r>
                    </a:p>
                  </a:txBody>
                  <a:tcPr anchor="ct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Edition</a:t>
                      </a:r>
                      <a:r>
                        <a:rPr lang="en-US" sz="2400" baseline="0" dirty="0" smtClean="0">
                          <a:latin typeface="Franklin Gothic Book" panose="020B0503020102020204" pitchFamily="34" charset="0"/>
                        </a:rPr>
                        <a:t> 2</a:t>
                      </a:r>
                      <a:r>
                        <a:rPr lang="en-US" sz="2400" baseline="30000" dirty="0" smtClean="0">
                          <a:latin typeface="Franklin Gothic Book" panose="020B0503020102020204" pitchFamily="34" charset="0"/>
                        </a:rPr>
                        <a:t>2</a:t>
                      </a:r>
                    </a:p>
                  </a:txBody>
                  <a:tcPr anchor="ct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Edition</a:t>
                      </a:r>
                      <a:r>
                        <a:rPr lang="en-US" sz="2400" baseline="0" dirty="0" smtClean="0">
                          <a:latin typeface="Franklin Gothic Book" panose="020B0503020102020204" pitchFamily="34" charset="0"/>
                        </a:rPr>
                        <a:t> 3</a:t>
                      </a:r>
                      <a:r>
                        <a:rPr lang="en-US" sz="2400" baseline="30000" dirty="0" smtClean="0">
                          <a:latin typeface="Franklin Gothic Book" panose="020B0503020102020204" pitchFamily="34" charset="0"/>
                        </a:rPr>
                        <a:t>3</a:t>
                      </a:r>
                    </a:p>
                  </a:txBody>
                  <a:tcPr anchor="ctr"/>
                </a:tc>
                <a:tc hMerge="1">
                  <a:txBody>
                    <a:bodyPr/>
                    <a:lstStyle/>
                    <a:p>
                      <a:endParaRPr lang="en-US"/>
                    </a:p>
                  </a:txBody>
                  <a:tcPr/>
                </a:tc>
                <a:extLst>
                  <a:ext uri="{0D108BD9-81ED-4DB2-BD59-A6C34878D82A}">
                    <a16:rowId xmlns:a16="http://schemas.microsoft.com/office/drawing/2014/main" val="10000"/>
                  </a:ext>
                </a:extLst>
              </a:tr>
              <a:tr h="342900">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Franklin Gothic Book" panose="020B0503020102020204" pitchFamily="34" charset="0"/>
                        </a:rPr>
                        <a:t>U-300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Franklin Gothic Book" panose="020B0503020102020204" pitchFamily="34" charset="0"/>
                        </a:rPr>
                        <a:t>U-100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Franklin Gothic Book" panose="020B0503020102020204" pitchFamily="34" charset="0"/>
                        </a:rPr>
                        <a:t>U-300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Franklin Gothic Book" panose="020B0503020102020204" pitchFamily="34" charset="0"/>
                        </a:rPr>
                        <a:t>U-100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Franklin Gothic Book" panose="020B0503020102020204" pitchFamily="34" charset="0"/>
                        </a:rPr>
                        <a:t>U-300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Franklin Gothic Book" panose="020B0503020102020204" pitchFamily="34" charset="0"/>
                        </a:rPr>
                        <a:t>U-100</a:t>
                      </a:r>
                    </a:p>
                  </a:txBody>
                  <a:tcPr anchor="ctr"/>
                </a:tc>
                <a:extLst>
                  <a:ext uri="{0D108BD9-81ED-4DB2-BD59-A6C34878D82A}">
                    <a16:rowId xmlns:a16="http://schemas.microsoft.com/office/drawing/2014/main" val="1737598247"/>
                  </a:ext>
                </a:extLst>
              </a:tr>
              <a:tr h="795647">
                <a:tc>
                  <a:txBody>
                    <a:bodyPr/>
                    <a:lstStyle/>
                    <a:p>
                      <a:r>
                        <a:rPr lang="en-US" sz="2000" b="1" dirty="0" smtClean="0">
                          <a:latin typeface="Franklin Gothic Book" panose="020B0503020102020204" pitchFamily="34" charset="0"/>
                        </a:rPr>
                        <a:t>Severe Nocturnal</a:t>
                      </a:r>
                      <a:r>
                        <a:rPr lang="en-US" sz="2000" b="1" baseline="0" dirty="0" smtClean="0">
                          <a:latin typeface="Franklin Gothic Book" panose="020B0503020102020204" pitchFamily="34" charset="0"/>
                        </a:rPr>
                        <a:t> </a:t>
                      </a:r>
                      <a:r>
                        <a:rPr lang="en-US" sz="2000" b="1" dirty="0" smtClean="0">
                          <a:latin typeface="Franklin Gothic Book" panose="020B0503020102020204" pitchFamily="34" charset="0"/>
                        </a:rPr>
                        <a:t>Hypoglycemia</a:t>
                      </a:r>
                    </a:p>
                  </a:txBody>
                  <a:tcPr/>
                </a:tc>
                <a:tc>
                  <a:txBody>
                    <a:bodyPr/>
                    <a:lstStyle/>
                    <a:p>
                      <a:r>
                        <a:rPr lang="en-US" sz="2000" baseline="0" dirty="0" smtClean="0">
                          <a:latin typeface="Franklin Gothic Book" panose="020B0503020102020204" pitchFamily="34" charset="0"/>
                        </a:rPr>
                        <a:t> 36%</a:t>
                      </a:r>
                      <a:endParaRPr lang="en-US" sz="2000" dirty="0">
                        <a:latin typeface="Franklin Gothic Book" panose="020B0503020102020204" pitchFamily="34" charset="0"/>
                      </a:endParaRPr>
                    </a:p>
                  </a:txBody>
                  <a:tcPr/>
                </a:tc>
                <a:tc>
                  <a:txBody>
                    <a:bodyPr/>
                    <a:lstStyle/>
                    <a:p>
                      <a:r>
                        <a:rPr lang="en-US" sz="2000" dirty="0" smtClean="0">
                          <a:latin typeface="Franklin Gothic Book" panose="020B0503020102020204" pitchFamily="34" charset="0"/>
                        </a:rPr>
                        <a:t>46%</a:t>
                      </a:r>
                      <a:endParaRPr lang="en-US" sz="2000" dirty="0">
                        <a:latin typeface="Franklin Gothic Book" panose="020B0503020102020204" pitchFamily="34" charset="0"/>
                      </a:endParaRPr>
                    </a:p>
                  </a:txBody>
                  <a:tcPr/>
                </a:tc>
                <a:tc>
                  <a:txBody>
                    <a:bodyPr/>
                    <a:lstStyle/>
                    <a:p>
                      <a:r>
                        <a:rPr lang="en-US" sz="2000" baseline="0" dirty="0" smtClean="0">
                          <a:latin typeface="Franklin Gothic Book" panose="020B0503020102020204" pitchFamily="34" charset="0"/>
                        </a:rPr>
                        <a:t> 30.5%</a:t>
                      </a:r>
                      <a:endParaRPr lang="en-US" sz="2000" dirty="0">
                        <a:latin typeface="Franklin Gothic Book" panose="020B0503020102020204" pitchFamily="34" charset="0"/>
                      </a:endParaRPr>
                    </a:p>
                  </a:txBody>
                  <a:tcPr/>
                </a:tc>
                <a:tc>
                  <a:txBody>
                    <a:bodyPr/>
                    <a:lstStyle/>
                    <a:p>
                      <a:r>
                        <a:rPr lang="en-US" sz="2000" dirty="0" smtClean="0">
                          <a:latin typeface="Franklin Gothic Book" panose="020B0503020102020204" pitchFamily="34" charset="0"/>
                        </a:rPr>
                        <a:t>41.6%</a:t>
                      </a:r>
                      <a:endParaRPr lang="en-US" sz="2000" dirty="0">
                        <a:latin typeface="Franklin Gothic Book" panose="020B0503020102020204" pitchFamily="34" charset="0"/>
                      </a:endParaRPr>
                    </a:p>
                  </a:txBody>
                  <a:tcPr/>
                </a:tc>
                <a:tc>
                  <a:txBody>
                    <a:bodyPr/>
                    <a:lstStyle/>
                    <a:p>
                      <a:r>
                        <a:rPr lang="en-US" sz="2000" baseline="0" dirty="0" smtClean="0">
                          <a:latin typeface="Franklin Gothic Book" panose="020B0503020102020204" pitchFamily="34" charset="0"/>
                        </a:rPr>
                        <a:t> 18%</a:t>
                      </a:r>
                      <a:endParaRPr lang="en-US" sz="2000" dirty="0">
                        <a:latin typeface="Franklin Gothic Book" panose="020B0503020102020204" pitchFamily="34" charset="0"/>
                      </a:endParaRPr>
                    </a:p>
                  </a:txBody>
                  <a:tcPr/>
                </a:tc>
                <a:tc>
                  <a:txBody>
                    <a:bodyPr/>
                    <a:lstStyle/>
                    <a:p>
                      <a:r>
                        <a:rPr lang="en-US" sz="2000" dirty="0" smtClean="0">
                          <a:latin typeface="Franklin Gothic Book" panose="020B0503020102020204" pitchFamily="34" charset="0"/>
                        </a:rPr>
                        <a:t>24%</a:t>
                      </a:r>
                      <a:endParaRPr lang="en-US" sz="2000" dirty="0">
                        <a:latin typeface="Franklin Gothic Book" panose="020B0503020102020204" pitchFamily="34" charset="0"/>
                      </a:endParaRPr>
                    </a:p>
                  </a:txBody>
                  <a:tcPr/>
                </a:tc>
                <a:extLst>
                  <a:ext uri="{0D108BD9-81ED-4DB2-BD59-A6C34878D82A}">
                    <a16:rowId xmlns:a16="http://schemas.microsoft.com/office/drawing/2014/main" val="10002"/>
                  </a:ext>
                </a:extLst>
              </a:tr>
              <a:tr h="938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baseline="0" dirty="0" smtClean="0">
                          <a:latin typeface="Franklin Gothic Book" panose="020B0503020102020204" pitchFamily="34" charset="0"/>
                        </a:rPr>
                        <a:t>Hypoglycemia over 24 Hours</a:t>
                      </a:r>
                      <a:endParaRPr lang="en-US" sz="2000" b="1" dirty="0" smtClean="0">
                        <a:latin typeface="Franklin Gothic Book" panose="020B0503020102020204" pitchFamily="34" charset="0"/>
                      </a:endParaRPr>
                    </a:p>
                  </a:txBody>
                  <a:tcPr/>
                </a:tc>
                <a:tc>
                  <a:txBody>
                    <a:bodyPr/>
                    <a:lstStyle/>
                    <a:p>
                      <a:r>
                        <a:rPr lang="en-US" sz="2000" baseline="0" dirty="0" smtClean="0">
                          <a:latin typeface="Franklin Gothic Book" panose="020B0503020102020204" pitchFamily="34" charset="0"/>
                        </a:rPr>
                        <a:t> 5%</a:t>
                      </a:r>
                      <a:endParaRPr lang="en-US" sz="2000" dirty="0">
                        <a:latin typeface="Franklin Gothic Book" panose="020B0503020102020204" pitchFamily="34" charset="0"/>
                      </a:endParaRPr>
                    </a:p>
                  </a:txBody>
                  <a:tcPr/>
                </a:tc>
                <a:tc>
                  <a:txBody>
                    <a:bodyPr/>
                    <a:lstStyle/>
                    <a:p>
                      <a:r>
                        <a:rPr lang="en-US" sz="2000" dirty="0" smtClean="0">
                          <a:latin typeface="Franklin Gothic Book" panose="020B0503020102020204" pitchFamily="34" charset="0"/>
                        </a:rPr>
                        <a:t>5.7%</a:t>
                      </a:r>
                      <a:endParaRPr lang="en-US" sz="2000" dirty="0">
                        <a:latin typeface="Franklin Gothic Book" panose="020B0503020102020204" pitchFamily="34" charset="0"/>
                      </a:endParaRPr>
                    </a:p>
                  </a:txBody>
                  <a:tcPr/>
                </a:tc>
                <a:tc>
                  <a:txBody>
                    <a:bodyPr/>
                    <a:lstStyle/>
                    <a:p>
                      <a:pPr algn="ctr"/>
                      <a:r>
                        <a:rPr lang="en-US" sz="2000" dirty="0" smtClean="0">
                          <a:latin typeface="Franklin Gothic Book" panose="020B0503020102020204" pitchFamily="34" charset="0"/>
                        </a:rPr>
                        <a:t>71.5%</a:t>
                      </a:r>
                      <a:endParaRPr lang="en-US" sz="2000" dirty="0">
                        <a:latin typeface="Franklin Gothic Book" panose="020B05030201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Franklin Gothic Book" panose="020B0503020102020204" pitchFamily="34" charset="0"/>
                        </a:rPr>
                        <a:t>71.5%</a:t>
                      </a:r>
                    </a:p>
                    <a:p>
                      <a:endParaRPr lang="en-US" dirty="0"/>
                    </a:p>
                  </a:txBody>
                  <a:tcPr/>
                </a:tc>
                <a:tc>
                  <a:txBody>
                    <a:bodyPr/>
                    <a:lstStyle/>
                    <a:p>
                      <a:r>
                        <a:rPr lang="en-US" sz="2000" dirty="0" smtClean="0">
                          <a:latin typeface="Franklin Gothic Book" panose="020B0503020102020204" pitchFamily="34" charset="0"/>
                        </a:rPr>
                        <a:t>46%</a:t>
                      </a:r>
                      <a:endParaRPr lang="en-US" sz="2000" dirty="0">
                        <a:latin typeface="Franklin Gothic Book" panose="020B05030201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Franklin Gothic Book" panose="020B0503020102020204" pitchFamily="34" charset="0"/>
                        </a:rPr>
                        <a:t>53%</a:t>
                      </a:r>
                    </a:p>
                    <a:p>
                      <a:endParaRPr lang="en-US" dirty="0"/>
                    </a:p>
                  </a:txBody>
                  <a:tcPr/>
                </a:tc>
                <a:extLst>
                  <a:ext uri="{0D108BD9-81ED-4DB2-BD59-A6C34878D82A}">
                    <a16:rowId xmlns:a16="http://schemas.microsoft.com/office/drawing/2014/main" val="10003"/>
                  </a:ext>
                </a:extLst>
              </a:tr>
              <a:tr h="612324">
                <a:tc>
                  <a:txBody>
                    <a:bodyPr/>
                    <a:lstStyle/>
                    <a:p>
                      <a:r>
                        <a:rPr lang="en-US" sz="2000" b="1" dirty="0" smtClean="0">
                          <a:latin typeface="Franklin Gothic Book" panose="020B0503020102020204" pitchFamily="34" charset="0"/>
                        </a:rPr>
                        <a:t>Weight Gain</a:t>
                      </a:r>
                      <a:endParaRPr lang="en-US" sz="2000" b="1" dirty="0">
                        <a:latin typeface="Franklin Gothic Book" panose="020B0503020102020204" pitchFamily="34"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Franklin Gothic Book" panose="020B0503020102020204" pitchFamily="34" charset="0"/>
                        </a:rPr>
                        <a:t>+</a:t>
                      </a:r>
                      <a:r>
                        <a:rPr lang="en-US" sz="2000" baseline="0" dirty="0" smtClean="0">
                          <a:latin typeface="Franklin Gothic Book" panose="020B0503020102020204" pitchFamily="34" charset="0"/>
                        </a:rPr>
                        <a:t> 0.9kg</a:t>
                      </a:r>
                      <a:endParaRPr lang="en-US" sz="2000" dirty="0" smtClean="0">
                        <a:latin typeface="Franklin Gothic Book" panose="020B0503020102020204" pitchFamily="34" charset="0"/>
                      </a:endParaRPr>
                    </a:p>
                  </a:txBody>
                  <a:tcPr/>
                </a:tc>
                <a:tc h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Franklin Gothic Book" panose="020B0503020102020204" pitchFamily="34" charset="0"/>
                        </a:rPr>
                        <a:t>+</a:t>
                      </a:r>
                      <a:r>
                        <a:rPr lang="en-US" sz="2000" baseline="0" dirty="0" smtClean="0">
                          <a:latin typeface="Franklin Gothic Book" panose="020B0503020102020204" pitchFamily="34" charset="0"/>
                        </a:rPr>
                        <a:t> 0.08kg</a:t>
                      </a:r>
                      <a:endParaRPr lang="en-US" sz="2000" dirty="0" smtClean="0">
                        <a:latin typeface="Franklin Gothic Book" panose="020B0503020102020204" pitchFamily="34" charset="0"/>
                      </a:endParaRPr>
                    </a:p>
                    <a:p>
                      <a:endParaRPr lang="en-US" sz="2400" dirty="0">
                        <a:latin typeface="Franklin Gothic Book" panose="020B05030201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Franklin Gothic Book" panose="020B0503020102020204" pitchFamily="34" charset="0"/>
                        </a:rPr>
                        <a:t>+</a:t>
                      </a:r>
                      <a:r>
                        <a:rPr lang="en-US" sz="2000" baseline="0" dirty="0" smtClean="0">
                          <a:latin typeface="Franklin Gothic Book" panose="020B0503020102020204" pitchFamily="34" charset="0"/>
                        </a:rPr>
                        <a:t> 0.66kg</a:t>
                      </a:r>
                      <a:endParaRPr lang="en-US" sz="2000" dirty="0" smtClean="0">
                        <a:latin typeface="Franklin Gothic Book" panose="020B0503020102020204" pitchFamily="34"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Franklin Gothic Book" panose="020B0503020102020204" pitchFamily="34" charset="0"/>
                        </a:rPr>
                        <a:t>+</a:t>
                      </a:r>
                      <a:r>
                        <a:rPr lang="en-US" sz="2000" baseline="0" dirty="0" smtClean="0">
                          <a:latin typeface="Franklin Gothic Book" panose="020B0503020102020204" pitchFamily="34" charset="0"/>
                        </a:rPr>
                        <a:t> 0.49kg</a:t>
                      </a:r>
                      <a:endParaRPr lang="en-US" sz="2000" dirty="0" smtClean="0">
                        <a:latin typeface="Franklin Gothic Book" panose="020B05030201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Franklin Gothic Book" panose="020B0503020102020204" pitchFamily="34" charset="0"/>
                        </a:rPr>
                        <a:t>+</a:t>
                      </a:r>
                      <a:r>
                        <a:rPr lang="en-US" sz="2000" baseline="0" dirty="0" smtClean="0">
                          <a:latin typeface="Franklin Gothic Book" panose="020B0503020102020204" pitchFamily="34" charset="0"/>
                        </a:rPr>
                        <a:t> 0.71kg</a:t>
                      </a:r>
                      <a:endParaRPr lang="en-US" sz="2000" dirty="0" smtClean="0">
                        <a:latin typeface="Franklin Gothic Book" panose="020B0503020102020204" pitchFamily="34" charset="0"/>
                      </a:endParaRPr>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4779576" y="6152739"/>
            <a:ext cx="4364424" cy="738664"/>
          </a:xfrm>
          <a:prstGeom prst="rect">
            <a:avLst/>
          </a:prstGeom>
          <a:noFill/>
        </p:spPr>
        <p:txBody>
          <a:bodyPr wrap="square" rtlCol="0">
            <a:spAutoFit/>
          </a:bodyPr>
          <a:lstStyle/>
          <a:p>
            <a:pPr marL="228600" indent="-228600">
              <a:buAutoNum type="arabicPeriod"/>
            </a:pPr>
            <a:r>
              <a:rPr lang="en-US" sz="1100" dirty="0" smtClean="0">
                <a:latin typeface="Franklin Gothic Book" pitchFamily="34" charset="0"/>
              </a:rPr>
              <a:t>Riddle et al. Diabetes Care. 2014; 37: 2755-2762</a:t>
            </a:r>
          </a:p>
          <a:p>
            <a:pPr marL="228600" indent="-228600">
              <a:buAutoNum type="arabicPeriod"/>
            </a:pPr>
            <a:r>
              <a:rPr lang="en-US" sz="1100" dirty="0" err="1" smtClean="0">
                <a:latin typeface="Franklin Gothic Book" pitchFamily="34" charset="0"/>
              </a:rPr>
              <a:t>Yki-Jarvinen</a:t>
            </a:r>
            <a:r>
              <a:rPr lang="en-US" sz="1100" dirty="0" smtClean="0">
                <a:latin typeface="Franklin Gothic Book" pitchFamily="34" charset="0"/>
              </a:rPr>
              <a:t> et al. Diabetes Care. 2014; 37: 3235-3243</a:t>
            </a:r>
          </a:p>
          <a:p>
            <a:pPr marL="228600" indent="-228600">
              <a:buFontTx/>
              <a:buAutoNum type="arabicPeriod"/>
            </a:pPr>
            <a:r>
              <a:rPr lang="en-US" sz="1100" dirty="0" err="1" smtClean="0">
                <a:latin typeface="Franklin Gothic Book" pitchFamily="34" charset="0"/>
              </a:rPr>
              <a:t>Bolli</a:t>
            </a:r>
            <a:r>
              <a:rPr lang="en-US" sz="1100" dirty="0" smtClean="0">
                <a:latin typeface="Franklin Gothic Book" pitchFamily="34" charset="0"/>
              </a:rPr>
              <a:t> et al. Diabetes, Obesity and Metabolism. 2015; 17: 386-394</a:t>
            </a:r>
          </a:p>
          <a:p>
            <a:pPr marL="228600" indent="-228600">
              <a:buAutoNum type="arabicPeriod"/>
            </a:pPr>
            <a:endParaRPr lang="en-US" sz="900" dirty="0" smtClean="0">
              <a:latin typeface="Franklin Gothic Book" pitchFamily="34" charset="0"/>
            </a:endParaRPr>
          </a:p>
        </p:txBody>
      </p:sp>
    </p:spTree>
    <p:extLst>
      <p:ext uri="{BB962C8B-B14F-4D97-AF65-F5344CB8AC3E}">
        <p14:creationId xmlns:p14="http://schemas.microsoft.com/office/powerpoint/2010/main" val="2034533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Dosage Form Considerations</a:t>
            </a:r>
            <a:endParaRPr lang="en-US" sz="3600" b="0" i="1" dirty="0">
              <a:solidFill>
                <a:schemeClr val="tx1"/>
              </a:solidFill>
              <a:latin typeface="Franklin Gothic Medium" panose="020B0603020102020204" pitchFamily="34" charset="0"/>
              <a:cs typeface="Franklin Gothic Book"/>
            </a:endParaRPr>
          </a:p>
        </p:txBody>
      </p:sp>
      <p:graphicFrame>
        <p:nvGraphicFramePr>
          <p:cNvPr id="8" name="Table 7"/>
          <p:cNvGraphicFramePr>
            <a:graphicFrameLocks noGrp="1"/>
          </p:cNvGraphicFramePr>
          <p:nvPr>
            <p:extLst>
              <p:ext uri="{D42A27DB-BD31-4B8C-83A1-F6EECF244321}">
                <p14:modId xmlns:p14="http://schemas.microsoft.com/office/powerpoint/2010/main" val="1607183245"/>
              </p:ext>
            </p:extLst>
          </p:nvPr>
        </p:nvGraphicFramePr>
        <p:xfrm>
          <a:off x="647699" y="2133600"/>
          <a:ext cx="7848601" cy="3154680"/>
        </p:xfrm>
        <a:graphic>
          <a:graphicData uri="http://schemas.openxmlformats.org/drawingml/2006/table">
            <a:tbl>
              <a:tblPr firstRow="1" bandRow="1">
                <a:tableStyleId>{21E4AEA4-8DFA-4A89-87EB-49C32662AFE0}</a:tableStyleId>
              </a:tblPr>
              <a:tblGrid>
                <a:gridCol w="2857501">
                  <a:extLst>
                    <a:ext uri="{9D8B030D-6E8A-4147-A177-3AD203B41FA5}">
                      <a16:colId xmlns:a16="http://schemas.microsoft.com/office/drawing/2014/main" val="20000"/>
                    </a:ext>
                  </a:extLst>
                </a:gridCol>
                <a:gridCol w="2590800">
                  <a:extLst>
                    <a:ext uri="{9D8B030D-6E8A-4147-A177-3AD203B41FA5}">
                      <a16:colId xmlns:a16="http://schemas.microsoft.com/office/drawing/2014/main" val="20004"/>
                    </a:ext>
                  </a:extLst>
                </a:gridCol>
                <a:gridCol w="2400300">
                  <a:extLst>
                    <a:ext uri="{9D8B030D-6E8A-4147-A177-3AD203B41FA5}">
                      <a16:colId xmlns:a16="http://schemas.microsoft.com/office/drawing/2014/main" val="20005"/>
                    </a:ext>
                  </a:extLst>
                </a:gridCol>
              </a:tblGrid>
              <a:tr h="685800">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Gla-300</a:t>
                      </a:r>
                      <a:endParaRPr lang="en-US" sz="2400" dirty="0" smtClean="0">
                        <a:latin typeface="Franklin Gothic Book" panose="020B05030201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Gla-100</a:t>
                      </a:r>
                      <a:endParaRPr lang="en-US" sz="2400" dirty="0" smtClean="0">
                        <a:latin typeface="Franklin Gothic Book" panose="020B0503020102020204" pitchFamily="34" charset="0"/>
                      </a:endParaRPr>
                    </a:p>
                  </a:txBody>
                  <a:tcPr anchor="ctr"/>
                </a:tc>
                <a:extLst>
                  <a:ext uri="{0D108BD9-81ED-4DB2-BD59-A6C34878D82A}">
                    <a16:rowId xmlns:a16="http://schemas.microsoft.com/office/drawing/2014/main" val="10000"/>
                  </a:ext>
                </a:extLst>
              </a:tr>
              <a:tr h="795647">
                <a:tc>
                  <a:txBody>
                    <a:bodyPr/>
                    <a:lstStyle/>
                    <a:p>
                      <a:r>
                        <a:rPr lang="en-US" sz="2400" b="1" dirty="0" smtClean="0">
                          <a:latin typeface="Franklin Gothic Book" panose="020B0503020102020204" pitchFamily="34" charset="0"/>
                        </a:rPr>
                        <a:t>Maximum</a:t>
                      </a:r>
                      <a:endParaRPr lang="en-US" sz="2400" b="1" baseline="0" dirty="0" smtClean="0">
                        <a:latin typeface="Franklin Gothic Book" panose="020B0503020102020204" pitchFamily="34" charset="0"/>
                      </a:endParaRPr>
                    </a:p>
                    <a:p>
                      <a:r>
                        <a:rPr lang="en-US" sz="2400" b="1" baseline="0" dirty="0" smtClean="0">
                          <a:latin typeface="Franklin Gothic Book" panose="020B0503020102020204" pitchFamily="34" charset="0"/>
                        </a:rPr>
                        <a:t>Single Dose </a:t>
                      </a:r>
                      <a:endParaRPr lang="en-US" sz="2400" b="1" dirty="0">
                        <a:latin typeface="Franklin Gothic Book" panose="020B0503020102020204" pitchFamily="34" charset="0"/>
                      </a:endParaRPr>
                    </a:p>
                  </a:txBody>
                  <a:tcPr/>
                </a:tc>
                <a:tc>
                  <a:txBody>
                    <a:bodyPr/>
                    <a:lstStyle/>
                    <a:p>
                      <a:r>
                        <a:rPr lang="en-US" sz="2400" dirty="0" smtClean="0">
                          <a:latin typeface="Franklin Gothic Book" panose="020B0503020102020204" pitchFamily="34" charset="0"/>
                        </a:rPr>
                        <a:t>80</a:t>
                      </a:r>
                      <a:r>
                        <a:rPr lang="en-US" sz="2400" baseline="0" dirty="0" smtClean="0">
                          <a:latin typeface="Franklin Gothic Book" panose="020B0503020102020204" pitchFamily="34" charset="0"/>
                        </a:rPr>
                        <a:t> units</a:t>
                      </a:r>
                      <a:endParaRPr lang="en-US" sz="2400" dirty="0">
                        <a:latin typeface="Franklin Gothic Book" panose="020B0503020102020204" pitchFamily="34" charset="0"/>
                      </a:endParaRPr>
                    </a:p>
                  </a:txBody>
                  <a:tcPr/>
                </a:tc>
                <a:tc>
                  <a:txBody>
                    <a:bodyPr/>
                    <a:lstStyle/>
                    <a:p>
                      <a:r>
                        <a:rPr lang="en-US" sz="2400" baseline="0" dirty="0" smtClean="0">
                          <a:latin typeface="Franklin Gothic Book" panose="020B0503020102020204" pitchFamily="34" charset="0"/>
                        </a:rPr>
                        <a:t>80 units</a:t>
                      </a:r>
                      <a:endParaRPr lang="en-US" sz="2400" baseline="30000" dirty="0">
                        <a:latin typeface="Franklin Gothic Book" panose="020B0503020102020204" pitchFamily="34" charset="0"/>
                      </a:endParaRPr>
                    </a:p>
                  </a:txBody>
                  <a:tcPr/>
                </a:tc>
                <a:extLst>
                  <a:ext uri="{0D108BD9-81ED-4DB2-BD59-A6C34878D82A}">
                    <a16:rowId xmlns:a16="http://schemas.microsoft.com/office/drawing/2014/main" val="10002"/>
                  </a:ext>
                </a:extLst>
              </a:tr>
              <a:tr h="575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Franklin Gothic Book" panose="020B0503020102020204" pitchFamily="34" charset="0"/>
                        </a:rPr>
                        <a:t>Units</a:t>
                      </a:r>
                      <a:r>
                        <a:rPr lang="en-US" sz="2400" b="1" baseline="0" dirty="0" smtClean="0">
                          <a:latin typeface="Franklin Gothic Book" panose="020B0503020102020204" pitchFamily="34" charset="0"/>
                        </a:rPr>
                        <a:t> per Pen </a:t>
                      </a:r>
                      <a:endParaRPr lang="en-US" sz="2400" b="1" dirty="0" smtClean="0">
                        <a:latin typeface="Franklin Gothic Book" panose="020B0503020102020204" pitchFamily="34" charset="0"/>
                      </a:endParaRPr>
                    </a:p>
                  </a:txBody>
                  <a:tcPr/>
                </a:tc>
                <a:tc>
                  <a:txBody>
                    <a:bodyPr/>
                    <a:lstStyle/>
                    <a:p>
                      <a:r>
                        <a:rPr lang="en-US" sz="2400" b="0" dirty="0" smtClean="0">
                          <a:latin typeface="Franklin Gothic Book" panose="020B0503020102020204" pitchFamily="34" charset="0"/>
                        </a:rPr>
                        <a:t>450 units/1.5mL</a:t>
                      </a:r>
                    </a:p>
                    <a:p>
                      <a:r>
                        <a:rPr lang="en-US" sz="2400" b="0" dirty="0" smtClean="0">
                          <a:latin typeface="Franklin Gothic Book" panose="020B0503020102020204" pitchFamily="34" charset="0"/>
                        </a:rPr>
                        <a:t>(3 pens</a:t>
                      </a:r>
                      <a:r>
                        <a:rPr lang="en-US" sz="2400" b="0" baseline="0" dirty="0" smtClean="0">
                          <a:latin typeface="Franklin Gothic Book" panose="020B0503020102020204" pitchFamily="34" charset="0"/>
                        </a:rPr>
                        <a:t> per box</a:t>
                      </a:r>
                      <a:r>
                        <a:rPr lang="en-US" sz="2400" b="0" dirty="0" smtClean="0">
                          <a:latin typeface="Franklin Gothic Book" panose="020B0503020102020204" pitchFamily="34" charset="0"/>
                        </a:rPr>
                        <a:t>)</a:t>
                      </a:r>
                      <a:endParaRPr lang="en-US" sz="2400" b="0" dirty="0">
                        <a:latin typeface="Franklin Gothic Book" panose="020B05030201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300 units/3mL</a:t>
                      </a:r>
                      <a:endParaRPr lang="en-US" sz="2400" baseline="30000" dirty="0" smtClean="0">
                        <a:latin typeface="Franklin Gothic Book" panose="020B0503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Franklin Gothic Book" panose="020B0503020102020204" pitchFamily="34" charset="0"/>
                        </a:rPr>
                        <a:t>(5 pens per box)</a:t>
                      </a:r>
                    </a:p>
                  </a:txBody>
                  <a:tcPr/>
                </a:tc>
                <a:extLst>
                  <a:ext uri="{0D108BD9-81ED-4DB2-BD59-A6C34878D82A}">
                    <a16:rowId xmlns:a16="http://schemas.microsoft.com/office/drawing/2014/main" val="10003"/>
                  </a:ext>
                </a:extLst>
              </a:tr>
              <a:tr h="612324">
                <a:tc>
                  <a:txBody>
                    <a:bodyPr/>
                    <a:lstStyle/>
                    <a:p>
                      <a:r>
                        <a:rPr lang="en-US" sz="2400" b="1" dirty="0" smtClean="0">
                          <a:latin typeface="Franklin Gothic Book" panose="020B0503020102020204" pitchFamily="34" charset="0"/>
                        </a:rPr>
                        <a:t>Room</a:t>
                      </a:r>
                      <a:r>
                        <a:rPr lang="en-US" sz="2400" b="1" baseline="0" dirty="0" smtClean="0">
                          <a:latin typeface="Franklin Gothic Book" panose="020B0503020102020204" pitchFamily="34" charset="0"/>
                        </a:rPr>
                        <a:t> Temperature Expiration </a:t>
                      </a:r>
                      <a:endParaRPr lang="en-US" sz="2400" b="1" dirty="0">
                        <a:latin typeface="Franklin Gothic Book" panose="020B0503020102020204" pitchFamily="34" charset="0"/>
                      </a:endParaRPr>
                    </a:p>
                  </a:txBody>
                  <a:tcPr/>
                </a:tc>
                <a:tc>
                  <a:txBody>
                    <a:bodyPr/>
                    <a:lstStyle/>
                    <a:p>
                      <a:r>
                        <a:rPr lang="en-US" sz="2400" b="0" dirty="0" smtClean="0">
                          <a:latin typeface="Franklin Gothic Book" panose="020B0503020102020204" pitchFamily="34" charset="0"/>
                        </a:rPr>
                        <a:t>42</a:t>
                      </a:r>
                      <a:r>
                        <a:rPr lang="en-US" sz="2400" b="0" baseline="0" dirty="0" smtClean="0">
                          <a:latin typeface="Franklin Gothic Book" panose="020B0503020102020204" pitchFamily="34" charset="0"/>
                        </a:rPr>
                        <a:t> days</a:t>
                      </a:r>
                      <a:endParaRPr lang="en-US" sz="2400" b="0" dirty="0">
                        <a:latin typeface="Franklin Gothic Book" panose="020B0503020102020204" pitchFamily="34" charset="0"/>
                      </a:endParaRPr>
                    </a:p>
                  </a:txBody>
                  <a:tcPr/>
                </a:tc>
                <a:tc>
                  <a:txBody>
                    <a:bodyPr/>
                    <a:lstStyle/>
                    <a:p>
                      <a:r>
                        <a:rPr lang="en-US" sz="2400" dirty="0" smtClean="0">
                          <a:latin typeface="Franklin Gothic Book" panose="020B0503020102020204" pitchFamily="34" charset="0"/>
                        </a:rPr>
                        <a:t>28 days</a:t>
                      </a:r>
                      <a:endParaRPr lang="en-US" sz="2400" dirty="0">
                        <a:latin typeface="Franklin Gothic Book" panose="020B0503020102020204" pitchFamily="34" charset="0"/>
                      </a:endParaRP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6019800" y="6324600"/>
            <a:ext cx="3124200" cy="430887"/>
          </a:xfrm>
          <a:prstGeom prst="rect">
            <a:avLst/>
          </a:prstGeom>
          <a:noFill/>
        </p:spPr>
        <p:txBody>
          <a:bodyPr wrap="square" rtlCol="0">
            <a:spAutoFit/>
          </a:bodyPr>
          <a:lstStyle/>
          <a:p>
            <a:pPr marL="228600" indent="-228600">
              <a:buFontTx/>
              <a:buAutoNum type="arabicPeriod"/>
            </a:pPr>
            <a:r>
              <a:rPr lang="en-US" sz="1100" dirty="0" smtClean="0">
                <a:latin typeface="Franklin Gothic Book" pitchFamily="34" charset="0"/>
              </a:rPr>
              <a:t>Toujeo </a:t>
            </a:r>
            <a:r>
              <a:rPr lang="en-US" sz="1100" dirty="0">
                <a:latin typeface="Franklin Gothic Book" pitchFamily="34" charset="0"/>
              </a:rPr>
              <a:t>(glargine) [prescribing information</a:t>
            </a:r>
            <a:r>
              <a:rPr lang="en-US" sz="1100" dirty="0" smtClean="0">
                <a:latin typeface="Franklin Gothic Book" pitchFamily="34" charset="0"/>
              </a:rPr>
              <a:t>]</a:t>
            </a:r>
          </a:p>
          <a:p>
            <a:pPr marL="228600" indent="-228600">
              <a:buAutoNum type="arabicPeriod"/>
            </a:pPr>
            <a:r>
              <a:rPr lang="en-US" sz="1100" dirty="0" smtClean="0">
                <a:latin typeface="Franklin Gothic Book" pitchFamily="34" charset="0"/>
              </a:rPr>
              <a:t>Lantus (glargine) [prescribing information]</a:t>
            </a:r>
          </a:p>
        </p:txBody>
      </p:sp>
    </p:spTree>
    <p:extLst>
      <p:ext uri="{BB962C8B-B14F-4D97-AF65-F5344CB8AC3E}">
        <p14:creationId xmlns:p14="http://schemas.microsoft.com/office/powerpoint/2010/main" val="3369297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Cost Saving Options</a:t>
            </a:r>
            <a:endParaRPr lang="en-US" sz="3600" b="0" i="1" dirty="0">
              <a:solidFill>
                <a:schemeClr val="tx1"/>
              </a:solidFill>
              <a:latin typeface="Franklin Gothic Medium" panose="020B0603020102020204" pitchFamily="34" charset="0"/>
              <a:cs typeface="Franklin Gothic Book"/>
            </a:endParaRPr>
          </a:p>
        </p:txBody>
      </p:sp>
      <p:graphicFrame>
        <p:nvGraphicFramePr>
          <p:cNvPr id="6" name="Table 5"/>
          <p:cNvGraphicFramePr>
            <a:graphicFrameLocks noGrp="1"/>
          </p:cNvGraphicFramePr>
          <p:nvPr>
            <p:extLst>
              <p:ext uri="{D42A27DB-BD31-4B8C-83A1-F6EECF244321}">
                <p14:modId xmlns:p14="http://schemas.microsoft.com/office/powerpoint/2010/main" val="1624835426"/>
              </p:ext>
            </p:extLst>
          </p:nvPr>
        </p:nvGraphicFramePr>
        <p:xfrm>
          <a:off x="533400" y="1559965"/>
          <a:ext cx="8229600" cy="4638326"/>
        </p:xfrm>
        <a:graphic>
          <a:graphicData uri="http://schemas.openxmlformats.org/drawingml/2006/table">
            <a:tbl>
              <a:tblPr firstRow="1" bandRow="1">
                <a:tableStyleId>{21E4AEA4-8DFA-4A89-87EB-49C32662AFE0}</a:tableStyleId>
              </a:tblPr>
              <a:tblGrid>
                <a:gridCol w="2996214">
                  <a:extLst>
                    <a:ext uri="{9D8B030D-6E8A-4147-A177-3AD203B41FA5}">
                      <a16:colId xmlns:a16="http://schemas.microsoft.com/office/drawing/2014/main" val="20000"/>
                    </a:ext>
                  </a:extLst>
                </a:gridCol>
                <a:gridCol w="2716567">
                  <a:extLst>
                    <a:ext uri="{9D8B030D-6E8A-4147-A177-3AD203B41FA5}">
                      <a16:colId xmlns:a16="http://schemas.microsoft.com/office/drawing/2014/main" val="20004"/>
                    </a:ext>
                  </a:extLst>
                </a:gridCol>
                <a:gridCol w="2516819">
                  <a:extLst>
                    <a:ext uri="{9D8B030D-6E8A-4147-A177-3AD203B41FA5}">
                      <a16:colId xmlns:a16="http://schemas.microsoft.com/office/drawing/2014/main" val="20005"/>
                    </a:ext>
                  </a:extLst>
                </a:gridCol>
              </a:tblGrid>
              <a:tr h="821028">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U</a:t>
                      </a:r>
                      <a:r>
                        <a:rPr lang="en-US" sz="2400" baseline="0" dirty="0" smtClean="0">
                          <a:latin typeface="Franklin Gothic Book" panose="020B0503020102020204" pitchFamily="34" charset="0"/>
                        </a:rPr>
                        <a:t>-300</a:t>
                      </a:r>
                      <a:endParaRPr lang="en-US" sz="2400" dirty="0" smtClean="0">
                        <a:latin typeface="Franklin Gothic Book" panose="020B05030201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U</a:t>
                      </a:r>
                      <a:r>
                        <a:rPr lang="en-US" sz="2400" baseline="0" dirty="0" smtClean="0">
                          <a:latin typeface="Franklin Gothic Book" panose="020B0503020102020204" pitchFamily="34" charset="0"/>
                        </a:rPr>
                        <a:t>-100</a:t>
                      </a:r>
                      <a:endParaRPr lang="en-US" sz="2400" dirty="0" smtClean="0">
                        <a:latin typeface="Franklin Gothic Book" panose="020B0503020102020204" pitchFamily="34" charset="0"/>
                      </a:endParaRPr>
                    </a:p>
                  </a:txBody>
                  <a:tcPr anchor="ctr"/>
                </a:tc>
                <a:extLst>
                  <a:ext uri="{0D108BD9-81ED-4DB2-BD59-A6C34878D82A}">
                    <a16:rowId xmlns:a16="http://schemas.microsoft.com/office/drawing/2014/main" val="10000"/>
                  </a:ext>
                </a:extLst>
              </a:tr>
              <a:tr h="547352">
                <a:tc rowSpan="2">
                  <a:txBody>
                    <a:bodyPr/>
                    <a:lstStyle/>
                    <a:p>
                      <a:r>
                        <a:rPr lang="en-US" sz="2400" b="1" dirty="0" smtClean="0">
                          <a:latin typeface="Franklin Gothic Book" panose="020B0503020102020204" pitchFamily="34" charset="0"/>
                        </a:rPr>
                        <a:t>Good</a:t>
                      </a:r>
                      <a:r>
                        <a:rPr lang="en-US" sz="2400" b="1" baseline="0" dirty="0" smtClean="0">
                          <a:latin typeface="Franklin Gothic Book" panose="020B0503020102020204" pitchFamily="34" charset="0"/>
                        </a:rPr>
                        <a:t>rx</a:t>
                      </a:r>
                      <a:r>
                        <a:rPr lang="en-US" sz="2400" b="1" dirty="0" smtClean="0">
                          <a:latin typeface="Franklin Gothic Book" panose="020B0503020102020204" pitchFamily="34" charset="0"/>
                        </a:rPr>
                        <a:t>.com</a:t>
                      </a:r>
                      <a:r>
                        <a:rPr lang="en-US" sz="2400" b="1" baseline="0" dirty="0" smtClean="0">
                          <a:latin typeface="Franklin Gothic Book" panose="020B0503020102020204" pitchFamily="34" charset="0"/>
                        </a:rPr>
                        <a:t> </a:t>
                      </a:r>
                    </a:p>
                    <a:p>
                      <a:r>
                        <a:rPr lang="en-US" sz="2400" b="1" baseline="0" dirty="0" smtClean="0">
                          <a:latin typeface="Franklin Gothic Book" panose="020B0503020102020204" pitchFamily="34" charset="0"/>
                        </a:rPr>
                        <a:t>Cost</a:t>
                      </a:r>
                      <a:endParaRPr lang="en-US" sz="2400" b="1" dirty="0">
                        <a:latin typeface="Franklin Gothic Book" panose="020B0503020102020204" pitchFamily="34" charset="0"/>
                      </a:endParaRPr>
                    </a:p>
                  </a:txBody>
                  <a:tcPr/>
                </a:tc>
                <a:tc>
                  <a:txBody>
                    <a:bodyPr/>
                    <a:lstStyle/>
                    <a:p>
                      <a:r>
                        <a:rPr lang="en-US" sz="2400" dirty="0" smtClean="0">
                          <a:latin typeface="Franklin Gothic Book" panose="020B0503020102020204" pitchFamily="34" charset="0"/>
                        </a:rPr>
                        <a:t>3 pens: $343.15</a:t>
                      </a:r>
                      <a:endParaRPr lang="en-US" sz="2400" dirty="0">
                        <a:latin typeface="Franklin Gothic Book" panose="020B0503020102020204" pitchFamily="34" charset="0"/>
                      </a:endParaRPr>
                    </a:p>
                  </a:txBody>
                  <a:tcPr/>
                </a:tc>
                <a:tc>
                  <a:txBody>
                    <a:bodyPr/>
                    <a:lstStyle/>
                    <a:p>
                      <a:r>
                        <a:rPr lang="en-US" sz="2400" dirty="0" smtClean="0">
                          <a:latin typeface="Franklin Gothic Book" panose="020B0503020102020204" pitchFamily="34" charset="0"/>
                        </a:rPr>
                        <a:t>Vial: $256.26</a:t>
                      </a:r>
                      <a:endParaRPr lang="en-US" sz="2400" dirty="0">
                        <a:latin typeface="Franklin Gothic Book" panose="020B0503020102020204" pitchFamily="34" charset="0"/>
                      </a:endParaRPr>
                    </a:p>
                  </a:txBody>
                  <a:tcPr/>
                </a:tc>
                <a:extLst>
                  <a:ext uri="{0D108BD9-81ED-4DB2-BD59-A6C34878D82A}">
                    <a16:rowId xmlns:a16="http://schemas.microsoft.com/office/drawing/2014/main" val="10002"/>
                  </a:ext>
                </a:extLst>
              </a:tr>
              <a:tr h="547352">
                <a:tc vMerge="1">
                  <a:txBody>
                    <a:bodyPr/>
                    <a:lstStyle/>
                    <a:p>
                      <a:endParaRPr lang="en-US"/>
                    </a:p>
                  </a:txBody>
                  <a:tcPr/>
                </a:tc>
                <a:tc>
                  <a:txBody>
                    <a:bodyPr/>
                    <a:lstStyle/>
                    <a:p>
                      <a:r>
                        <a:rPr lang="en-US" sz="2400" dirty="0" smtClean="0">
                          <a:latin typeface="Franklin Gothic Book" panose="020B0503020102020204" pitchFamily="34" charset="0"/>
                        </a:rPr>
                        <a:t>5 pens: $600.07</a:t>
                      </a:r>
                      <a:endParaRPr lang="en-US" sz="2400" dirty="0">
                        <a:latin typeface="Franklin Gothic Book" panose="020B05030201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Pen: $380.39</a:t>
                      </a:r>
                    </a:p>
                  </a:txBody>
                  <a:tcPr/>
                </a:tc>
                <a:extLst>
                  <a:ext uri="{0D108BD9-81ED-4DB2-BD59-A6C34878D82A}">
                    <a16:rowId xmlns:a16="http://schemas.microsoft.com/office/drawing/2014/main" val="4083753251"/>
                  </a:ext>
                </a:extLst>
              </a:tr>
              <a:tr h="49261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Franklin Gothic Book" panose="020B0503020102020204" pitchFamily="34" charset="0"/>
                        </a:rPr>
                        <a:t>Manufacturer</a:t>
                      </a:r>
                      <a:r>
                        <a:rPr lang="en-US" sz="2400" b="1" baseline="0" dirty="0" smtClean="0">
                          <a:latin typeface="Franklin Gothic Book" panose="020B0503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latin typeface="Franklin Gothic Book" panose="020B0503020102020204" pitchFamily="34" charset="0"/>
                        </a:rPr>
                        <a:t>Saving Card</a:t>
                      </a:r>
                    </a:p>
                  </a:txBody>
                  <a:tcPr/>
                </a:tc>
                <a:tc>
                  <a:txBody>
                    <a:bodyPr/>
                    <a:lstStyle/>
                    <a:p>
                      <a:r>
                        <a:rPr lang="en-US" sz="2400" b="0" dirty="0" smtClean="0">
                          <a:latin typeface="Franklin Gothic Book" panose="020B0503020102020204" pitchFamily="34" charset="0"/>
                        </a:rPr>
                        <a:t>$15 per fill x 1</a:t>
                      </a:r>
                      <a:r>
                        <a:rPr lang="en-US" sz="2400" b="0" baseline="0" dirty="0" smtClean="0">
                          <a:latin typeface="Franklin Gothic Book" panose="020B0503020102020204" pitchFamily="34" charset="0"/>
                        </a:rPr>
                        <a:t> year</a:t>
                      </a:r>
                      <a:endParaRPr lang="en-US" sz="2400" b="0" dirty="0">
                        <a:latin typeface="Franklin Gothic Book" panose="020B0503020102020204" pitchFamily="34" charset="0"/>
                      </a:endParaRPr>
                    </a:p>
                  </a:txBody>
                  <a:tcPr/>
                </a:tc>
                <a:tc>
                  <a:txBody>
                    <a:bodyPr/>
                    <a:lstStyle/>
                    <a:p>
                      <a:r>
                        <a:rPr lang="en-US" sz="2400" dirty="0" smtClean="0">
                          <a:latin typeface="Franklin Gothic Book" panose="020B0503020102020204" pitchFamily="34" charset="0"/>
                        </a:rPr>
                        <a:t>$25</a:t>
                      </a:r>
                      <a:r>
                        <a:rPr lang="en-US" sz="2400" baseline="0" dirty="0" smtClean="0">
                          <a:latin typeface="Franklin Gothic Book" panose="020B0503020102020204" pitchFamily="34" charset="0"/>
                        </a:rPr>
                        <a:t> per fill</a:t>
                      </a:r>
                      <a:endParaRPr lang="en-US" sz="2400" dirty="0">
                        <a:latin typeface="Franklin Gothic Book" panose="020B0503020102020204" pitchFamily="34" charset="0"/>
                      </a:endParaRPr>
                    </a:p>
                  </a:txBody>
                  <a:tcPr/>
                </a:tc>
                <a:extLst>
                  <a:ext uri="{0D108BD9-81ED-4DB2-BD59-A6C34878D82A}">
                    <a16:rowId xmlns:a16="http://schemas.microsoft.com/office/drawing/2014/main" val="10003"/>
                  </a:ext>
                </a:extLst>
              </a:tr>
              <a:tr h="492617">
                <a:tc vMerge="1">
                  <a:txBody>
                    <a:bodyPr/>
                    <a:lstStyle/>
                    <a:p>
                      <a:endParaRPr lang="en-US"/>
                    </a:p>
                  </a:txBody>
                  <a:tcPr/>
                </a:tc>
                <a:tc>
                  <a:txBody>
                    <a:bodyPr/>
                    <a:lstStyle/>
                    <a:p>
                      <a:r>
                        <a:rPr lang="en-US" sz="2400" b="0" dirty="0" smtClean="0">
                          <a:latin typeface="Franklin Gothic Book" panose="020B0503020102020204" pitchFamily="34" charset="0"/>
                        </a:rPr>
                        <a:t>Max: $500/pack</a:t>
                      </a:r>
                      <a:endParaRPr lang="en-US" sz="2400" b="0" dirty="0">
                        <a:latin typeface="Franklin Gothic Book" panose="020B05030201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Franklin Gothic Book" panose="020B0503020102020204" pitchFamily="34" charset="0"/>
                        </a:rPr>
                        <a:t>Max: $100/fill</a:t>
                      </a:r>
                    </a:p>
                  </a:txBody>
                  <a:tcPr/>
                </a:tc>
                <a:extLst>
                  <a:ext uri="{0D108BD9-81ED-4DB2-BD59-A6C34878D82A}">
                    <a16:rowId xmlns:a16="http://schemas.microsoft.com/office/drawing/2014/main" val="3017540547"/>
                  </a:ext>
                </a:extLst>
              </a:tr>
              <a:tr h="985234">
                <a:tc>
                  <a:txBody>
                    <a:bodyPr/>
                    <a:lstStyle/>
                    <a:p>
                      <a:r>
                        <a:rPr lang="en-US" sz="2400" b="1" dirty="0" smtClean="0">
                          <a:latin typeface="Franklin Gothic Book" panose="020B0503020102020204" pitchFamily="34" charset="0"/>
                        </a:rPr>
                        <a:t>Manufacturer Patient Assistance</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Franklin Gothic Book" panose="020B0503020102020204" pitchFamily="34" charset="0"/>
                          <a:ea typeface="+mn-ea"/>
                          <a:cs typeface="+mn-cs"/>
                        </a:rPr>
                        <a:t>-No prescription ins, ineligible for state/fed programs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Franklin Gothic Book" panose="020B0503020102020204" pitchFamily="34" charset="0"/>
                          <a:ea typeface="+mn-ea"/>
                          <a:cs typeface="+mn-cs"/>
                        </a:rPr>
                        <a:t>-Part D: on exception basis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Franklin Gothic Book" panose="020B0503020102020204" pitchFamily="34" charset="0"/>
                          <a:ea typeface="+mn-ea"/>
                          <a:cs typeface="+mn-cs"/>
                        </a:rPr>
                        <a:t>-Income: </a:t>
                      </a:r>
                      <a:r>
                        <a:rPr kumimoji="0" lang="en-US" sz="1800" b="0" i="0" u="sng" strike="noStrike" kern="1200" cap="none" spc="0" normalizeH="0" baseline="0" noProof="0" dirty="0" smtClean="0">
                          <a:ln>
                            <a:noFill/>
                          </a:ln>
                          <a:solidFill>
                            <a:srgbClr val="000000"/>
                          </a:solidFill>
                          <a:effectLst/>
                          <a:uLnTx/>
                          <a:uFillTx/>
                          <a:latin typeface="Franklin Gothic Book" panose="020B0503020102020204" pitchFamily="34" charset="0"/>
                          <a:ea typeface="+mn-ea"/>
                          <a:cs typeface="+mn-cs"/>
                        </a:rPr>
                        <a:t>&lt;</a:t>
                      </a:r>
                      <a:r>
                        <a:rPr kumimoji="0" lang="en-US" sz="1800" b="0" i="0" u="none" strike="noStrike" kern="1200" cap="none" spc="0" normalizeH="0" baseline="0" noProof="0" dirty="0" smtClean="0">
                          <a:ln>
                            <a:noFill/>
                          </a:ln>
                          <a:solidFill>
                            <a:srgbClr val="000000"/>
                          </a:solidFill>
                          <a:effectLst/>
                          <a:uLnTx/>
                          <a:uFillTx/>
                          <a:latin typeface="Franklin Gothic Book" panose="020B0503020102020204" pitchFamily="34" charset="0"/>
                          <a:ea typeface="+mn-ea"/>
                          <a:cs typeface="+mn-cs"/>
                        </a:rPr>
                        <a:t> 250% of FPL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Franklin Gothic Book" panose="020B0503020102020204" pitchFamily="34" charset="0"/>
                          <a:ea typeface="+mn-ea"/>
                          <a:cs typeface="+mn-cs"/>
                        </a:rPr>
                        <a:t>-Supply: varies</a:t>
                      </a:r>
                      <a:endParaRPr kumimoji="0" lang="en-US" sz="1800" b="0" i="0" u="sng" strike="noStrike" kern="1200" cap="none" spc="0" normalizeH="0" baseline="0" noProof="0" dirty="0" smtClean="0">
                        <a:ln>
                          <a:noFill/>
                        </a:ln>
                        <a:solidFill>
                          <a:srgbClr val="000000"/>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Franklin Gothic Book" panose="020B0503020102020204" pitchFamily="34" charset="0"/>
                          <a:ea typeface="+mn-ea"/>
                          <a:cs typeface="+mn-cs"/>
                        </a:rPr>
                        <a:t>-Sent to: PCP office within 2-4 days</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Franklin Gothic Book" panose="020B050302010202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6629400" y="6372598"/>
            <a:ext cx="2667000" cy="430887"/>
          </a:xfrm>
          <a:prstGeom prst="rect">
            <a:avLst/>
          </a:prstGeom>
          <a:noFill/>
        </p:spPr>
        <p:txBody>
          <a:bodyPr wrap="square" rtlCol="0">
            <a:spAutoFit/>
          </a:bodyPr>
          <a:lstStyle/>
          <a:p>
            <a:r>
              <a:rPr lang="en-US" sz="1100" dirty="0" smtClean="0">
                <a:latin typeface="Franklin Gothic Book" pitchFamily="34" charset="0"/>
                <a:hlinkClick r:id="rId3"/>
              </a:rPr>
              <a:t>www.goodrx.com</a:t>
            </a:r>
            <a:r>
              <a:rPr lang="en-US" sz="1100" dirty="0" smtClean="0">
                <a:latin typeface="Franklin Gothic Book" pitchFamily="34" charset="0"/>
              </a:rPr>
              <a:t> Accessed 9/10/16</a:t>
            </a:r>
          </a:p>
          <a:p>
            <a:r>
              <a:rPr lang="en-US" sz="1100" dirty="0" smtClean="0">
                <a:latin typeface="Franklin Gothic Book" pitchFamily="34" charset="0"/>
                <a:hlinkClick r:id="rId4"/>
              </a:rPr>
              <a:t>www.needymeds.org</a:t>
            </a:r>
            <a:r>
              <a:rPr lang="en-US" sz="1100" dirty="0" smtClean="0">
                <a:latin typeface="Franklin Gothic Book" pitchFamily="34" charset="0"/>
              </a:rPr>
              <a:t> Accessed 9/10/16</a:t>
            </a:r>
          </a:p>
        </p:txBody>
      </p:sp>
    </p:spTree>
    <p:extLst>
      <p:ext uri="{BB962C8B-B14F-4D97-AF65-F5344CB8AC3E}">
        <p14:creationId xmlns:p14="http://schemas.microsoft.com/office/powerpoint/2010/main" val="3365140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Clinical Pearls/Place in Therapy</a:t>
            </a:r>
            <a:endParaRPr lang="en-US" sz="3600" b="0" i="1" dirty="0">
              <a:solidFill>
                <a:schemeClr val="tx1"/>
              </a:solidFill>
              <a:latin typeface="Franklin Gothic Medium" panose="020B0603020102020204" pitchFamily="34" charset="0"/>
              <a:cs typeface="Franklin Gothic Book"/>
            </a:endParaRPr>
          </a:p>
        </p:txBody>
      </p:sp>
      <p:sp>
        <p:nvSpPr>
          <p:cNvPr id="3" name="Content Placeholder 2"/>
          <p:cNvSpPr>
            <a:spLocks noGrp="1"/>
          </p:cNvSpPr>
          <p:nvPr>
            <p:ph sz="quarter" idx="1"/>
          </p:nvPr>
        </p:nvSpPr>
        <p:spPr>
          <a:xfrm>
            <a:off x="612648" y="1600199"/>
            <a:ext cx="8302752" cy="5029201"/>
          </a:xfrm>
        </p:spPr>
        <p:txBody>
          <a:bodyPr/>
          <a:lstStyle/>
          <a:p>
            <a:pPr>
              <a:buFont typeface="Wingdings" panose="05000000000000000000" pitchFamily="2" charset="2"/>
              <a:buChar char="§"/>
            </a:pPr>
            <a:r>
              <a:rPr lang="en-US" sz="3200" dirty="0" smtClean="0">
                <a:sym typeface="Wingdings" panose="05000000000000000000" pitchFamily="2" charset="2"/>
              </a:rPr>
              <a:t>Pros to Glargine U-300</a:t>
            </a:r>
          </a:p>
          <a:p>
            <a:pPr lvl="1">
              <a:buFont typeface="Wingdings" panose="05000000000000000000" pitchFamily="2" charset="2"/>
              <a:buChar char="§"/>
            </a:pPr>
            <a:r>
              <a:rPr lang="en-US" sz="3000" dirty="0" smtClean="0">
                <a:sym typeface="Wingdings" panose="05000000000000000000" pitchFamily="2" charset="2"/>
              </a:rPr>
              <a:t>Less volume = less pain</a:t>
            </a:r>
          </a:p>
          <a:p>
            <a:pPr lvl="1">
              <a:buFont typeface="Wingdings" panose="05000000000000000000" pitchFamily="2" charset="2"/>
              <a:buChar char="§"/>
            </a:pPr>
            <a:r>
              <a:rPr lang="en-US" sz="3000" dirty="0" smtClean="0">
                <a:sym typeface="Wingdings" panose="05000000000000000000" pitchFamily="2" charset="2"/>
              </a:rPr>
              <a:t>Improved duration of action</a:t>
            </a:r>
          </a:p>
          <a:p>
            <a:pPr lvl="1">
              <a:buFont typeface="Wingdings" panose="05000000000000000000" pitchFamily="2" charset="2"/>
              <a:buChar char="§"/>
            </a:pPr>
            <a:r>
              <a:rPr lang="en-US" sz="3000" dirty="0" smtClean="0">
                <a:sym typeface="Wingdings" panose="05000000000000000000" pitchFamily="2" charset="2"/>
              </a:rPr>
              <a:t>Improved nocturnal hypoglycemia risk</a:t>
            </a:r>
          </a:p>
          <a:p>
            <a:pPr lvl="1">
              <a:buFont typeface="Wingdings" panose="05000000000000000000" pitchFamily="2" charset="2"/>
              <a:buChar char="§"/>
            </a:pPr>
            <a:r>
              <a:rPr lang="en-US" sz="3000" dirty="0" smtClean="0">
                <a:sym typeface="Wingdings" panose="05000000000000000000" pitchFamily="2" charset="2"/>
              </a:rPr>
              <a:t>Copay card offers more cost savings</a:t>
            </a:r>
            <a:endParaRPr lang="en-US" sz="3000" dirty="0">
              <a:sym typeface="Wingdings" panose="05000000000000000000" pitchFamily="2" charset="2"/>
            </a:endParaRPr>
          </a:p>
          <a:p>
            <a:pPr>
              <a:buFont typeface="Wingdings" panose="05000000000000000000" pitchFamily="2" charset="2"/>
              <a:buChar char="§"/>
            </a:pPr>
            <a:r>
              <a:rPr lang="en-US" sz="3200" dirty="0" smtClean="0">
                <a:sym typeface="Wingdings" panose="05000000000000000000" pitchFamily="2" charset="2"/>
              </a:rPr>
              <a:t>Cons to Glargine U-300</a:t>
            </a:r>
          </a:p>
          <a:p>
            <a:pPr lvl="1">
              <a:buFont typeface="Wingdings" panose="05000000000000000000" pitchFamily="2" charset="2"/>
              <a:buChar char="§"/>
            </a:pPr>
            <a:r>
              <a:rPr lang="en-US" sz="3000" dirty="0" smtClean="0">
                <a:sym typeface="Wingdings" panose="05000000000000000000" pitchFamily="2" charset="2"/>
              </a:rPr>
              <a:t>Single max dose is still 80 units</a:t>
            </a:r>
          </a:p>
          <a:p>
            <a:pPr lvl="1">
              <a:buFont typeface="Wingdings" panose="05000000000000000000" pitchFamily="2" charset="2"/>
              <a:buChar char="§"/>
            </a:pPr>
            <a:r>
              <a:rPr lang="en-US" sz="3000" dirty="0" smtClean="0">
                <a:sym typeface="Wingdings" panose="05000000000000000000" pitchFamily="2" charset="2"/>
              </a:rPr>
              <a:t>Patent is expiring soon; good marketing of new brand?</a:t>
            </a:r>
            <a:endParaRPr lang="en-US" sz="3200" dirty="0" smtClean="0">
              <a:sym typeface="Wingdings" panose="05000000000000000000" pitchFamily="2" charset="2"/>
            </a:endParaRPr>
          </a:p>
          <a:p>
            <a:pPr>
              <a:buFont typeface="Wingdings" panose="05000000000000000000" pitchFamily="2" charset="2"/>
              <a:buChar char="§"/>
            </a:pPr>
            <a:endParaRPr lang="en-US" sz="3200" dirty="0" smtClean="0">
              <a:sym typeface="Wingdings" panose="05000000000000000000" pitchFamily="2" charset="2"/>
            </a:endParaRPr>
          </a:p>
          <a:p>
            <a:pPr>
              <a:buFont typeface="Wingdings" panose="05000000000000000000" pitchFamily="2" charset="2"/>
              <a:buChar char="§"/>
            </a:pPr>
            <a:endParaRPr lang="en-US" sz="3200" dirty="0" smtClean="0">
              <a:sym typeface="Wingdings" panose="05000000000000000000" pitchFamily="2" charset="2"/>
            </a:endParaRPr>
          </a:p>
          <a:p>
            <a:pPr>
              <a:buFont typeface="Wingdings" panose="05000000000000000000" pitchFamily="2" charset="2"/>
              <a:buChar char="§"/>
            </a:pPr>
            <a:endParaRPr lang="en-US" sz="3200" dirty="0" smtClean="0">
              <a:sym typeface="Wingdings" panose="05000000000000000000" pitchFamily="2" charset="2"/>
            </a:endParaRPr>
          </a:p>
          <a:p>
            <a:pPr lvl="1">
              <a:buFont typeface="Wingdings" panose="05000000000000000000" pitchFamily="2" charset="2"/>
              <a:buChar char="§"/>
            </a:pPr>
            <a:r>
              <a:rPr lang="en-US" sz="3000" dirty="0" smtClean="0"/>
              <a:t>Toujeo doses 10-15% higher to achieve same glucose control</a:t>
            </a:r>
            <a:r>
              <a:rPr lang="en-US" sz="3000" baseline="30000" dirty="0" smtClean="0"/>
              <a:t>1</a:t>
            </a:r>
          </a:p>
          <a:p>
            <a:pPr>
              <a:buFont typeface="Wingdings" panose="05000000000000000000" pitchFamily="2" charset="2"/>
              <a:buChar char="§"/>
            </a:pPr>
            <a:endParaRPr lang="en-US" sz="2800" dirty="0" smtClean="0"/>
          </a:p>
          <a:p>
            <a:pPr marL="46038" indent="0">
              <a:buNone/>
            </a:pPr>
            <a:endParaRPr lang="en-US" sz="3000" dirty="0" smtClean="0"/>
          </a:p>
          <a:p>
            <a:pPr marL="366713" lvl="1" indent="0">
              <a:buNone/>
            </a:pPr>
            <a:endParaRPr lang="en-US" sz="2800" dirty="0" smtClean="0"/>
          </a:p>
          <a:p>
            <a:pPr marL="366713" lvl="1" indent="0">
              <a:buNone/>
            </a:pPr>
            <a:endParaRPr lang="en-US" sz="2800" dirty="0"/>
          </a:p>
        </p:txBody>
      </p:sp>
    </p:spTree>
    <p:extLst>
      <p:ext uri="{BB962C8B-B14F-4D97-AF65-F5344CB8AC3E}">
        <p14:creationId xmlns:p14="http://schemas.microsoft.com/office/powerpoint/2010/main" val="1021923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err="1" smtClean="0">
                <a:latin typeface="Franklin Gothic Medium" panose="020B0603020102020204" pitchFamily="34" charset="0"/>
              </a:rPr>
              <a:t>Tresiba</a:t>
            </a:r>
            <a:r>
              <a:rPr lang="en-US" sz="3600" baseline="30000" dirty="0" smtClean="0">
                <a:latin typeface="Franklin Gothic Medium" panose="020B0603020102020204" pitchFamily="34" charset="0"/>
              </a:rPr>
              <a:t>®</a:t>
            </a:r>
            <a:endParaRPr lang="en-US" sz="3600" b="0" i="1" baseline="30000" dirty="0">
              <a:solidFill>
                <a:schemeClr val="tx1"/>
              </a:solidFill>
              <a:latin typeface="Franklin Gothic Medium" panose="020B0603020102020204" pitchFamily="34" charset="0"/>
              <a:cs typeface="Franklin Gothic Book"/>
            </a:endParaRPr>
          </a:p>
        </p:txBody>
      </p:sp>
      <p:sp>
        <p:nvSpPr>
          <p:cNvPr id="8" name="Content Placeholder 2"/>
          <p:cNvSpPr>
            <a:spLocks noGrp="1"/>
          </p:cNvSpPr>
          <p:nvPr>
            <p:ph sz="quarter" idx="1"/>
          </p:nvPr>
        </p:nvSpPr>
        <p:spPr>
          <a:xfrm>
            <a:off x="612648" y="1600200"/>
            <a:ext cx="8302752" cy="2133600"/>
          </a:xfrm>
        </p:spPr>
        <p:txBody>
          <a:bodyPr/>
          <a:lstStyle/>
          <a:p>
            <a:pPr>
              <a:buFont typeface="Wingdings" panose="05000000000000000000" pitchFamily="2" charset="2"/>
              <a:buChar char="§"/>
            </a:pPr>
            <a:r>
              <a:rPr lang="en-US" sz="3200" dirty="0" smtClean="0">
                <a:sym typeface="Wingdings" panose="05000000000000000000" pitchFamily="2" charset="2"/>
              </a:rPr>
              <a:t>Degludec U-100 and U-200</a:t>
            </a:r>
          </a:p>
          <a:p>
            <a:pPr lvl="1">
              <a:buFont typeface="Wingdings" panose="05000000000000000000" pitchFamily="2" charset="2"/>
              <a:buChar char="§"/>
            </a:pPr>
            <a:r>
              <a:rPr lang="en-US" sz="3000" dirty="0" smtClean="0"/>
              <a:t>FDA approved in Sept 2015</a:t>
            </a:r>
          </a:p>
          <a:p>
            <a:pPr lvl="1">
              <a:buFont typeface="Wingdings" panose="05000000000000000000" pitchFamily="2" charset="2"/>
              <a:buChar char="§"/>
            </a:pPr>
            <a:r>
              <a:rPr lang="en-US" sz="3000" dirty="0" smtClean="0"/>
              <a:t>Ultra-long acting</a:t>
            </a:r>
          </a:p>
          <a:p>
            <a:pPr lvl="1">
              <a:buFont typeface="Wingdings" panose="05000000000000000000" pitchFamily="2" charset="2"/>
              <a:buChar char="§"/>
            </a:pPr>
            <a:r>
              <a:rPr lang="en-US" sz="3000" dirty="0" smtClean="0"/>
              <a:t>Available as pens only</a:t>
            </a:r>
          </a:p>
          <a:p>
            <a:pPr lvl="1">
              <a:buFont typeface="Wingdings" panose="05000000000000000000" pitchFamily="2" charset="2"/>
              <a:buChar char="§"/>
            </a:pPr>
            <a:endParaRPr lang="en-US" sz="3000" dirty="0" smtClean="0"/>
          </a:p>
          <a:p>
            <a:pPr marL="366713" lvl="1" indent="0">
              <a:buNone/>
            </a:pPr>
            <a:endParaRPr lang="en-US" sz="2800" dirty="0" smtClean="0"/>
          </a:p>
          <a:p>
            <a:pPr marL="366713" lvl="1" indent="0">
              <a:buNone/>
            </a:pPr>
            <a:endParaRPr lang="en-US" sz="2800" dirty="0"/>
          </a:p>
        </p:txBody>
      </p:sp>
    </p:spTree>
    <p:extLst>
      <p:ext uri="{BB962C8B-B14F-4D97-AF65-F5344CB8AC3E}">
        <p14:creationId xmlns:p14="http://schemas.microsoft.com/office/powerpoint/2010/main" val="715899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Pharmacokinetics: </a:t>
            </a:r>
            <a:r>
              <a:rPr lang="en-US" sz="3600" dirty="0">
                <a:latin typeface="Franklin Gothic Medium" panose="020B0603020102020204" pitchFamily="34" charset="0"/>
              </a:rPr>
              <a:t>Degludec</a:t>
            </a:r>
            <a:endParaRPr lang="en-US" sz="3600" b="0" i="1" dirty="0">
              <a:solidFill>
                <a:schemeClr val="tx1"/>
              </a:solidFill>
              <a:latin typeface="Franklin Gothic Medium" panose="020B0603020102020204" pitchFamily="34" charset="0"/>
              <a:cs typeface="Franklin Gothic Book"/>
            </a:endParaRPr>
          </a:p>
        </p:txBody>
      </p:sp>
      <p:sp>
        <p:nvSpPr>
          <p:cNvPr id="7" name="TextBox 6"/>
          <p:cNvSpPr txBox="1"/>
          <p:nvPr/>
        </p:nvSpPr>
        <p:spPr>
          <a:xfrm>
            <a:off x="4953000" y="6457890"/>
            <a:ext cx="4191000" cy="400110"/>
          </a:xfrm>
          <a:prstGeom prst="rect">
            <a:avLst/>
          </a:prstGeom>
          <a:noFill/>
        </p:spPr>
        <p:txBody>
          <a:bodyPr wrap="square" rtlCol="0">
            <a:spAutoFit/>
          </a:bodyPr>
          <a:lstStyle/>
          <a:p>
            <a:r>
              <a:rPr lang="en-US" sz="1100" dirty="0" err="1" smtClean="0">
                <a:latin typeface="Franklin Gothic Book" pitchFamily="34" charset="0"/>
              </a:rPr>
              <a:t>Korsatko</a:t>
            </a:r>
            <a:r>
              <a:rPr lang="en-US" sz="1100" dirty="0" smtClean="0">
                <a:latin typeface="Franklin Gothic Book" pitchFamily="34" charset="0"/>
              </a:rPr>
              <a:t> et al. Clinical Drug Investigation. 2013; 33 (7): 515-521</a:t>
            </a:r>
          </a:p>
          <a:p>
            <a:endParaRPr lang="en-US" sz="900" dirty="0" smtClean="0">
              <a:latin typeface="Franklin Gothic Book" pitchFamily="34" charset="0"/>
            </a:endParaRPr>
          </a:p>
        </p:txBody>
      </p:sp>
      <p:pic>
        <p:nvPicPr>
          <p:cNvPr id="2" name="Picture 1"/>
          <p:cNvPicPr>
            <a:picLocks noChangeAspect="1"/>
          </p:cNvPicPr>
          <p:nvPr/>
        </p:nvPicPr>
        <p:blipFill>
          <a:blip r:embed="rId3"/>
          <a:stretch>
            <a:fillRect/>
          </a:stretch>
        </p:blipFill>
        <p:spPr>
          <a:xfrm>
            <a:off x="1475639" y="2286000"/>
            <a:ext cx="6192721" cy="3701521"/>
          </a:xfrm>
          <a:prstGeom prst="rect">
            <a:avLst/>
          </a:prstGeom>
        </p:spPr>
      </p:pic>
    </p:spTree>
    <p:extLst>
      <p:ext uri="{BB962C8B-B14F-4D97-AF65-F5344CB8AC3E}">
        <p14:creationId xmlns:p14="http://schemas.microsoft.com/office/powerpoint/2010/main" val="877320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CME Disclosures</a:t>
            </a:r>
            <a:endParaRPr lang="en-US" sz="3600" b="0" i="1" dirty="0">
              <a:solidFill>
                <a:schemeClr val="tx1"/>
              </a:solidFill>
              <a:latin typeface="Franklin Gothic Medium" panose="020B0603020102020204" pitchFamily="34" charset="0"/>
              <a:cs typeface="Franklin Gothic Book"/>
            </a:endParaRPr>
          </a:p>
        </p:txBody>
      </p:sp>
      <p:sp>
        <p:nvSpPr>
          <p:cNvPr id="6" name="Content Placeholder 5"/>
          <p:cNvSpPr>
            <a:spLocks noGrp="1"/>
          </p:cNvSpPr>
          <p:nvPr>
            <p:ph sz="quarter" idx="1"/>
          </p:nvPr>
        </p:nvSpPr>
        <p:spPr>
          <a:xfrm>
            <a:off x="612648" y="1600200"/>
            <a:ext cx="8150352" cy="4495800"/>
          </a:xfrm>
        </p:spPr>
        <p:txBody>
          <a:bodyPr/>
          <a:lstStyle/>
          <a:p>
            <a:pPr>
              <a:spcAft>
                <a:spcPts val="0"/>
              </a:spcAft>
              <a:buSzPct val="130000"/>
              <a:buFont typeface="Wingdings" pitchFamily="2" charset="2"/>
              <a:buChar char="§"/>
            </a:pPr>
            <a:r>
              <a:rPr lang="en-US" b="0" dirty="0" smtClean="0">
                <a:solidFill>
                  <a:prstClr val="black"/>
                </a:solidFill>
                <a:latin typeface="Franklin Gothic Book" pitchFamily="34" charset="0"/>
                <a:ea typeface="Calibri"/>
                <a:cs typeface="Times New Roman"/>
              </a:rPr>
              <a:t>I have </a:t>
            </a:r>
            <a:r>
              <a:rPr lang="en-US" sz="2400" b="0" dirty="0" smtClean="0">
                <a:solidFill>
                  <a:prstClr val="black"/>
                </a:solidFill>
                <a:latin typeface="Franklin Gothic Book" pitchFamily="34" charset="0"/>
                <a:ea typeface="Calibri"/>
                <a:cs typeface="Times New Roman"/>
              </a:rPr>
              <a:t>no </a:t>
            </a:r>
            <a:r>
              <a:rPr lang="en-US" sz="2400" b="0" dirty="0">
                <a:solidFill>
                  <a:prstClr val="black"/>
                </a:solidFill>
                <a:latin typeface="Franklin Gothic Book" pitchFamily="34" charset="0"/>
                <a:ea typeface="Calibri"/>
                <a:cs typeface="Times New Roman"/>
              </a:rPr>
              <a:t>disclosures relevant to today’s presentation</a:t>
            </a:r>
          </a:p>
          <a:p>
            <a:pPr marL="0" indent="0">
              <a:spcAft>
                <a:spcPts val="0"/>
              </a:spcAft>
              <a:buSzPct val="130000"/>
              <a:buNone/>
            </a:pPr>
            <a:endParaRPr lang="en-US" sz="2400" b="0" dirty="0" smtClean="0">
              <a:solidFill>
                <a:prstClr val="black"/>
              </a:solidFill>
              <a:latin typeface="Franklin Gothic Book" pitchFamily="34" charset="0"/>
              <a:ea typeface="Calibri"/>
              <a:cs typeface="Times New Roman"/>
            </a:endParaRPr>
          </a:p>
          <a:p>
            <a:pPr marL="0" indent="0">
              <a:buNone/>
            </a:pPr>
            <a:endParaRPr lang="en-US" dirty="0"/>
          </a:p>
        </p:txBody>
      </p:sp>
    </p:spTree>
    <p:extLst>
      <p:ext uri="{BB962C8B-B14F-4D97-AF65-F5344CB8AC3E}">
        <p14:creationId xmlns:p14="http://schemas.microsoft.com/office/powerpoint/2010/main" val="3705401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Pharmacodynamics: </a:t>
            </a:r>
            <a:r>
              <a:rPr lang="en-US" sz="3600" dirty="0">
                <a:latin typeface="Franklin Gothic Medium" panose="020B0603020102020204" pitchFamily="34" charset="0"/>
              </a:rPr>
              <a:t>Degludec</a:t>
            </a:r>
            <a:endParaRPr lang="en-US" sz="3600" b="0" i="1" dirty="0">
              <a:solidFill>
                <a:schemeClr val="tx1"/>
              </a:solidFill>
              <a:latin typeface="Franklin Gothic Medium" panose="020B0603020102020204" pitchFamily="34" charset="0"/>
              <a:cs typeface="Franklin Gothic Book"/>
            </a:endParaRPr>
          </a:p>
        </p:txBody>
      </p:sp>
      <p:pic>
        <p:nvPicPr>
          <p:cNvPr id="3" name="Picture 2"/>
          <p:cNvPicPr>
            <a:picLocks noChangeAspect="1"/>
          </p:cNvPicPr>
          <p:nvPr/>
        </p:nvPicPr>
        <p:blipFill>
          <a:blip r:embed="rId3"/>
          <a:stretch>
            <a:fillRect/>
          </a:stretch>
        </p:blipFill>
        <p:spPr>
          <a:xfrm>
            <a:off x="1577159" y="2057400"/>
            <a:ext cx="5989681" cy="3154561"/>
          </a:xfrm>
          <a:prstGeom prst="rect">
            <a:avLst/>
          </a:prstGeom>
        </p:spPr>
      </p:pic>
      <p:sp>
        <p:nvSpPr>
          <p:cNvPr id="6" name="TextBox 5"/>
          <p:cNvSpPr txBox="1"/>
          <p:nvPr/>
        </p:nvSpPr>
        <p:spPr>
          <a:xfrm>
            <a:off x="4953000" y="6457890"/>
            <a:ext cx="4191000" cy="400110"/>
          </a:xfrm>
          <a:prstGeom prst="rect">
            <a:avLst/>
          </a:prstGeom>
          <a:noFill/>
        </p:spPr>
        <p:txBody>
          <a:bodyPr wrap="square" rtlCol="0">
            <a:spAutoFit/>
          </a:bodyPr>
          <a:lstStyle/>
          <a:p>
            <a:r>
              <a:rPr lang="en-US" sz="1100" dirty="0" err="1" smtClean="0">
                <a:latin typeface="Franklin Gothic Book" pitchFamily="34" charset="0"/>
              </a:rPr>
              <a:t>Korsatko</a:t>
            </a:r>
            <a:r>
              <a:rPr lang="en-US" sz="1100" dirty="0" smtClean="0">
                <a:latin typeface="Franklin Gothic Book" pitchFamily="34" charset="0"/>
              </a:rPr>
              <a:t> et al. Clinical Drug Investigation. 2013; 33 (7): 515-521</a:t>
            </a:r>
          </a:p>
          <a:p>
            <a:endParaRPr lang="en-US" sz="900" dirty="0" smtClean="0">
              <a:latin typeface="Franklin Gothic Book" pitchFamily="34" charset="0"/>
            </a:endParaRPr>
          </a:p>
        </p:txBody>
      </p:sp>
    </p:spTree>
    <p:extLst>
      <p:ext uri="{BB962C8B-B14F-4D97-AF65-F5344CB8AC3E}">
        <p14:creationId xmlns:p14="http://schemas.microsoft.com/office/powerpoint/2010/main" val="3972307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err="1" smtClean="0">
                <a:latin typeface="Franklin Gothic Medium" panose="020B0603020102020204" pitchFamily="34" charset="0"/>
              </a:rPr>
              <a:t>Deguldec</a:t>
            </a:r>
            <a:r>
              <a:rPr lang="en-US" sz="3600" dirty="0" smtClean="0">
                <a:latin typeface="Franklin Gothic Medium" panose="020B0603020102020204" pitchFamily="34" charset="0"/>
              </a:rPr>
              <a:t> vs Glargine: Less Variability</a:t>
            </a:r>
            <a:endParaRPr lang="en-US" sz="3600" b="0" i="1" dirty="0">
              <a:solidFill>
                <a:schemeClr val="tx1"/>
              </a:solidFill>
              <a:latin typeface="Franklin Gothic Medium" panose="020B0603020102020204" pitchFamily="34" charset="0"/>
              <a:cs typeface="Franklin Gothic Book"/>
            </a:endParaRPr>
          </a:p>
        </p:txBody>
      </p:sp>
      <p:sp>
        <p:nvSpPr>
          <p:cNvPr id="6" name="TextBox 5"/>
          <p:cNvSpPr txBox="1"/>
          <p:nvPr/>
        </p:nvSpPr>
        <p:spPr>
          <a:xfrm>
            <a:off x="4953000" y="6457890"/>
            <a:ext cx="4191000" cy="400110"/>
          </a:xfrm>
          <a:prstGeom prst="rect">
            <a:avLst/>
          </a:prstGeom>
          <a:noFill/>
        </p:spPr>
        <p:txBody>
          <a:bodyPr wrap="square" rtlCol="0">
            <a:spAutoFit/>
          </a:bodyPr>
          <a:lstStyle/>
          <a:p>
            <a:r>
              <a:rPr lang="en-US" sz="1100" dirty="0" err="1" smtClean="0">
                <a:latin typeface="Franklin Gothic Book" pitchFamily="34" charset="0"/>
              </a:rPr>
              <a:t>Heise</a:t>
            </a:r>
            <a:r>
              <a:rPr lang="en-US" sz="1100" dirty="0" smtClean="0">
                <a:latin typeface="Franklin Gothic Book" pitchFamily="34" charset="0"/>
              </a:rPr>
              <a:t> et al. Diabetes, Obesity and Metabolism. 2012; 14: 859--864</a:t>
            </a:r>
          </a:p>
          <a:p>
            <a:endParaRPr lang="en-US" sz="900" dirty="0" smtClean="0">
              <a:latin typeface="Franklin Gothic Book" pitchFamily="34" charset="0"/>
            </a:endParaRPr>
          </a:p>
        </p:txBody>
      </p:sp>
      <p:pic>
        <p:nvPicPr>
          <p:cNvPr id="2" name="Picture 1"/>
          <p:cNvPicPr>
            <a:picLocks noChangeAspect="1"/>
          </p:cNvPicPr>
          <p:nvPr/>
        </p:nvPicPr>
        <p:blipFill>
          <a:blip r:embed="rId3"/>
          <a:stretch>
            <a:fillRect/>
          </a:stretch>
        </p:blipFill>
        <p:spPr>
          <a:xfrm>
            <a:off x="2133600" y="2286000"/>
            <a:ext cx="4669921" cy="3408961"/>
          </a:xfrm>
          <a:prstGeom prst="rect">
            <a:avLst/>
          </a:prstGeom>
        </p:spPr>
      </p:pic>
      <p:cxnSp>
        <p:nvCxnSpPr>
          <p:cNvPr id="9" name="Straight Connector 8"/>
          <p:cNvCxnSpPr/>
          <p:nvPr/>
        </p:nvCxnSpPr>
        <p:spPr>
          <a:xfrm>
            <a:off x="1953960" y="4495800"/>
            <a:ext cx="5029200" cy="0"/>
          </a:xfrm>
          <a:prstGeom prst="line">
            <a:avLst/>
          </a:prstGeom>
          <a:ln>
            <a:solidFill>
              <a:srgbClr val="00339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69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Comparison Pharmacodynamics</a:t>
            </a:r>
            <a:endParaRPr lang="en-US" sz="3600" b="0" i="1" dirty="0">
              <a:solidFill>
                <a:schemeClr val="tx1"/>
              </a:solidFill>
              <a:latin typeface="Franklin Gothic Medium" panose="020B0603020102020204" pitchFamily="34" charset="0"/>
              <a:cs typeface="Franklin Gothic Book"/>
            </a:endParaRPr>
          </a:p>
        </p:txBody>
      </p:sp>
      <p:graphicFrame>
        <p:nvGraphicFramePr>
          <p:cNvPr id="8" name="Table 7"/>
          <p:cNvGraphicFramePr>
            <a:graphicFrameLocks noGrp="1"/>
          </p:cNvGraphicFramePr>
          <p:nvPr>
            <p:extLst>
              <p:ext uri="{D42A27DB-BD31-4B8C-83A1-F6EECF244321}">
                <p14:modId xmlns:p14="http://schemas.microsoft.com/office/powerpoint/2010/main" val="3735569377"/>
              </p:ext>
            </p:extLst>
          </p:nvPr>
        </p:nvGraphicFramePr>
        <p:xfrm>
          <a:off x="533400" y="1752600"/>
          <a:ext cx="8191501" cy="3886199"/>
        </p:xfrm>
        <a:graphic>
          <a:graphicData uri="http://schemas.openxmlformats.org/drawingml/2006/table">
            <a:tbl>
              <a:tblPr firstRow="1" bandRow="1">
                <a:tableStyleId>{21E4AEA4-8DFA-4A89-87EB-49C32662AFE0}</a:tableStyleId>
              </a:tblPr>
              <a:tblGrid>
                <a:gridCol w="3038163">
                  <a:extLst>
                    <a:ext uri="{9D8B030D-6E8A-4147-A177-3AD203B41FA5}">
                      <a16:colId xmlns:a16="http://schemas.microsoft.com/office/drawing/2014/main" val="20000"/>
                    </a:ext>
                  </a:extLst>
                </a:gridCol>
                <a:gridCol w="2409583">
                  <a:extLst>
                    <a:ext uri="{9D8B030D-6E8A-4147-A177-3AD203B41FA5}">
                      <a16:colId xmlns:a16="http://schemas.microsoft.com/office/drawing/2014/main" val="20004"/>
                    </a:ext>
                  </a:extLst>
                </a:gridCol>
                <a:gridCol w="2743755">
                  <a:extLst>
                    <a:ext uri="{9D8B030D-6E8A-4147-A177-3AD203B41FA5}">
                      <a16:colId xmlns:a16="http://schemas.microsoft.com/office/drawing/2014/main" val="20005"/>
                    </a:ext>
                  </a:extLst>
                </a:gridCol>
              </a:tblGrid>
              <a:tr h="854076">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Degludec U-200</a:t>
                      </a:r>
                      <a:endParaRPr lang="en-US" sz="2400" baseline="30000" dirty="0" smtClean="0">
                        <a:latin typeface="Franklin Gothic Book" panose="020B05030201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Gla-300</a:t>
                      </a:r>
                      <a:endParaRPr lang="en-US" sz="2400" dirty="0" smtClean="0">
                        <a:latin typeface="Franklin Gothic Book" panose="020B0503020102020204" pitchFamily="34" charset="0"/>
                      </a:endParaRPr>
                    </a:p>
                  </a:txBody>
                  <a:tcPr anchor="ctr"/>
                </a:tc>
                <a:extLst>
                  <a:ext uri="{0D108BD9-81ED-4DB2-BD59-A6C34878D82A}">
                    <a16:rowId xmlns:a16="http://schemas.microsoft.com/office/drawing/2014/main" val="10000"/>
                  </a:ext>
                </a:extLst>
              </a:tr>
              <a:tr h="990876">
                <a:tc>
                  <a:txBody>
                    <a:bodyPr/>
                    <a:lstStyle/>
                    <a:p>
                      <a:r>
                        <a:rPr lang="en-US" sz="2400" b="1" dirty="0" smtClean="0">
                          <a:latin typeface="Franklin Gothic Book" panose="020B0503020102020204" pitchFamily="34" charset="0"/>
                        </a:rPr>
                        <a:t>Onset</a:t>
                      </a:r>
                      <a:r>
                        <a:rPr lang="en-US" sz="2400" b="1" baseline="30000" dirty="0" smtClean="0">
                          <a:latin typeface="Franklin Gothic Book" panose="020B0503020102020204" pitchFamily="34" charset="0"/>
                        </a:rPr>
                        <a:t>1,2</a:t>
                      </a:r>
                      <a:endParaRPr lang="en-US" sz="2400" b="1" baseline="30000" dirty="0">
                        <a:latin typeface="Franklin Gothic Book" panose="020B0503020102020204" pitchFamily="34" charset="0"/>
                      </a:endParaRPr>
                    </a:p>
                  </a:txBody>
                  <a:tcPr/>
                </a:tc>
                <a:tc>
                  <a:txBody>
                    <a:bodyPr/>
                    <a:lstStyle/>
                    <a:p>
                      <a:r>
                        <a:rPr lang="en-US" sz="2400" baseline="0" dirty="0" smtClean="0">
                          <a:latin typeface="Franklin Gothic Book" panose="020B0503020102020204" pitchFamily="34" charset="0"/>
                        </a:rPr>
                        <a:t> 1 hour</a:t>
                      </a:r>
                      <a:endParaRPr lang="en-US" sz="2400" dirty="0">
                        <a:latin typeface="Franklin Gothic Book" panose="020B0503020102020204" pitchFamily="34" charset="0"/>
                      </a:endParaRPr>
                    </a:p>
                  </a:txBody>
                  <a:tcPr/>
                </a:tc>
                <a:tc>
                  <a:txBody>
                    <a:bodyPr/>
                    <a:lstStyle/>
                    <a:p>
                      <a:r>
                        <a:rPr lang="en-US" sz="2400" baseline="0" dirty="0" smtClean="0">
                          <a:latin typeface="Franklin Gothic Book" panose="020B0503020102020204" pitchFamily="34" charset="0"/>
                        </a:rPr>
                        <a:t>6 hours</a:t>
                      </a:r>
                      <a:endParaRPr lang="en-US" sz="2400" baseline="30000" dirty="0">
                        <a:latin typeface="Franklin Gothic Book" panose="020B0503020102020204" pitchFamily="34" charset="0"/>
                      </a:endParaRPr>
                    </a:p>
                  </a:txBody>
                  <a:tcPr/>
                </a:tc>
                <a:extLst>
                  <a:ext uri="{0D108BD9-81ED-4DB2-BD59-A6C34878D82A}">
                    <a16:rowId xmlns:a16="http://schemas.microsoft.com/office/drawing/2014/main" val="10002"/>
                  </a:ext>
                </a:extLst>
              </a:tr>
              <a:tr h="1168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Franklin Gothic Book" panose="020B0503020102020204" pitchFamily="34" charset="0"/>
                        </a:rPr>
                        <a:t>Duration of Action</a:t>
                      </a:r>
                      <a:r>
                        <a:rPr lang="en-US" sz="2400" b="1" baseline="30000" dirty="0" smtClean="0">
                          <a:latin typeface="Franklin Gothic Book" panose="020B0503020102020204" pitchFamily="34" charset="0"/>
                        </a:rPr>
                        <a:t>3</a:t>
                      </a:r>
                      <a:r>
                        <a:rPr lang="en-US" sz="2400" b="1" dirty="0" smtClean="0">
                          <a:latin typeface="Franklin Gothic Book" panose="020B0503020102020204" pitchFamily="34" charset="0"/>
                        </a:rPr>
                        <a:t> </a:t>
                      </a:r>
                    </a:p>
                  </a:txBody>
                  <a:tcPr/>
                </a:tc>
                <a:tc>
                  <a:txBody>
                    <a:bodyPr/>
                    <a:lstStyle/>
                    <a:p>
                      <a:r>
                        <a:rPr lang="en-US" sz="2400" b="0" dirty="0" smtClean="0">
                          <a:latin typeface="Franklin Gothic Book" panose="020B0503020102020204" pitchFamily="34" charset="0"/>
                        </a:rPr>
                        <a:t>42 hours</a:t>
                      </a:r>
                      <a:endParaRPr lang="en-US" sz="2400" b="0" dirty="0">
                        <a:latin typeface="Franklin Gothic Book" panose="020B0503020102020204" pitchFamily="34" charset="0"/>
                      </a:endParaRPr>
                    </a:p>
                  </a:txBody>
                  <a:tcPr/>
                </a:tc>
                <a:tc>
                  <a:txBody>
                    <a:bodyPr/>
                    <a:lstStyle/>
                    <a:p>
                      <a:pPr algn="l"/>
                      <a:r>
                        <a:rPr lang="en-US" sz="2400" dirty="0" smtClean="0">
                          <a:latin typeface="Franklin Gothic Book" panose="020B0503020102020204" pitchFamily="34" charset="0"/>
                        </a:rPr>
                        <a:t>&gt;</a:t>
                      </a:r>
                      <a:r>
                        <a:rPr lang="en-US" sz="2400" baseline="0" dirty="0" smtClean="0">
                          <a:latin typeface="Franklin Gothic Book" panose="020B0503020102020204" pitchFamily="34" charset="0"/>
                        </a:rPr>
                        <a:t> 30 hours</a:t>
                      </a:r>
                      <a:endParaRPr lang="en-US" sz="2400" dirty="0">
                        <a:latin typeface="Franklin Gothic Book" panose="020B0503020102020204" pitchFamily="34" charset="0"/>
                      </a:endParaRPr>
                    </a:p>
                  </a:txBody>
                  <a:tcPr/>
                </a:tc>
                <a:extLst>
                  <a:ext uri="{0D108BD9-81ED-4DB2-BD59-A6C34878D82A}">
                    <a16:rowId xmlns:a16="http://schemas.microsoft.com/office/drawing/2014/main" val="10003"/>
                  </a:ext>
                </a:extLst>
              </a:tr>
              <a:tr h="873055">
                <a:tc>
                  <a:txBody>
                    <a:bodyPr/>
                    <a:lstStyle/>
                    <a:p>
                      <a:r>
                        <a:rPr lang="en-US" sz="2400" b="1" dirty="0" smtClean="0">
                          <a:latin typeface="Franklin Gothic Book" panose="020B0503020102020204" pitchFamily="34" charset="0"/>
                        </a:rPr>
                        <a:t>Steady State</a:t>
                      </a:r>
                      <a:r>
                        <a:rPr lang="en-US" sz="2400" b="1" baseline="30000" dirty="0" smtClean="0">
                          <a:latin typeface="Franklin Gothic Book" panose="020B0503020102020204" pitchFamily="34" charset="0"/>
                        </a:rPr>
                        <a:t>3</a:t>
                      </a:r>
                    </a:p>
                    <a:p>
                      <a:endParaRPr lang="en-US" sz="2400" b="1" dirty="0">
                        <a:latin typeface="Franklin Gothic Book" panose="020B0503020102020204" pitchFamily="34" charset="0"/>
                      </a:endParaRPr>
                    </a:p>
                  </a:txBody>
                  <a:tcPr/>
                </a:tc>
                <a:tc>
                  <a:txBody>
                    <a:bodyPr/>
                    <a:lstStyle/>
                    <a:p>
                      <a:r>
                        <a:rPr lang="en-US" sz="2400" b="0" dirty="0" smtClean="0">
                          <a:latin typeface="Franklin Gothic Book" panose="020B0503020102020204" pitchFamily="34" charset="0"/>
                        </a:rPr>
                        <a:t>2</a:t>
                      </a:r>
                      <a:r>
                        <a:rPr lang="en-US" sz="2400" b="0" baseline="0" dirty="0" smtClean="0">
                          <a:latin typeface="Franklin Gothic Book" panose="020B0503020102020204" pitchFamily="34" charset="0"/>
                        </a:rPr>
                        <a:t> – 3 days</a:t>
                      </a:r>
                      <a:endParaRPr lang="en-US" sz="2400" b="0" dirty="0">
                        <a:latin typeface="Franklin Gothic Book" panose="020B0503020102020204" pitchFamily="34" charset="0"/>
                      </a:endParaRPr>
                    </a:p>
                  </a:txBody>
                  <a:tcPr/>
                </a:tc>
                <a:tc>
                  <a:txBody>
                    <a:bodyPr/>
                    <a:lstStyle/>
                    <a:p>
                      <a:r>
                        <a:rPr lang="en-US" sz="2400" dirty="0" smtClean="0">
                          <a:latin typeface="Franklin Gothic Book" panose="020B0503020102020204" pitchFamily="34" charset="0"/>
                        </a:rPr>
                        <a:t>5 days</a:t>
                      </a:r>
                      <a:endParaRPr lang="en-US" sz="2400" dirty="0">
                        <a:latin typeface="Franklin Gothic Book" panose="020B0503020102020204" pitchFamily="34" charset="0"/>
                      </a:endParaRP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533400" y="5895273"/>
            <a:ext cx="8534400" cy="938719"/>
          </a:xfrm>
          <a:prstGeom prst="rect">
            <a:avLst/>
          </a:prstGeom>
          <a:noFill/>
        </p:spPr>
        <p:txBody>
          <a:bodyPr wrap="square" rtlCol="0">
            <a:spAutoFit/>
          </a:bodyPr>
          <a:lstStyle/>
          <a:p>
            <a:pPr marL="228600" indent="-228600">
              <a:buAutoNum type="arabicPeriod"/>
            </a:pPr>
            <a:r>
              <a:rPr lang="en-US" sz="1100" dirty="0" smtClean="0">
                <a:latin typeface="Franklin Gothic Book" pitchFamily="34" charset="0"/>
              </a:rPr>
              <a:t>Degludec</a:t>
            </a:r>
            <a:r>
              <a:rPr lang="en-US" sz="1100" dirty="0">
                <a:latin typeface="Franklin Gothic Book" pitchFamily="34" charset="0"/>
              </a:rPr>
              <a:t>. Facts and Comparisons: Wolters Kluwer. Indianapolis, IN. </a:t>
            </a:r>
            <a:r>
              <a:rPr lang="en-US" sz="1100" dirty="0" smtClean="0">
                <a:latin typeface="Franklin Gothic Book" pitchFamily="34" charset="0"/>
                <a:hlinkClick r:id="rId3"/>
              </a:rPr>
              <a:t>http</a:t>
            </a:r>
            <a:r>
              <a:rPr lang="en-US" sz="1100" dirty="0">
                <a:latin typeface="Franklin Gothic Book" pitchFamily="34" charset="0"/>
                <a:hlinkClick r:id="rId3"/>
              </a:rPr>
              <a:t>://www.wolterskluwercdi.com/facts-comparisons-online</a:t>
            </a:r>
            <a:r>
              <a:rPr lang="en-US" sz="1100" dirty="0">
                <a:latin typeface="Franklin Gothic Book" pitchFamily="34" charset="0"/>
              </a:rPr>
              <a:t>.  Accessed September 9, 2016</a:t>
            </a:r>
            <a:r>
              <a:rPr lang="en-US" sz="1100" dirty="0" smtClean="0">
                <a:latin typeface="Franklin Gothic Book" pitchFamily="34" charset="0"/>
              </a:rPr>
              <a:t>.</a:t>
            </a:r>
          </a:p>
          <a:p>
            <a:pPr marL="228600" indent="-228600">
              <a:buAutoNum type="arabicPeriod" startAt="2"/>
            </a:pPr>
            <a:r>
              <a:rPr lang="en-US" sz="1100" dirty="0" smtClean="0">
                <a:latin typeface="Franklin Gothic Book" pitchFamily="34" charset="0"/>
              </a:rPr>
              <a:t>Glargine. Facts and Comparisons: Wolters Kluwer. </a:t>
            </a:r>
            <a:r>
              <a:rPr lang="en-US" sz="1100" dirty="0">
                <a:latin typeface="Franklin Gothic Book" pitchFamily="34" charset="0"/>
              </a:rPr>
              <a:t>Indianapolis, IN. </a:t>
            </a:r>
            <a:r>
              <a:rPr lang="en-US" sz="1100" dirty="0" smtClean="0">
                <a:latin typeface="Franklin Gothic Book" pitchFamily="34" charset="0"/>
                <a:hlinkClick r:id="rId3"/>
              </a:rPr>
              <a:t>http</a:t>
            </a:r>
            <a:r>
              <a:rPr lang="en-US" sz="1100" dirty="0">
                <a:latin typeface="Franklin Gothic Book" pitchFamily="34" charset="0"/>
                <a:hlinkClick r:id="rId3"/>
              </a:rPr>
              <a:t>://</a:t>
            </a:r>
            <a:r>
              <a:rPr lang="en-US" sz="1100" dirty="0" smtClean="0">
                <a:latin typeface="Franklin Gothic Book" pitchFamily="34" charset="0"/>
                <a:hlinkClick r:id="rId3"/>
              </a:rPr>
              <a:t>www.wolterskluwercdi.com/facts-comparisons-online</a:t>
            </a:r>
            <a:r>
              <a:rPr lang="en-US" sz="1100" dirty="0" smtClean="0">
                <a:latin typeface="Franklin Gothic Book" pitchFamily="34" charset="0"/>
              </a:rPr>
              <a:t>.  </a:t>
            </a:r>
          </a:p>
          <a:p>
            <a:r>
              <a:rPr lang="en-US" sz="1100" dirty="0">
                <a:latin typeface="Franklin Gothic Book" pitchFamily="34" charset="0"/>
              </a:rPr>
              <a:t> </a:t>
            </a:r>
            <a:r>
              <a:rPr lang="en-US" sz="1100" dirty="0" smtClean="0">
                <a:latin typeface="Franklin Gothic Book" pitchFamily="34" charset="0"/>
              </a:rPr>
              <a:t>      Accessed September 9, 2016. </a:t>
            </a:r>
          </a:p>
          <a:p>
            <a:r>
              <a:rPr lang="en-US" sz="1100" dirty="0">
                <a:latin typeface="Franklin Gothic Book" pitchFamily="34" charset="0"/>
              </a:rPr>
              <a:t>3</a:t>
            </a:r>
            <a:r>
              <a:rPr lang="en-US" sz="1100" dirty="0" smtClean="0">
                <a:latin typeface="Franklin Gothic Book" pitchFamily="34" charset="0"/>
              </a:rPr>
              <a:t>.   </a:t>
            </a:r>
            <a:r>
              <a:rPr lang="en-US" sz="1100" dirty="0" err="1" smtClean="0">
                <a:latin typeface="Franklin Gothic Book" pitchFamily="34" charset="0"/>
              </a:rPr>
              <a:t>Lamos</a:t>
            </a:r>
            <a:r>
              <a:rPr lang="en-US" sz="1100" dirty="0" smtClean="0">
                <a:latin typeface="Franklin Gothic Book" pitchFamily="34" charset="0"/>
              </a:rPr>
              <a:t> et al. Therapeutics and Clinical Risk Management. 2016; 12: 389-400 </a:t>
            </a:r>
            <a:endParaRPr lang="en-US" sz="900" dirty="0" smtClean="0">
              <a:latin typeface="Franklin Gothic Book" pitchFamily="34" charset="0"/>
            </a:endParaRPr>
          </a:p>
        </p:txBody>
      </p:sp>
    </p:spTree>
    <p:extLst>
      <p:ext uri="{BB962C8B-B14F-4D97-AF65-F5344CB8AC3E}">
        <p14:creationId xmlns:p14="http://schemas.microsoft.com/office/powerpoint/2010/main" val="1595263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t/>
            </a:r>
            <a:br>
              <a:rPr lang="en-US" sz="3600" dirty="0" smtClean="0"/>
            </a:br>
            <a:r>
              <a:rPr lang="en-US" sz="3600" dirty="0">
                <a:latin typeface="Franklin Gothic Medium" panose="020B0603020102020204" pitchFamily="34" charset="0"/>
              </a:rPr>
              <a:t>Dosing in Type 2 Diabetes</a:t>
            </a:r>
            <a:r>
              <a:rPr lang="en-US" sz="3600" dirty="0"/>
              <a:t/>
            </a:r>
            <a:br>
              <a:rPr lang="en-US" sz="3600" dirty="0"/>
            </a:br>
            <a:endParaRPr lang="en-US" sz="3600" b="0" i="1" dirty="0">
              <a:solidFill>
                <a:schemeClr val="tx1"/>
              </a:solidFill>
              <a:latin typeface="Franklin Gothic Book"/>
              <a:cs typeface="Franklin Gothic Book"/>
            </a:endParaRPr>
          </a:p>
        </p:txBody>
      </p:sp>
      <p:graphicFrame>
        <p:nvGraphicFramePr>
          <p:cNvPr id="8" name="Table 7"/>
          <p:cNvGraphicFramePr>
            <a:graphicFrameLocks noGrp="1"/>
          </p:cNvGraphicFramePr>
          <p:nvPr>
            <p:extLst>
              <p:ext uri="{D42A27DB-BD31-4B8C-83A1-F6EECF244321}">
                <p14:modId xmlns:p14="http://schemas.microsoft.com/office/powerpoint/2010/main" val="3584341123"/>
              </p:ext>
            </p:extLst>
          </p:nvPr>
        </p:nvGraphicFramePr>
        <p:xfrm>
          <a:off x="761999" y="1829838"/>
          <a:ext cx="7924801" cy="4062755"/>
        </p:xfrm>
        <a:graphic>
          <a:graphicData uri="http://schemas.openxmlformats.org/drawingml/2006/table">
            <a:tbl>
              <a:tblPr firstRow="1" bandRow="1">
                <a:tableStyleId>{21E4AEA4-8DFA-4A89-87EB-49C32662AFE0}</a:tableStyleId>
              </a:tblPr>
              <a:tblGrid>
                <a:gridCol w="2140823">
                  <a:extLst>
                    <a:ext uri="{9D8B030D-6E8A-4147-A177-3AD203B41FA5}">
                      <a16:colId xmlns:a16="http://schemas.microsoft.com/office/drawing/2014/main" val="20000"/>
                    </a:ext>
                  </a:extLst>
                </a:gridCol>
                <a:gridCol w="5783978">
                  <a:extLst>
                    <a:ext uri="{9D8B030D-6E8A-4147-A177-3AD203B41FA5}">
                      <a16:colId xmlns:a16="http://schemas.microsoft.com/office/drawing/2014/main" val="20004"/>
                    </a:ext>
                  </a:extLst>
                </a:gridCol>
              </a:tblGrid>
              <a:tr h="779106">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Degludec U-100</a:t>
                      </a:r>
                      <a:r>
                        <a:rPr lang="en-US" sz="2400" baseline="0" dirty="0" smtClean="0">
                          <a:latin typeface="Franklin Gothic Book" panose="020B0503020102020204" pitchFamily="34" charset="0"/>
                        </a:rPr>
                        <a:t> and U-200</a:t>
                      </a:r>
                      <a:r>
                        <a:rPr lang="en-US" sz="2400" baseline="30000" dirty="0" smtClean="0">
                          <a:latin typeface="Franklin Gothic Book" panose="020B0503020102020204" pitchFamily="34" charset="0"/>
                        </a:rPr>
                        <a:t>1</a:t>
                      </a:r>
                    </a:p>
                  </a:txBody>
                  <a:tcPr anchor="ctr"/>
                </a:tc>
                <a:extLst>
                  <a:ext uri="{0D108BD9-81ED-4DB2-BD59-A6C34878D82A}">
                    <a16:rowId xmlns:a16="http://schemas.microsoft.com/office/drawing/2014/main" val="10000"/>
                  </a:ext>
                </a:extLst>
              </a:tr>
              <a:tr h="1160002">
                <a:tc>
                  <a:txBody>
                    <a:bodyPr/>
                    <a:lstStyle/>
                    <a:p>
                      <a:r>
                        <a:rPr lang="en-US" sz="2400" b="1" dirty="0" smtClean="0">
                          <a:latin typeface="Franklin Gothic Book" panose="020B0503020102020204" pitchFamily="34" charset="0"/>
                        </a:rPr>
                        <a:t>Initial Dosing </a:t>
                      </a:r>
                    </a:p>
                    <a:p>
                      <a:r>
                        <a:rPr lang="en-US" sz="2400" b="0" dirty="0" smtClean="0">
                          <a:latin typeface="Franklin Gothic Book" panose="020B0503020102020204" pitchFamily="34" charset="0"/>
                        </a:rPr>
                        <a:t>(insulin naïve) </a:t>
                      </a:r>
                      <a:endParaRPr lang="en-US" sz="2400" b="0" dirty="0">
                        <a:latin typeface="Franklin Gothic Book" panose="020B0503020102020204" pitchFamily="34" charset="0"/>
                      </a:endParaRPr>
                    </a:p>
                  </a:txBody>
                  <a:tcPr/>
                </a:tc>
                <a:tc>
                  <a:txBody>
                    <a:bodyPr/>
                    <a:lstStyle/>
                    <a:p>
                      <a:r>
                        <a:rPr lang="en-US" sz="2400" dirty="0" smtClean="0">
                          <a:latin typeface="Franklin Gothic Book" panose="020B0503020102020204" pitchFamily="34" charset="0"/>
                        </a:rPr>
                        <a:t> 10 units</a:t>
                      </a:r>
                      <a:endParaRPr lang="en-US" sz="2400" dirty="0">
                        <a:latin typeface="Franklin Gothic Book" panose="020B0503020102020204" pitchFamily="34" charset="0"/>
                      </a:endParaRPr>
                    </a:p>
                  </a:txBody>
                  <a:tcPr/>
                </a:tc>
                <a:extLst>
                  <a:ext uri="{0D108BD9-81ED-4DB2-BD59-A6C34878D82A}">
                    <a16:rowId xmlns:a16="http://schemas.microsoft.com/office/drawing/2014/main" val="10002"/>
                  </a:ext>
                </a:extLst>
              </a:tr>
              <a:tr h="934927">
                <a:tc>
                  <a:txBody>
                    <a:bodyPr/>
                    <a:lstStyle/>
                    <a:p>
                      <a:r>
                        <a:rPr lang="en-US" sz="2400" b="1" dirty="0" smtClean="0">
                          <a:latin typeface="Franklin Gothic Book" panose="020B0503020102020204" pitchFamily="34" charset="0"/>
                        </a:rPr>
                        <a:t>Dose</a:t>
                      </a:r>
                      <a:r>
                        <a:rPr lang="en-US" sz="2400" b="1" baseline="0" dirty="0" smtClean="0">
                          <a:latin typeface="Franklin Gothic Book" panose="020B0503020102020204" pitchFamily="34" charset="0"/>
                        </a:rPr>
                        <a:t> Conversion</a:t>
                      </a:r>
                    </a:p>
                  </a:txBody>
                  <a:tcPr/>
                </a:tc>
                <a:tc>
                  <a:txBody>
                    <a:bodyPr/>
                    <a:lstStyle/>
                    <a:p>
                      <a:r>
                        <a:rPr lang="en-US" sz="2400" b="0" baseline="0" dirty="0" smtClean="0">
                          <a:latin typeface="Franklin Gothic Book" panose="020B0503020102020204" pitchFamily="34" charset="0"/>
                        </a:rPr>
                        <a:t>Same TDD as long or intermediate-acting insulin</a:t>
                      </a:r>
                      <a:endParaRPr lang="en-US" sz="2400" b="0" dirty="0">
                        <a:latin typeface="Franklin Gothic Book" panose="020B0503020102020204" pitchFamily="34" charset="0"/>
                      </a:endParaRPr>
                    </a:p>
                  </a:txBody>
                  <a:tcPr/>
                </a:tc>
                <a:extLst>
                  <a:ext uri="{0D108BD9-81ED-4DB2-BD59-A6C34878D82A}">
                    <a16:rowId xmlns:a16="http://schemas.microsoft.com/office/drawing/2014/main" val="10004"/>
                  </a:ext>
                </a:extLst>
              </a:tr>
              <a:tr h="934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Franklin Gothic Book" panose="020B0503020102020204" pitchFamily="34" charset="0"/>
                        </a:rPr>
                        <a:t>Dose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Franklin Gothic Book" panose="020B0503020102020204" pitchFamily="34" charset="0"/>
                        </a:rPr>
                        <a:t>Titration</a:t>
                      </a:r>
                      <a:r>
                        <a:rPr lang="en-US" sz="2400" b="1" baseline="0" dirty="0" smtClean="0">
                          <a:latin typeface="Franklin Gothic Book" panose="020B0503020102020204" pitchFamily="34" charset="0"/>
                        </a:rPr>
                        <a:t> </a:t>
                      </a:r>
                      <a:endParaRPr lang="en-US" sz="2400" b="1" dirty="0" smtClean="0">
                        <a:latin typeface="Franklin Gothic Book" panose="020B0503020102020204" pitchFamily="34" charset="0"/>
                      </a:endParaRPr>
                    </a:p>
                    <a:p>
                      <a:endParaRPr lang="en-US" sz="2400" b="1" dirty="0">
                        <a:latin typeface="Franklin Gothic Book" panose="020B05030201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baseline="0" dirty="0" smtClean="0">
                          <a:latin typeface="Franklin Gothic Book" panose="020B0503020102020204" pitchFamily="34" charset="0"/>
                        </a:rPr>
                        <a:t>3 – 4 days</a:t>
                      </a:r>
                      <a:endParaRPr lang="en-US" sz="2400" b="0" dirty="0" smtClean="0">
                        <a:latin typeface="Franklin Gothic Book" panose="020B0503020102020204" pitchFamily="34" charset="0"/>
                      </a:endParaRPr>
                    </a:p>
                    <a:p>
                      <a:endParaRPr lang="en-US" sz="2400" b="0" dirty="0">
                        <a:latin typeface="Franklin Gothic Book" panose="020B0503020102020204" pitchFamily="34" charset="0"/>
                      </a:endParaRPr>
                    </a:p>
                  </a:txBody>
                  <a:tcPr/>
                </a:tc>
                <a:extLst>
                  <a:ext uri="{0D108BD9-81ED-4DB2-BD59-A6C34878D82A}">
                    <a16:rowId xmlns:a16="http://schemas.microsoft.com/office/drawing/2014/main" val="3272289919"/>
                  </a:ext>
                </a:extLst>
              </a:tr>
            </a:tbl>
          </a:graphicData>
        </a:graphic>
      </p:graphicFrame>
      <p:sp>
        <p:nvSpPr>
          <p:cNvPr id="9" name="TextBox 8"/>
          <p:cNvSpPr txBox="1"/>
          <p:nvPr/>
        </p:nvSpPr>
        <p:spPr>
          <a:xfrm>
            <a:off x="6019800" y="6371308"/>
            <a:ext cx="3124200" cy="261610"/>
          </a:xfrm>
          <a:prstGeom prst="rect">
            <a:avLst/>
          </a:prstGeom>
          <a:noFill/>
        </p:spPr>
        <p:txBody>
          <a:bodyPr wrap="square" rtlCol="0">
            <a:spAutoFit/>
          </a:bodyPr>
          <a:lstStyle/>
          <a:p>
            <a:pPr marL="228600" indent="-228600">
              <a:buFontTx/>
              <a:buAutoNum type="arabicPeriod"/>
            </a:pPr>
            <a:r>
              <a:rPr lang="en-US" sz="1100" dirty="0" err="1" smtClean="0">
                <a:latin typeface="Franklin Gothic Book" pitchFamily="34" charset="0"/>
              </a:rPr>
              <a:t>Tresiba</a:t>
            </a:r>
            <a:r>
              <a:rPr lang="en-US" sz="1100" dirty="0" smtClean="0">
                <a:latin typeface="Franklin Gothic Book" pitchFamily="34" charset="0"/>
              </a:rPr>
              <a:t> (</a:t>
            </a:r>
            <a:r>
              <a:rPr lang="en-US" sz="1100" dirty="0" err="1" smtClean="0">
                <a:latin typeface="Franklin Gothic Book" pitchFamily="34" charset="0"/>
              </a:rPr>
              <a:t>degludec</a:t>
            </a:r>
            <a:r>
              <a:rPr lang="en-US" sz="1100" dirty="0" smtClean="0">
                <a:latin typeface="Franklin Gothic Book" pitchFamily="34" charset="0"/>
              </a:rPr>
              <a:t>) </a:t>
            </a:r>
            <a:r>
              <a:rPr lang="en-US" sz="1100" dirty="0">
                <a:latin typeface="Franklin Gothic Book" pitchFamily="34" charset="0"/>
              </a:rPr>
              <a:t>[prescribing </a:t>
            </a:r>
            <a:r>
              <a:rPr lang="en-US" sz="1100" dirty="0" smtClean="0">
                <a:latin typeface="Franklin Gothic Book" pitchFamily="34" charset="0"/>
              </a:rPr>
              <a:t>information</a:t>
            </a:r>
            <a:r>
              <a:rPr lang="en-US" sz="1100" dirty="0">
                <a:latin typeface="Franklin Gothic Book" pitchFamily="34" charset="0"/>
              </a:rPr>
              <a:t>]</a:t>
            </a:r>
            <a:endParaRPr lang="en-US" sz="1100" dirty="0" smtClean="0">
              <a:latin typeface="Franklin Gothic Book" pitchFamily="34" charset="0"/>
            </a:endParaRPr>
          </a:p>
        </p:txBody>
      </p:sp>
    </p:spTree>
    <p:extLst>
      <p:ext uri="{BB962C8B-B14F-4D97-AF65-F5344CB8AC3E}">
        <p14:creationId xmlns:p14="http://schemas.microsoft.com/office/powerpoint/2010/main" val="1359830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Evidence Based Dosing Conversion</a:t>
            </a:r>
            <a:br>
              <a:rPr lang="en-US" sz="3600" dirty="0" smtClean="0">
                <a:latin typeface="Franklin Gothic Medium" panose="020B0603020102020204" pitchFamily="34" charset="0"/>
              </a:rPr>
            </a:br>
            <a:r>
              <a:rPr lang="en-US" sz="3600" dirty="0" smtClean="0">
                <a:latin typeface="Franklin Gothic Medium" panose="020B0603020102020204" pitchFamily="34" charset="0"/>
              </a:rPr>
              <a:t>Recommendations</a:t>
            </a:r>
            <a:endParaRPr lang="en-US" sz="3600" b="0" i="1" dirty="0">
              <a:solidFill>
                <a:schemeClr val="tx1"/>
              </a:solidFill>
              <a:latin typeface="Franklin Gothic Medium" panose="020B0603020102020204" pitchFamily="34" charset="0"/>
              <a:cs typeface="Franklin Gothic Book"/>
            </a:endParaRPr>
          </a:p>
        </p:txBody>
      </p:sp>
      <p:sp>
        <p:nvSpPr>
          <p:cNvPr id="3" name="Content Placeholder 2"/>
          <p:cNvSpPr>
            <a:spLocks noGrp="1"/>
          </p:cNvSpPr>
          <p:nvPr>
            <p:ph sz="quarter" idx="1"/>
          </p:nvPr>
        </p:nvSpPr>
        <p:spPr>
          <a:xfrm>
            <a:off x="420624" y="1600200"/>
            <a:ext cx="8570976" cy="4495800"/>
          </a:xfrm>
        </p:spPr>
        <p:txBody>
          <a:bodyPr/>
          <a:lstStyle/>
          <a:p>
            <a:pPr>
              <a:buFont typeface="Wingdings" panose="05000000000000000000" pitchFamily="2" charset="2"/>
              <a:buChar char="§"/>
            </a:pPr>
            <a:r>
              <a:rPr lang="en-US" dirty="0" smtClean="0"/>
              <a:t>Type 2 insulin naïve 26 week target to treat trial</a:t>
            </a:r>
            <a:r>
              <a:rPr lang="en-US" baseline="30000" dirty="0" smtClean="0"/>
              <a:t>1</a:t>
            </a:r>
          </a:p>
          <a:p>
            <a:pPr lvl="1">
              <a:buFont typeface="Wingdings" panose="05000000000000000000" pitchFamily="2" charset="2"/>
              <a:buChar char="§"/>
            </a:pPr>
            <a:r>
              <a:rPr lang="en-US" sz="2000" dirty="0" smtClean="0"/>
              <a:t>Randomized to</a:t>
            </a:r>
            <a:r>
              <a:rPr lang="en-US" sz="2000" dirty="0" smtClean="0">
                <a:sym typeface="Wingdings" panose="05000000000000000000" pitchFamily="2" charset="2"/>
              </a:rPr>
              <a:t> </a:t>
            </a:r>
            <a:r>
              <a:rPr lang="en-US" sz="2000" dirty="0" smtClean="0"/>
              <a:t>U-100 </a:t>
            </a:r>
            <a:r>
              <a:rPr lang="en-US" sz="2000" dirty="0" err="1" smtClean="0"/>
              <a:t>degludec</a:t>
            </a:r>
            <a:r>
              <a:rPr lang="en-US" sz="2000" dirty="0" smtClean="0"/>
              <a:t> or glargine</a:t>
            </a:r>
          </a:p>
          <a:p>
            <a:pPr lvl="1">
              <a:buFont typeface="Wingdings" panose="05000000000000000000" pitchFamily="2" charset="2"/>
              <a:buChar char="§"/>
            </a:pPr>
            <a:r>
              <a:rPr lang="en-US" sz="2000" dirty="0" smtClean="0"/>
              <a:t>Dose adjusted to pre-breakfast target of 70-90mg/</a:t>
            </a:r>
            <a:r>
              <a:rPr lang="en-US" sz="2000" dirty="0" err="1" smtClean="0"/>
              <a:t>dL</a:t>
            </a:r>
            <a:endParaRPr lang="en-US" sz="2000" dirty="0" smtClean="0"/>
          </a:p>
          <a:p>
            <a:pPr lvl="1">
              <a:buFont typeface="Wingdings" panose="05000000000000000000" pitchFamily="2" charset="2"/>
              <a:buChar char="§"/>
            </a:pPr>
            <a:r>
              <a:rPr lang="en-US" sz="2000" b="1" dirty="0" smtClean="0"/>
              <a:t>Results: </a:t>
            </a:r>
            <a:r>
              <a:rPr lang="en-US" sz="2000" dirty="0"/>
              <a:t>D</a:t>
            </a:r>
            <a:r>
              <a:rPr lang="en-US" sz="2000" dirty="0" smtClean="0"/>
              <a:t>egludec = 19 units vs. glargine = 24 units</a:t>
            </a:r>
          </a:p>
          <a:p>
            <a:pPr marL="366713" lvl="1" indent="0">
              <a:buNone/>
            </a:pPr>
            <a:endParaRPr lang="en-US" sz="2000" dirty="0" smtClean="0"/>
          </a:p>
          <a:p>
            <a:pPr>
              <a:buFont typeface="Wingdings" panose="05000000000000000000" pitchFamily="2" charset="2"/>
              <a:buChar char="§"/>
            </a:pPr>
            <a:r>
              <a:rPr lang="en-US" dirty="0" smtClean="0"/>
              <a:t>Type 1 basal-bolus 52 week target to treat trial</a:t>
            </a:r>
            <a:r>
              <a:rPr lang="en-US" baseline="30000" dirty="0" smtClean="0"/>
              <a:t>2</a:t>
            </a:r>
          </a:p>
          <a:p>
            <a:pPr lvl="1">
              <a:buFont typeface="Wingdings" panose="05000000000000000000" pitchFamily="2" charset="2"/>
              <a:buChar char="§"/>
            </a:pPr>
            <a:r>
              <a:rPr lang="en-US" sz="2000" dirty="0"/>
              <a:t>Randomized to</a:t>
            </a:r>
            <a:r>
              <a:rPr lang="en-US" sz="2000" dirty="0">
                <a:sym typeface="Wingdings" panose="05000000000000000000" pitchFamily="2" charset="2"/>
              </a:rPr>
              <a:t> </a:t>
            </a:r>
            <a:r>
              <a:rPr lang="en-US" sz="2000" dirty="0"/>
              <a:t>U-100 </a:t>
            </a:r>
            <a:r>
              <a:rPr lang="en-US" sz="2000" dirty="0" err="1"/>
              <a:t>degludec</a:t>
            </a:r>
            <a:r>
              <a:rPr lang="en-US" sz="2000" dirty="0"/>
              <a:t> or </a:t>
            </a:r>
            <a:r>
              <a:rPr lang="en-US" sz="2000" dirty="0" smtClean="0"/>
              <a:t>glargine + </a:t>
            </a:r>
            <a:r>
              <a:rPr lang="en-US" sz="2000" dirty="0" err="1" smtClean="0"/>
              <a:t>aspart</a:t>
            </a:r>
            <a:endParaRPr lang="en-US" sz="2000" dirty="0" smtClean="0"/>
          </a:p>
          <a:p>
            <a:pPr lvl="1">
              <a:buFont typeface="Wingdings" panose="05000000000000000000" pitchFamily="2" charset="2"/>
              <a:buChar char="§"/>
            </a:pPr>
            <a:r>
              <a:rPr lang="en-US" sz="2000" b="1" dirty="0" smtClean="0"/>
              <a:t>Results: </a:t>
            </a:r>
            <a:r>
              <a:rPr lang="en-US" sz="2000" dirty="0" smtClean="0"/>
              <a:t>Basal doses 14% lower in </a:t>
            </a:r>
            <a:r>
              <a:rPr lang="en-US" sz="2000" dirty="0" err="1" smtClean="0"/>
              <a:t>degludec</a:t>
            </a:r>
            <a:r>
              <a:rPr lang="en-US" sz="2000" dirty="0" smtClean="0"/>
              <a:t> group</a:t>
            </a:r>
          </a:p>
          <a:p>
            <a:pPr marL="366713" lvl="1" indent="0">
              <a:buNone/>
            </a:pPr>
            <a:endParaRPr lang="en-US" sz="2000" dirty="0" smtClean="0"/>
          </a:p>
          <a:p>
            <a:pPr>
              <a:buFont typeface="Wingdings" panose="05000000000000000000" pitchFamily="2" charset="2"/>
              <a:buChar char="§"/>
            </a:pPr>
            <a:r>
              <a:rPr lang="en-US" dirty="0" smtClean="0"/>
              <a:t>20-30% dose reduction clinically seen for </a:t>
            </a:r>
            <a:r>
              <a:rPr lang="en-US" dirty="0" err="1" smtClean="0"/>
              <a:t>degludec</a:t>
            </a:r>
            <a:r>
              <a:rPr lang="en-US" dirty="0" smtClean="0"/>
              <a:t> when converted from other basal insulins</a:t>
            </a:r>
            <a:r>
              <a:rPr lang="en-US" baseline="30000" dirty="0" smtClean="0"/>
              <a:t>3</a:t>
            </a:r>
            <a:endParaRPr lang="en-US" baseline="30000" dirty="0"/>
          </a:p>
          <a:p>
            <a:pPr lvl="1">
              <a:buFont typeface="Wingdings" panose="05000000000000000000" pitchFamily="2" charset="2"/>
              <a:buChar char="§"/>
            </a:pPr>
            <a:endParaRPr lang="en-US" sz="2400" dirty="0" smtClean="0"/>
          </a:p>
          <a:p>
            <a:pPr lvl="1">
              <a:buFont typeface="Wingdings" panose="05000000000000000000" pitchFamily="2" charset="2"/>
              <a:buChar char="§"/>
            </a:pPr>
            <a:endParaRPr lang="en-US" sz="2400" dirty="0" smtClean="0"/>
          </a:p>
          <a:p>
            <a:pPr lvl="1">
              <a:buFont typeface="Wingdings" panose="05000000000000000000" pitchFamily="2" charset="2"/>
              <a:buChar char="§"/>
            </a:pPr>
            <a:endParaRPr lang="en-US" sz="2400" dirty="0" smtClean="0"/>
          </a:p>
          <a:p>
            <a:pPr lvl="1">
              <a:buFont typeface="Wingdings" panose="05000000000000000000" pitchFamily="2" charset="2"/>
              <a:buChar char="§"/>
            </a:pPr>
            <a:endParaRPr lang="en-US" sz="2600" dirty="0" smtClean="0"/>
          </a:p>
          <a:p>
            <a:pPr marL="46038" indent="0">
              <a:buNone/>
            </a:pPr>
            <a:endParaRPr lang="en-US" sz="3000" dirty="0" smtClean="0"/>
          </a:p>
          <a:p>
            <a:pPr marL="366713" lvl="1" indent="0">
              <a:buNone/>
            </a:pPr>
            <a:endParaRPr lang="en-US" sz="2800" dirty="0" smtClean="0"/>
          </a:p>
          <a:p>
            <a:pPr marL="366713" lvl="1" indent="0">
              <a:buNone/>
            </a:pPr>
            <a:endParaRPr lang="en-US" sz="2800" dirty="0"/>
          </a:p>
        </p:txBody>
      </p:sp>
      <p:sp>
        <p:nvSpPr>
          <p:cNvPr id="6" name="TextBox 5"/>
          <p:cNvSpPr txBox="1"/>
          <p:nvPr/>
        </p:nvSpPr>
        <p:spPr>
          <a:xfrm>
            <a:off x="4191000" y="6248400"/>
            <a:ext cx="5050224" cy="738664"/>
          </a:xfrm>
          <a:prstGeom prst="rect">
            <a:avLst/>
          </a:prstGeom>
          <a:noFill/>
        </p:spPr>
        <p:txBody>
          <a:bodyPr wrap="square" rtlCol="0">
            <a:spAutoFit/>
          </a:bodyPr>
          <a:lstStyle/>
          <a:p>
            <a:pPr marL="228600" indent="-228600">
              <a:buAutoNum type="arabicPeriod"/>
            </a:pPr>
            <a:r>
              <a:rPr lang="en-US" sz="1100" dirty="0" err="1" smtClean="0">
                <a:latin typeface="Franklin Gothic Book" pitchFamily="34" charset="0"/>
              </a:rPr>
              <a:t>Onishi</a:t>
            </a:r>
            <a:r>
              <a:rPr lang="en-US" sz="1100" dirty="0" smtClean="0">
                <a:latin typeface="Franklin Gothic Book" pitchFamily="34" charset="0"/>
              </a:rPr>
              <a:t> et al. Journal of Diabetes Investigation. 2013; 4 (6): 605-612</a:t>
            </a:r>
          </a:p>
          <a:p>
            <a:pPr marL="228600" indent="-228600">
              <a:buAutoNum type="arabicPeriod"/>
            </a:pPr>
            <a:r>
              <a:rPr lang="en-US" sz="1100" dirty="0" smtClean="0">
                <a:latin typeface="Franklin Gothic Book" pitchFamily="34" charset="0"/>
              </a:rPr>
              <a:t>Heller et al. Lancet. 2012; 379: 1489-1497</a:t>
            </a:r>
          </a:p>
          <a:p>
            <a:pPr marL="228600" indent="-228600">
              <a:buFontTx/>
              <a:buAutoNum type="arabicPeriod"/>
            </a:pPr>
            <a:r>
              <a:rPr lang="en-US" sz="1100" dirty="0" err="1" smtClean="0">
                <a:latin typeface="Franklin Gothic Book" pitchFamily="34" charset="0"/>
              </a:rPr>
              <a:t>Kalra</a:t>
            </a:r>
            <a:r>
              <a:rPr lang="en-US" sz="1100" dirty="0" smtClean="0">
                <a:latin typeface="Franklin Gothic Book" pitchFamily="34" charset="0"/>
              </a:rPr>
              <a:t> and Gupta. North American Journal of Medical Science. 2015; 7: 81-85</a:t>
            </a:r>
          </a:p>
          <a:p>
            <a:pPr marL="228600" indent="-228600">
              <a:buAutoNum type="arabicPeriod"/>
            </a:pPr>
            <a:endParaRPr lang="en-US" sz="900" dirty="0" smtClean="0">
              <a:latin typeface="Franklin Gothic Book" pitchFamily="34" charset="0"/>
            </a:endParaRPr>
          </a:p>
        </p:txBody>
      </p:sp>
    </p:spTree>
    <p:extLst>
      <p:ext uri="{BB962C8B-B14F-4D97-AF65-F5344CB8AC3E}">
        <p14:creationId xmlns:p14="http://schemas.microsoft.com/office/powerpoint/2010/main" val="2064940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a:latin typeface="Franklin Gothic Medium" panose="020B0603020102020204" pitchFamily="34" charset="0"/>
              </a:rPr>
              <a:t>Outcomes via </a:t>
            </a:r>
            <a:r>
              <a:rPr lang="en-US" sz="3600" dirty="0" smtClean="0">
                <a:latin typeface="Franklin Gothic Medium" panose="020B0603020102020204" pitchFamily="34" charset="0"/>
              </a:rPr>
              <a:t>BEGIN </a:t>
            </a:r>
            <a:r>
              <a:rPr lang="en-US" sz="3600" dirty="0">
                <a:latin typeface="Franklin Gothic Medium" panose="020B0603020102020204" pitchFamily="34" charset="0"/>
              </a:rPr>
              <a:t>T</a:t>
            </a:r>
            <a:r>
              <a:rPr lang="en-US" sz="3600" dirty="0" smtClean="0">
                <a:latin typeface="Franklin Gothic Medium" panose="020B0603020102020204" pitchFamily="34" charset="0"/>
              </a:rPr>
              <a:t>rials</a:t>
            </a:r>
            <a:r>
              <a:rPr lang="en-US" sz="3600" dirty="0">
                <a:latin typeface="Franklin Gothic Medium" panose="020B0603020102020204" pitchFamily="34" charset="0"/>
              </a:rPr>
              <a:t>: </a:t>
            </a:r>
            <a:r>
              <a:rPr lang="en-US" sz="3600" dirty="0" smtClean="0">
                <a:latin typeface="Franklin Gothic Medium" panose="020B0603020102020204" pitchFamily="34" charset="0"/>
              </a:rPr>
              <a:t>Degludec</a:t>
            </a:r>
            <a:endParaRPr lang="en-US" sz="3600" b="0" i="1" dirty="0">
              <a:solidFill>
                <a:schemeClr val="tx1"/>
              </a:solidFill>
              <a:latin typeface="Franklin Gothic Medium" panose="020B0603020102020204" pitchFamily="34" charset="0"/>
              <a:cs typeface="Franklin Gothic Book"/>
            </a:endParaRPr>
          </a:p>
        </p:txBody>
      </p:sp>
      <p:pic>
        <p:nvPicPr>
          <p:cNvPr id="7" name="Picture 6"/>
          <p:cNvPicPr>
            <a:picLocks noChangeAspect="1"/>
          </p:cNvPicPr>
          <p:nvPr/>
        </p:nvPicPr>
        <p:blipFill>
          <a:blip r:embed="rId3"/>
          <a:stretch>
            <a:fillRect/>
          </a:stretch>
        </p:blipFill>
        <p:spPr>
          <a:xfrm>
            <a:off x="304800" y="1752600"/>
            <a:ext cx="4160941" cy="2370655"/>
          </a:xfrm>
          <a:prstGeom prst="rect">
            <a:avLst/>
          </a:prstGeom>
        </p:spPr>
      </p:pic>
      <p:pic>
        <p:nvPicPr>
          <p:cNvPr id="8" name="Picture 7"/>
          <p:cNvPicPr>
            <a:picLocks noChangeAspect="1"/>
          </p:cNvPicPr>
          <p:nvPr/>
        </p:nvPicPr>
        <p:blipFill>
          <a:blip r:embed="rId4"/>
          <a:stretch>
            <a:fillRect/>
          </a:stretch>
        </p:blipFill>
        <p:spPr>
          <a:xfrm>
            <a:off x="4465741" y="3581400"/>
            <a:ext cx="4470814" cy="2590800"/>
          </a:xfrm>
          <a:prstGeom prst="rect">
            <a:avLst/>
          </a:prstGeom>
        </p:spPr>
      </p:pic>
      <p:sp>
        <p:nvSpPr>
          <p:cNvPr id="10" name="TextBox 9"/>
          <p:cNvSpPr txBox="1"/>
          <p:nvPr/>
        </p:nvSpPr>
        <p:spPr>
          <a:xfrm>
            <a:off x="1447800" y="2119416"/>
            <a:ext cx="2618954" cy="523220"/>
          </a:xfrm>
          <a:prstGeom prst="rect">
            <a:avLst/>
          </a:prstGeom>
          <a:noFill/>
        </p:spPr>
        <p:txBody>
          <a:bodyPr wrap="square" rtlCol="0">
            <a:spAutoFit/>
          </a:bodyPr>
          <a:lstStyle/>
          <a:p>
            <a:r>
              <a:rPr lang="en-US" dirty="0" smtClean="0">
                <a:solidFill>
                  <a:srgbClr val="003399"/>
                </a:solidFill>
                <a:latin typeface="Franklin Gothic Medium" panose="020B0603020102020204" pitchFamily="34" charset="0"/>
              </a:rPr>
              <a:t>BEGIN BB Trial</a:t>
            </a:r>
            <a:r>
              <a:rPr lang="en-US" baseline="30000" dirty="0" smtClean="0">
                <a:solidFill>
                  <a:srgbClr val="003399"/>
                </a:solidFill>
                <a:latin typeface="Franklin Gothic Medium" panose="020B0603020102020204" pitchFamily="34" charset="0"/>
              </a:rPr>
              <a:t>1</a:t>
            </a:r>
            <a:endParaRPr lang="en-US" baseline="30000" dirty="0">
              <a:solidFill>
                <a:srgbClr val="003399"/>
              </a:solidFill>
              <a:latin typeface="Franklin Gothic Medium" panose="020B0603020102020204" pitchFamily="34" charset="0"/>
            </a:endParaRPr>
          </a:p>
        </p:txBody>
      </p:sp>
      <p:sp>
        <p:nvSpPr>
          <p:cNvPr id="11" name="TextBox 10"/>
          <p:cNvSpPr txBox="1"/>
          <p:nvPr/>
        </p:nvSpPr>
        <p:spPr>
          <a:xfrm>
            <a:off x="6317601" y="3200400"/>
            <a:ext cx="2618954" cy="523220"/>
          </a:xfrm>
          <a:prstGeom prst="rect">
            <a:avLst/>
          </a:prstGeom>
          <a:noFill/>
        </p:spPr>
        <p:txBody>
          <a:bodyPr wrap="square" rtlCol="0">
            <a:spAutoFit/>
          </a:bodyPr>
          <a:lstStyle/>
          <a:p>
            <a:r>
              <a:rPr lang="en-US" dirty="0" smtClean="0">
                <a:solidFill>
                  <a:srgbClr val="003399"/>
                </a:solidFill>
                <a:latin typeface="Franklin Gothic Medium" panose="020B0603020102020204" pitchFamily="34" charset="0"/>
              </a:rPr>
              <a:t>BEGIN OL Trial</a:t>
            </a:r>
            <a:r>
              <a:rPr lang="en-US" baseline="30000" dirty="0">
                <a:solidFill>
                  <a:srgbClr val="003399"/>
                </a:solidFill>
                <a:latin typeface="Franklin Gothic Medium" panose="020B0603020102020204" pitchFamily="34" charset="0"/>
              </a:rPr>
              <a:t>2</a:t>
            </a:r>
          </a:p>
        </p:txBody>
      </p:sp>
      <p:sp>
        <p:nvSpPr>
          <p:cNvPr id="12" name="TextBox 11"/>
          <p:cNvSpPr txBox="1"/>
          <p:nvPr/>
        </p:nvSpPr>
        <p:spPr>
          <a:xfrm>
            <a:off x="5562600" y="6400800"/>
            <a:ext cx="3581400" cy="569387"/>
          </a:xfrm>
          <a:prstGeom prst="rect">
            <a:avLst/>
          </a:prstGeom>
          <a:noFill/>
        </p:spPr>
        <p:txBody>
          <a:bodyPr wrap="square" rtlCol="0">
            <a:spAutoFit/>
          </a:bodyPr>
          <a:lstStyle/>
          <a:p>
            <a:pPr marL="228600" indent="-228600">
              <a:buAutoNum type="arabicPeriod"/>
            </a:pPr>
            <a:r>
              <a:rPr lang="en-US" sz="1100" dirty="0" smtClean="0">
                <a:latin typeface="Franklin Gothic Book" pitchFamily="34" charset="0"/>
              </a:rPr>
              <a:t>Garber et al. Lancet. 2012; 379: 1498-1507</a:t>
            </a:r>
          </a:p>
          <a:p>
            <a:pPr marL="228600" indent="-228600">
              <a:buAutoNum type="arabicPeriod"/>
            </a:pPr>
            <a:r>
              <a:rPr lang="en-US" sz="1100" dirty="0" err="1" smtClean="0">
                <a:latin typeface="Franklin Gothic Book" pitchFamily="34" charset="0"/>
              </a:rPr>
              <a:t>Zinman</a:t>
            </a:r>
            <a:r>
              <a:rPr lang="en-US" sz="1100" dirty="0" smtClean="0">
                <a:latin typeface="Franklin Gothic Book" pitchFamily="34" charset="0"/>
              </a:rPr>
              <a:t> et al. Diabetes Care. 2012; 35: 2464-2471</a:t>
            </a:r>
          </a:p>
          <a:p>
            <a:pPr marL="228600" indent="-228600">
              <a:buAutoNum type="arabicPeriod"/>
            </a:pPr>
            <a:endParaRPr lang="en-US" sz="900" dirty="0" smtClean="0">
              <a:latin typeface="Franklin Gothic Book" pitchFamily="34" charset="0"/>
            </a:endParaRPr>
          </a:p>
        </p:txBody>
      </p:sp>
      <p:sp>
        <p:nvSpPr>
          <p:cNvPr id="13" name="TextBox 12"/>
          <p:cNvSpPr txBox="1"/>
          <p:nvPr/>
        </p:nvSpPr>
        <p:spPr>
          <a:xfrm>
            <a:off x="1371600" y="4075343"/>
            <a:ext cx="76200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16 </a:t>
            </a:r>
            <a:r>
              <a:rPr lang="en-US" sz="1400" dirty="0" err="1" smtClean="0">
                <a:latin typeface="Arial" panose="020B0604020202020204" pitchFamily="34" charset="0"/>
                <a:cs typeface="Arial" panose="020B0604020202020204" pitchFamily="34" charset="0"/>
              </a:rPr>
              <a:t>wks</a:t>
            </a:r>
            <a:endParaRPr lang="en-US" sz="1400" dirty="0">
              <a:latin typeface="Arial" panose="020B0604020202020204" pitchFamily="34" charset="0"/>
              <a:cs typeface="Arial" panose="020B0604020202020204" pitchFamily="34" charset="0"/>
            </a:endParaRPr>
          </a:p>
        </p:txBody>
      </p:sp>
      <p:sp>
        <p:nvSpPr>
          <p:cNvPr id="14" name="TextBox 13"/>
          <p:cNvSpPr txBox="1"/>
          <p:nvPr/>
        </p:nvSpPr>
        <p:spPr>
          <a:xfrm>
            <a:off x="2931303" y="4070777"/>
            <a:ext cx="76200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40 </a:t>
            </a:r>
            <a:r>
              <a:rPr lang="en-US" sz="1400" dirty="0" err="1" smtClean="0">
                <a:latin typeface="Arial" panose="020B0604020202020204" pitchFamily="34" charset="0"/>
                <a:cs typeface="Arial" panose="020B0604020202020204" pitchFamily="34" charset="0"/>
              </a:rPr>
              <a:t>wks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757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Variable Dosing Time </a:t>
            </a:r>
            <a:endParaRPr lang="en-US" sz="3600" b="0" i="1" dirty="0">
              <a:solidFill>
                <a:schemeClr val="tx1"/>
              </a:solidFill>
              <a:latin typeface="Franklin Gothic Medium" panose="020B0603020102020204" pitchFamily="34" charset="0"/>
              <a:cs typeface="Franklin Gothic Book"/>
            </a:endParaRPr>
          </a:p>
        </p:txBody>
      </p:sp>
      <p:sp>
        <p:nvSpPr>
          <p:cNvPr id="12" name="TextBox 11"/>
          <p:cNvSpPr txBox="1"/>
          <p:nvPr/>
        </p:nvSpPr>
        <p:spPr>
          <a:xfrm>
            <a:off x="5867400" y="6477000"/>
            <a:ext cx="3581400" cy="261610"/>
          </a:xfrm>
          <a:prstGeom prst="rect">
            <a:avLst/>
          </a:prstGeom>
          <a:noFill/>
        </p:spPr>
        <p:txBody>
          <a:bodyPr wrap="square" rtlCol="0">
            <a:spAutoFit/>
          </a:bodyPr>
          <a:lstStyle/>
          <a:p>
            <a:r>
              <a:rPr lang="en-US" sz="1100" dirty="0" err="1" smtClean="0">
                <a:latin typeface="Franklin Gothic Book" pitchFamily="34" charset="0"/>
              </a:rPr>
              <a:t>Meneghini</a:t>
            </a:r>
            <a:r>
              <a:rPr lang="en-US" sz="1100" dirty="0" smtClean="0">
                <a:latin typeface="Franklin Gothic Book" pitchFamily="34" charset="0"/>
              </a:rPr>
              <a:t> et al. Diabetes Care 2013; 36: 858-864</a:t>
            </a:r>
          </a:p>
        </p:txBody>
      </p:sp>
      <p:pic>
        <p:nvPicPr>
          <p:cNvPr id="2" name="Picture 1"/>
          <p:cNvPicPr>
            <a:picLocks noChangeAspect="1"/>
          </p:cNvPicPr>
          <p:nvPr/>
        </p:nvPicPr>
        <p:blipFill rotWithShape="1">
          <a:blip r:embed="rId3"/>
          <a:srcRect r="2066"/>
          <a:stretch/>
        </p:blipFill>
        <p:spPr>
          <a:xfrm>
            <a:off x="609600" y="1953807"/>
            <a:ext cx="3827745" cy="2811120"/>
          </a:xfrm>
          <a:prstGeom prst="rect">
            <a:avLst/>
          </a:prstGeom>
        </p:spPr>
      </p:pic>
      <p:sp>
        <p:nvSpPr>
          <p:cNvPr id="11" name="TextBox 10"/>
          <p:cNvSpPr txBox="1"/>
          <p:nvPr/>
        </p:nvSpPr>
        <p:spPr>
          <a:xfrm>
            <a:off x="1295400" y="1543377"/>
            <a:ext cx="2618954" cy="523220"/>
          </a:xfrm>
          <a:prstGeom prst="rect">
            <a:avLst/>
          </a:prstGeom>
          <a:noFill/>
        </p:spPr>
        <p:txBody>
          <a:bodyPr wrap="square" rtlCol="0">
            <a:spAutoFit/>
          </a:bodyPr>
          <a:lstStyle/>
          <a:p>
            <a:r>
              <a:rPr lang="en-US" dirty="0" smtClean="0">
                <a:solidFill>
                  <a:srgbClr val="003399"/>
                </a:solidFill>
                <a:latin typeface="Franklin Gothic Medium" panose="020B0603020102020204" pitchFamily="34" charset="0"/>
              </a:rPr>
              <a:t> A1c over time</a:t>
            </a:r>
            <a:endParaRPr lang="en-US" baseline="30000" dirty="0">
              <a:solidFill>
                <a:srgbClr val="003399"/>
              </a:solidFill>
              <a:latin typeface="Franklin Gothic Medium" panose="020B0603020102020204" pitchFamily="34" charset="0"/>
            </a:endParaRPr>
          </a:p>
        </p:txBody>
      </p:sp>
      <p:sp>
        <p:nvSpPr>
          <p:cNvPr id="13" name="TextBox 12"/>
          <p:cNvSpPr txBox="1"/>
          <p:nvPr/>
        </p:nvSpPr>
        <p:spPr>
          <a:xfrm>
            <a:off x="5486400" y="3171710"/>
            <a:ext cx="2618954" cy="523220"/>
          </a:xfrm>
          <a:prstGeom prst="rect">
            <a:avLst/>
          </a:prstGeom>
          <a:noFill/>
        </p:spPr>
        <p:txBody>
          <a:bodyPr wrap="square" rtlCol="0">
            <a:spAutoFit/>
          </a:bodyPr>
          <a:lstStyle/>
          <a:p>
            <a:r>
              <a:rPr lang="en-US" dirty="0" smtClean="0">
                <a:solidFill>
                  <a:srgbClr val="003399"/>
                </a:solidFill>
                <a:latin typeface="Franklin Gothic Medium" panose="020B0603020102020204" pitchFamily="34" charset="0"/>
              </a:rPr>
              <a:t> FBG over time</a:t>
            </a:r>
            <a:endParaRPr lang="en-US" baseline="30000" dirty="0">
              <a:solidFill>
                <a:srgbClr val="003399"/>
              </a:solidFill>
              <a:latin typeface="Franklin Gothic Medium" panose="020B0603020102020204" pitchFamily="34" charset="0"/>
            </a:endParaRPr>
          </a:p>
        </p:txBody>
      </p:sp>
      <p:pic>
        <p:nvPicPr>
          <p:cNvPr id="5" name="Picture 4"/>
          <p:cNvPicPr>
            <a:picLocks noChangeAspect="1"/>
          </p:cNvPicPr>
          <p:nvPr/>
        </p:nvPicPr>
        <p:blipFill>
          <a:blip r:embed="rId4"/>
          <a:stretch>
            <a:fillRect/>
          </a:stretch>
        </p:blipFill>
        <p:spPr>
          <a:xfrm>
            <a:off x="4998053" y="3581400"/>
            <a:ext cx="3807001" cy="2747520"/>
          </a:xfrm>
          <a:prstGeom prst="rect">
            <a:avLst/>
          </a:prstGeom>
        </p:spPr>
      </p:pic>
    </p:spTree>
    <p:extLst>
      <p:ext uri="{BB962C8B-B14F-4D97-AF65-F5344CB8AC3E}">
        <p14:creationId xmlns:p14="http://schemas.microsoft.com/office/powerpoint/2010/main" val="3790252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Safety: Degludec</a:t>
            </a:r>
            <a:endParaRPr lang="en-US" sz="3600" b="0" i="1" dirty="0">
              <a:solidFill>
                <a:schemeClr val="tx1"/>
              </a:solidFill>
              <a:latin typeface="Franklin Gothic Medium" panose="020B0603020102020204" pitchFamily="34" charset="0"/>
              <a:cs typeface="Franklin Gothic Book"/>
            </a:endParaRPr>
          </a:p>
        </p:txBody>
      </p:sp>
      <p:sp>
        <p:nvSpPr>
          <p:cNvPr id="4" name="TextBox 3"/>
          <p:cNvSpPr txBox="1"/>
          <p:nvPr/>
        </p:nvSpPr>
        <p:spPr>
          <a:xfrm>
            <a:off x="4683941" y="6119336"/>
            <a:ext cx="4460059" cy="738664"/>
          </a:xfrm>
          <a:prstGeom prst="rect">
            <a:avLst/>
          </a:prstGeom>
          <a:noFill/>
        </p:spPr>
        <p:txBody>
          <a:bodyPr wrap="square" rtlCol="0">
            <a:spAutoFit/>
          </a:bodyPr>
          <a:lstStyle/>
          <a:p>
            <a:pPr marL="228600" indent="-228600">
              <a:buFontTx/>
              <a:buAutoNum type="arabicPeriod"/>
            </a:pPr>
            <a:r>
              <a:rPr lang="en-US" sz="1100" dirty="0" smtClean="0">
                <a:latin typeface="Franklin Gothic Book" pitchFamily="34" charset="0"/>
              </a:rPr>
              <a:t>Ratner et al. </a:t>
            </a:r>
            <a:r>
              <a:rPr lang="en-US" sz="1100" dirty="0">
                <a:latin typeface="Franklin Gothic Book" pitchFamily="34" charset="0"/>
              </a:rPr>
              <a:t>Diabetes, Obesity and Metabolism. </a:t>
            </a:r>
            <a:r>
              <a:rPr lang="en-US" sz="1100" dirty="0" smtClean="0">
                <a:latin typeface="Franklin Gothic Book" pitchFamily="34" charset="0"/>
              </a:rPr>
              <a:t>2013; 15: 175-184</a:t>
            </a:r>
          </a:p>
          <a:p>
            <a:pPr marL="228600" indent="-228600">
              <a:buAutoNum type="arabicPeriod"/>
            </a:pPr>
            <a:r>
              <a:rPr lang="en-US" sz="1100" dirty="0" err="1" smtClean="0">
                <a:latin typeface="Franklin Gothic Book" pitchFamily="34" charset="0"/>
              </a:rPr>
              <a:t>Glough</a:t>
            </a:r>
            <a:r>
              <a:rPr lang="en-US" sz="1100" dirty="0" smtClean="0">
                <a:latin typeface="Franklin Gothic Book" pitchFamily="34" charset="0"/>
              </a:rPr>
              <a:t> et al. Diabetes Care. 2013; 36: 2536-2542</a:t>
            </a:r>
          </a:p>
          <a:p>
            <a:pPr marL="228600" indent="-228600">
              <a:buFontTx/>
              <a:buAutoNum type="arabicPeriod"/>
            </a:pPr>
            <a:r>
              <a:rPr lang="en-US" sz="1100" dirty="0" err="1" smtClean="0">
                <a:latin typeface="Franklin Gothic Book" pitchFamily="34" charset="0"/>
              </a:rPr>
              <a:t>Sorli</a:t>
            </a:r>
            <a:r>
              <a:rPr lang="en-US" sz="1100" dirty="0" smtClean="0">
                <a:latin typeface="Franklin Gothic Book" pitchFamily="34" charset="0"/>
              </a:rPr>
              <a:t> et al. Drugs Aging. 2013; 30: 1009-1018</a:t>
            </a:r>
          </a:p>
          <a:p>
            <a:pPr marL="228600" indent="-228600">
              <a:buAutoNum type="arabicPeriod"/>
            </a:pPr>
            <a:endParaRPr lang="en-US" sz="900" dirty="0" smtClean="0">
              <a:latin typeface="Franklin Gothic Book" pitchFamily="34" charset="0"/>
            </a:endParaRPr>
          </a:p>
        </p:txBody>
      </p:sp>
      <p:sp>
        <p:nvSpPr>
          <p:cNvPr id="6" name="Content Placeholder 2"/>
          <p:cNvSpPr>
            <a:spLocks noGrp="1"/>
          </p:cNvSpPr>
          <p:nvPr>
            <p:ph sz="quarter" idx="1"/>
          </p:nvPr>
        </p:nvSpPr>
        <p:spPr>
          <a:xfrm>
            <a:off x="286512" y="1600200"/>
            <a:ext cx="8857488" cy="4343400"/>
          </a:xfrm>
        </p:spPr>
        <p:txBody>
          <a:bodyPr/>
          <a:lstStyle/>
          <a:p>
            <a:pPr>
              <a:buFont typeface="Wingdings" panose="05000000000000000000" pitchFamily="2" charset="2"/>
              <a:buChar char="§"/>
            </a:pPr>
            <a:r>
              <a:rPr lang="en-US" dirty="0" smtClean="0"/>
              <a:t>Pre-planned Meta Analysis of Seven Phase 3 Trials (5 in Type 2)</a:t>
            </a:r>
            <a:r>
              <a:rPr lang="en-US" baseline="30000" dirty="0" smtClean="0"/>
              <a:t>1</a:t>
            </a:r>
          </a:p>
          <a:p>
            <a:pPr lvl="1">
              <a:buFont typeface="Wingdings" panose="05000000000000000000" pitchFamily="2" charset="2"/>
              <a:buChar char="§"/>
            </a:pPr>
            <a:r>
              <a:rPr lang="en-US" sz="2000" dirty="0" smtClean="0"/>
              <a:t>25% reduction in overall confirmed hypoglycemia</a:t>
            </a:r>
          </a:p>
          <a:p>
            <a:pPr lvl="1">
              <a:buFont typeface="Wingdings" panose="05000000000000000000" pitchFamily="2" charset="2"/>
              <a:buChar char="§"/>
            </a:pPr>
            <a:r>
              <a:rPr lang="en-US" sz="2000" dirty="0" smtClean="0"/>
              <a:t>38% </a:t>
            </a:r>
            <a:r>
              <a:rPr lang="en-US" sz="2000" dirty="0"/>
              <a:t>reduction in </a:t>
            </a:r>
            <a:r>
              <a:rPr lang="en-US" sz="2000" dirty="0" smtClean="0"/>
              <a:t>nocturnal hypoglycemia</a:t>
            </a:r>
          </a:p>
          <a:p>
            <a:pPr>
              <a:buFont typeface="Wingdings" panose="05000000000000000000" pitchFamily="2" charset="2"/>
              <a:buChar char="§"/>
            </a:pPr>
            <a:r>
              <a:rPr lang="en-US" sz="2200" dirty="0" smtClean="0"/>
              <a:t>BEGIN Low Volume Trial</a:t>
            </a:r>
            <a:r>
              <a:rPr lang="en-US" sz="2200" baseline="30000" dirty="0" smtClean="0"/>
              <a:t>2</a:t>
            </a:r>
          </a:p>
          <a:p>
            <a:pPr lvl="1">
              <a:buFont typeface="Wingdings" panose="05000000000000000000" pitchFamily="2" charset="2"/>
              <a:buChar char="§"/>
            </a:pPr>
            <a:r>
              <a:rPr lang="en-US" sz="2000" dirty="0" smtClean="0"/>
              <a:t>Nocturnal Hypoglycemia: 6.1% (IDeg-200) vs. 8.8% (IGlar-100)</a:t>
            </a:r>
          </a:p>
          <a:p>
            <a:pPr lvl="1">
              <a:buFont typeface="Wingdings" panose="05000000000000000000" pitchFamily="2" charset="2"/>
              <a:buChar char="§"/>
            </a:pPr>
            <a:r>
              <a:rPr lang="en-US" sz="2000" dirty="0" smtClean="0"/>
              <a:t>Overall Hypoglycemia: 28.5% </a:t>
            </a:r>
            <a:r>
              <a:rPr lang="en-US" sz="2000" dirty="0"/>
              <a:t>(IDeg-200) vs. </a:t>
            </a:r>
            <a:r>
              <a:rPr lang="en-US" sz="2000" dirty="0" smtClean="0"/>
              <a:t>30.7% </a:t>
            </a:r>
            <a:r>
              <a:rPr lang="en-US" sz="2000" dirty="0"/>
              <a:t>(IGlar-100</a:t>
            </a:r>
            <a:r>
              <a:rPr lang="en-US" sz="2000" dirty="0" smtClean="0"/>
              <a:t>)</a:t>
            </a:r>
          </a:p>
          <a:p>
            <a:pPr lvl="1">
              <a:buFont typeface="Wingdings" panose="05000000000000000000" pitchFamily="2" charset="2"/>
              <a:buChar char="§"/>
            </a:pPr>
            <a:r>
              <a:rPr lang="en-US" sz="2000" dirty="0" smtClean="0"/>
              <a:t>Weight gain: +1.8kg (IDeg-200</a:t>
            </a:r>
            <a:r>
              <a:rPr lang="en-US" sz="2000" dirty="0"/>
              <a:t>) vs. </a:t>
            </a:r>
            <a:r>
              <a:rPr lang="en-US" sz="2000" dirty="0" smtClean="0"/>
              <a:t>+1.5kg </a:t>
            </a:r>
            <a:r>
              <a:rPr lang="en-US" sz="2000" dirty="0"/>
              <a:t>(IGlar-100</a:t>
            </a:r>
            <a:r>
              <a:rPr lang="en-US" sz="2000" dirty="0" smtClean="0"/>
              <a:t>)</a:t>
            </a:r>
          </a:p>
          <a:p>
            <a:pPr>
              <a:buFont typeface="Wingdings" panose="05000000000000000000" pitchFamily="2" charset="2"/>
              <a:buChar char="§"/>
            </a:pPr>
            <a:r>
              <a:rPr lang="en-US" sz="2200" dirty="0" smtClean="0"/>
              <a:t>Meta Analysis of Elderly Patients (Type 2)</a:t>
            </a:r>
            <a:r>
              <a:rPr lang="en-US" sz="2200" baseline="30000" dirty="0" smtClean="0"/>
              <a:t>3</a:t>
            </a:r>
          </a:p>
          <a:p>
            <a:pPr lvl="1">
              <a:buFont typeface="Wingdings" panose="05000000000000000000" pitchFamily="2" charset="2"/>
              <a:buChar char="§"/>
            </a:pPr>
            <a:r>
              <a:rPr lang="en-US" sz="2000" dirty="0" smtClean="0"/>
              <a:t>24% </a:t>
            </a:r>
            <a:r>
              <a:rPr lang="en-US" sz="2000" dirty="0"/>
              <a:t>reduction in overall confirmed hypoglycemia</a:t>
            </a:r>
          </a:p>
          <a:p>
            <a:pPr lvl="1">
              <a:buFont typeface="Wingdings" panose="05000000000000000000" pitchFamily="2" charset="2"/>
              <a:buChar char="§"/>
            </a:pPr>
            <a:r>
              <a:rPr lang="en-US" sz="2000" dirty="0" smtClean="0"/>
              <a:t>36% </a:t>
            </a:r>
            <a:r>
              <a:rPr lang="en-US" sz="2000" dirty="0"/>
              <a:t>reduction in nocturnal hypoglycemia</a:t>
            </a:r>
          </a:p>
          <a:p>
            <a:pPr marL="366713" lvl="1" indent="0">
              <a:buNone/>
            </a:pPr>
            <a:endParaRPr lang="en-US" sz="2000" baseline="30000" dirty="0" smtClean="0"/>
          </a:p>
          <a:p>
            <a:pPr lvl="1">
              <a:buFont typeface="Wingdings" panose="05000000000000000000" pitchFamily="2" charset="2"/>
              <a:buChar char="§"/>
            </a:pPr>
            <a:endParaRPr lang="en-US" sz="2400" baseline="30000" dirty="0" smtClean="0"/>
          </a:p>
          <a:p>
            <a:pPr marL="46038" indent="0">
              <a:buNone/>
            </a:pPr>
            <a:endParaRPr lang="en-US" sz="3000" dirty="0" smtClean="0"/>
          </a:p>
        </p:txBody>
      </p:sp>
    </p:spTree>
    <p:extLst>
      <p:ext uri="{BB962C8B-B14F-4D97-AF65-F5344CB8AC3E}">
        <p14:creationId xmlns:p14="http://schemas.microsoft.com/office/powerpoint/2010/main" val="4011617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Cardiovascular Safety</a:t>
            </a:r>
            <a:r>
              <a:rPr lang="en-US" sz="3600" dirty="0">
                <a:latin typeface="Franklin Gothic Medium" panose="020B0603020102020204" pitchFamily="34" charset="0"/>
              </a:rPr>
              <a:t>: Degludec</a:t>
            </a:r>
            <a:endParaRPr lang="en-US" sz="3600" b="0" i="1" dirty="0">
              <a:solidFill>
                <a:schemeClr val="tx1"/>
              </a:solidFill>
              <a:latin typeface="Franklin Gothic Medium" panose="020B0603020102020204" pitchFamily="34" charset="0"/>
              <a:cs typeface="Franklin Gothic Book"/>
            </a:endParaRPr>
          </a:p>
        </p:txBody>
      </p:sp>
      <p:sp>
        <p:nvSpPr>
          <p:cNvPr id="5" name="Content Placeholder 2"/>
          <p:cNvSpPr>
            <a:spLocks noGrp="1"/>
          </p:cNvSpPr>
          <p:nvPr>
            <p:ph sz="quarter" idx="1"/>
          </p:nvPr>
        </p:nvSpPr>
        <p:spPr>
          <a:xfrm>
            <a:off x="286512" y="1600200"/>
            <a:ext cx="8400288" cy="4419600"/>
          </a:xfrm>
        </p:spPr>
        <p:txBody>
          <a:bodyPr/>
          <a:lstStyle/>
          <a:p>
            <a:pPr>
              <a:buFont typeface="Wingdings" panose="05000000000000000000" pitchFamily="2" charset="2"/>
              <a:buChar char="§"/>
            </a:pPr>
            <a:r>
              <a:rPr lang="en-US" sz="2800" dirty="0" smtClean="0"/>
              <a:t>No conclusive data currently </a:t>
            </a:r>
          </a:p>
          <a:p>
            <a:pPr>
              <a:buFont typeface="Wingdings" panose="05000000000000000000" pitchFamily="2" charset="2"/>
              <a:buChar char="§"/>
            </a:pPr>
            <a:r>
              <a:rPr lang="en-US" sz="2800" dirty="0" smtClean="0"/>
              <a:t>Phase 3 trials in 2012 reported potential cardiovascular risk with degludec</a:t>
            </a:r>
            <a:r>
              <a:rPr lang="en-US" sz="2800" baseline="30000" dirty="0" smtClean="0"/>
              <a:t>1</a:t>
            </a:r>
            <a:r>
              <a:rPr lang="en-US" sz="2800" dirty="0" smtClean="0"/>
              <a:t> </a:t>
            </a:r>
          </a:p>
          <a:p>
            <a:pPr>
              <a:buFont typeface="Wingdings" panose="05000000000000000000" pitchFamily="2" charset="2"/>
              <a:buChar char="§"/>
            </a:pPr>
            <a:r>
              <a:rPr lang="en-US" sz="2800" dirty="0" smtClean="0"/>
              <a:t>Design of DEVOTE 1 Trial</a:t>
            </a:r>
            <a:r>
              <a:rPr lang="en-US" sz="2800" baseline="30000" dirty="0" smtClean="0"/>
              <a:t>2</a:t>
            </a:r>
          </a:p>
          <a:p>
            <a:pPr lvl="1">
              <a:buFont typeface="Wingdings" panose="05000000000000000000" pitchFamily="2" charset="2"/>
              <a:buChar char="§"/>
            </a:pPr>
            <a:r>
              <a:rPr lang="en-US" sz="2400" dirty="0" smtClean="0"/>
              <a:t>Will report the evaluation of cardiovascular safety of </a:t>
            </a:r>
            <a:r>
              <a:rPr lang="en-US" sz="2400" dirty="0" err="1" smtClean="0"/>
              <a:t>degludec</a:t>
            </a:r>
            <a:r>
              <a:rPr lang="en-US" sz="2400" dirty="0" smtClean="0"/>
              <a:t> versus glargine in Type 2 at high risk of cardiovascular events </a:t>
            </a:r>
          </a:p>
          <a:p>
            <a:pPr lvl="1">
              <a:buFont typeface="Wingdings" panose="05000000000000000000" pitchFamily="2" charset="2"/>
              <a:buChar char="§"/>
            </a:pPr>
            <a:r>
              <a:rPr lang="en-US" sz="2400" dirty="0" smtClean="0"/>
              <a:t>Glargine was selected as the comparator, given cardiovascular safety established in ORIGIN trial</a:t>
            </a:r>
          </a:p>
          <a:p>
            <a:pPr marL="366713" lvl="1" indent="0">
              <a:buNone/>
            </a:pPr>
            <a:endParaRPr lang="en-US" sz="2400" baseline="30000" dirty="0" smtClean="0"/>
          </a:p>
          <a:p>
            <a:pPr marL="46038" indent="0">
              <a:buNone/>
            </a:pPr>
            <a:endParaRPr lang="en-US" sz="3000" dirty="0" smtClean="0"/>
          </a:p>
        </p:txBody>
      </p:sp>
      <p:sp>
        <p:nvSpPr>
          <p:cNvPr id="7" name="TextBox 6"/>
          <p:cNvSpPr txBox="1"/>
          <p:nvPr/>
        </p:nvSpPr>
        <p:spPr>
          <a:xfrm>
            <a:off x="4683941" y="6119336"/>
            <a:ext cx="4460059" cy="600164"/>
          </a:xfrm>
          <a:prstGeom prst="rect">
            <a:avLst/>
          </a:prstGeom>
          <a:noFill/>
        </p:spPr>
        <p:txBody>
          <a:bodyPr wrap="square" rtlCol="0">
            <a:spAutoFit/>
          </a:bodyPr>
          <a:lstStyle/>
          <a:p>
            <a:pPr marL="228600" indent="-228600">
              <a:buFontTx/>
              <a:buAutoNum type="arabicPeriod"/>
            </a:pPr>
            <a:r>
              <a:rPr lang="en-US" sz="1100" dirty="0" err="1" smtClean="0">
                <a:latin typeface="Franklin Gothic Book" pitchFamily="34" charset="0"/>
              </a:rPr>
              <a:t>Thuillier</a:t>
            </a:r>
            <a:r>
              <a:rPr lang="en-US" sz="1100" dirty="0" smtClean="0">
                <a:latin typeface="Franklin Gothic Book" pitchFamily="34" charset="0"/>
              </a:rPr>
              <a:t> et al. </a:t>
            </a:r>
            <a:r>
              <a:rPr lang="en-US" sz="1100" dirty="0">
                <a:latin typeface="Franklin Gothic Book" pitchFamily="34" charset="0"/>
              </a:rPr>
              <a:t>Diabetes, </a:t>
            </a:r>
            <a:r>
              <a:rPr lang="en-US" sz="1100" dirty="0" smtClean="0">
                <a:latin typeface="Franklin Gothic Book" pitchFamily="34" charset="0"/>
              </a:rPr>
              <a:t>Metabolic Syndrome and Obesity: Targets and Therapy. 2015; 8: 483-493</a:t>
            </a:r>
          </a:p>
          <a:p>
            <a:pPr marL="228600" indent="-228600">
              <a:buAutoNum type="arabicPeriod"/>
            </a:pPr>
            <a:r>
              <a:rPr lang="en-US" sz="1100" dirty="0" err="1" smtClean="0">
                <a:latin typeface="Franklin Gothic Book" pitchFamily="34" charset="0"/>
              </a:rPr>
              <a:t>Marso</a:t>
            </a:r>
            <a:r>
              <a:rPr lang="en-US" sz="1100" dirty="0" smtClean="0">
                <a:latin typeface="Franklin Gothic Book" pitchFamily="34" charset="0"/>
              </a:rPr>
              <a:t> et al. American Heart Journal. 2016; 179: 175-183</a:t>
            </a:r>
          </a:p>
        </p:txBody>
      </p:sp>
    </p:spTree>
    <p:extLst>
      <p:ext uri="{BB962C8B-B14F-4D97-AF65-F5344CB8AC3E}">
        <p14:creationId xmlns:p14="http://schemas.microsoft.com/office/powerpoint/2010/main" val="1128395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Dosage Form Considerations</a:t>
            </a:r>
            <a:endParaRPr lang="en-US" sz="3600" b="0" i="1" dirty="0">
              <a:solidFill>
                <a:schemeClr val="tx1"/>
              </a:solidFill>
              <a:latin typeface="Franklin Gothic Medium" panose="020B0603020102020204" pitchFamily="34" charset="0"/>
              <a:cs typeface="Franklin Gothic Book"/>
            </a:endParaRPr>
          </a:p>
        </p:txBody>
      </p:sp>
      <p:graphicFrame>
        <p:nvGraphicFramePr>
          <p:cNvPr id="8" name="Table 7"/>
          <p:cNvGraphicFramePr>
            <a:graphicFrameLocks noGrp="1"/>
          </p:cNvGraphicFramePr>
          <p:nvPr>
            <p:extLst>
              <p:ext uri="{D42A27DB-BD31-4B8C-83A1-F6EECF244321}">
                <p14:modId xmlns:p14="http://schemas.microsoft.com/office/powerpoint/2010/main" val="511847628"/>
              </p:ext>
            </p:extLst>
          </p:nvPr>
        </p:nvGraphicFramePr>
        <p:xfrm>
          <a:off x="647699" y="2133600"/>
          <a:ext cx="7848601" cy="3749040"/>
        </p:xfrm>
        <a:graphic>
          <a:graphicData uri="http://schemas.openxmlformats.org/drawingml/2006/table">
            <a:tbl>
              <a:tblPr firstRow="1" bandRow="1">
                <a:tableStyleId>{21E4AEA4-8DFA-4A89-87EB-49C32662AFE0}</a:tableStyleId>
              </a:tblPr>
              <a:tblGrid>
                <a:gridCol w="2857501">
                  <a:extLst>
                    <a:ext uri="{9D8B030D-6E8A-4147-A177-3AD203B41FA5}">
                      <a16:colId xmlns:a16="http://schemas.microsoft.com/office/drawing/2014/main" val="20000"/>
                    </a:ext>
                  </a:extLst>
                </a:gridCol>
                <a:gridCol w="2590800">
                  <a:extLst>
                    <a:ext uri="{9D8B030D-6E8A-4147-A177-3AD203B41FA5}">
                      <a16:colId xmlns:a16="http://schemas.microsoft.com/office/drawing/2014/main" val="20004"/>
                    </a:ext>
                  </a:extLst>
                </a:gridCol>
                <a:gridCol w="2400300">
                  <a:extLst>
                    <a:ext uri="{9D8B030D-6E8A-4147-A177-3AD203B41FA5}">
                      <a16:colId xmlns:a16="http://schemas.microsoft.com/office/drawing/2014/main" val="20005"/>
                    </a:ext>
                  </a:extLst>
                </a:gridCol>
              </a:tblGrid>
              <a:tr h="685800">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Degludec</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U-100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Degludec</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U</a:t>
                      </a:r>
                      <a:r>
                        <a:rPr lang="en-US" sz="2400" baseline="0" dirty="0" smtClean="0">
                          <a:latin typeface="Franklin Gothic Book" panose="020B0503020102020204" pitchFamily="34" charset="0"/>
                        </a:rPr>
                        <a:t>-200</a:t>
                      </a:r>
                      <a:endParaRPr lang="en-US" sz="2400" dirty="0" smtClean="0">
                        <a:latin typeface="Franklin Gothic Book" panose="020B0503020102020204" pitchFamily="34" charset="0"/>
                      </a:endParaRPr>
                    </a:p>
                  </a:txBody>
                  <a:tcPr anchor="ctr"/>
                </a:tc>
                <a:extLst>
                  <a:ext uri="{0D108BD9-81ED-4DB2-BD59-A6C34878D82A}">
                    <a16:rowId xmlns:a16="http://schemas.microsoft.com/office/drawing/2014/main" val="10000"/>
                  </a:ext>
                </a:extLst>
              </a:tr>
              <a:tr h="795647">
                <a:tc>
                  <a:txBody>
                    <a:bodyPr/>
                    <a:lstStyle/>
                    <a:p>
                      <a:r>
                        <a:rPr lang="en-US" sz="2400" b="1" dirty="0" smtClean="0">
                          <a:latin typeface="Franklin Gothic Book" panose="020B0503020102020204" pitchFamily="34" charset="0"/>
                        </a:rPr>
                        <a:t>Maximum </a:t>
                      </a:r>
                    </a:p>
                    <a:p>
                      <a:r>
                        <a:rPr lang="en-US" sz="2400" b="1" baseline="0" dirty="0" smtClean="0">
                          <a:latin typeface="Franklin Gothic Book" panose="020B0503020102020204" pitchFamily="34" charset="0"/>
                        </a:rPr>
                        <a:t>Single Dose </a:t>
                      </a:r>
                      <a:endParaRPr lang="en-US" sz="2400" b="1" dirty="0">
                        <a:latin typeface="Franklin Gothic Book" panose="020B0503020102020204" pitchFamily="34" charset="0"/>
                      </a:endParaRPr>
                    </a:p>
                  </a:txBody>
                  <a:tcPr/>
                </a:tc>
                <a:tc>
                  <a:txBody>
                    <a:bodyPr/>
                    <a:lstStyle/>
                    <a:p>
                      <a:r>
                        <a:rPr lang="en-US" sz="2400" dirty="0" smtClean="0">
                          <a:latin typeface="Franklin Gothic Book" panose="020B0503020102020204" pitchFamily="34" charset="0"/>
                        </a:rPr>
                        <a:t>80 units</a:t>
                      </a:r>
                      <a:endParaRPr lang="en-US" sz="2400" dirty="0">
                        <a:latin typeface="Franklin Gothic Book" panose="020B0503020102020204" pitchFamily="34" charset="0"/>
                      </a:endParaRPr>
                    </a:p>
                  </a:txBody>
                  <a:tcPr/>
                </a:tc>
                <a:tc>
                  <a:txBody>
                    <a:bodyPr/>
                    <a:lstStyle/>
                    <a:p>
                      <a:r>
                        <a:rPr lang="en-US" sz="2400" baseline="0" dirty="0" smtClean="0">
                          <a:latin typeface="Franklin Gothic Book" panose="020B0503020102020204" pitchFamily="34" charset="0"/>
                        </a:rPr>
                        <a:t> 160 units</a:t>
                      </a:r>
                      <a:endParaRPr lang="en-US" sz="2400" baseline="30000" dirty="0">
                        <a:latin typeface="Franklin Gothic Book" panose="020B0503020102020204" pitchFamily="34" charset="0"/>
                      </a:endParaRPr>
                    </a:p>
                  </a:txBody>
                  <a:tcPr/>
                </a:tc>
                <a:extLst>
                  <a:ext uri="{0D108BD9-81ED-4DB2-BD59-A6C34878D82A}">
                    <a16:rowId xmlns:a16="http://schemas.microsoft.com/office/drawing/2014/main" val="10002"/>
                  </a:ext>
                </a:extLst>
              </a:tr>
              <a:tr h="575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Franklin Gothic Book" panose="020B0503020102020204" pitchFamily="34" charset="0"/>
                        </a:rPr>
                        <a:t>Units</a:t>
                      </a:r>
                      <a:r>
                        <a:rPr lang="en-US" sz="2400" b="1" baseline="0" dirty="0" smtClean="0">
                          <a:latin typeface="Franklin Gothic Book" panose="020B0503020102020204" pitchFamily="34" charset="0"/>
                        </a:rPr>
                        <a:t> per Pen </a:t>
                      </a:r>
                      <a:endParaRPr lang="en-US" sz="2400" b="1" dirty="0" smtClean="0">
                        <a:latin typeface="Franklin Gothic Book" panose="020B0503020102020204" pitchFamily="34" charset="0"/>
                      </a:endParaRPr>
                    </a:p>
                  </a:txBody>
                  <a:tcPr/>
                </a:tc>
                <a:tc>
                  <a:txBody>
                    <a:bodyPr/>
                    <a:lstStyle/>
                    <a:p>
                      <a:r>
                        <a:rPr lang="en-US" sz="2400" b="0" dirty="0" smtClean="0">
                          <a:latin typeface="Franklin Gothic Book" panose="020B0503020102020204" pitchFamily="34" charset="0"/>
                        </a:rPr>
                        <a:t>300 units/3mL</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(5 pens per box)</a:t>
                      </a:r>
                      <a:endParaRPr lang="en-US" sz="2400" baseline="30000" dirty="0" smtClean="0">
                        <a:latin typeface="Franklin Gothic Book" panose="020B05030201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600 units/3mL</a:t>
                      </a:r>
                      <a:endParaRPr lang="en-US" sz="2400" baseline="0" dirty="0">
                        <a:latin typeface="Franklin Gothic Book" panose="020B0503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Franklin Gothic Book" panose="020B0503020102020204" pitchFamily="34" charset="0"/>
                        </a:rPr>
                        <a:t>(3 pens per box)</a:t>
                      </a:r>
                      <a:endParaRPr lang="en-US" sz="2400" baseline="30000" dirty="0" smtClean="0">
                        <a:latin typeface="Franklin Gothic Book" panose="020B0503020102020204" pitchFamily="34" charset="0"/>
                      </a:endParaRPr>
                    </a:p>
                  </a:txBody>
                  <a:tcPr/>
                </a:tc>
                <a:extLst>
                  <a:ext uri="{0D108BD9-81ED-4DB2-BD59-A6C34878D82A}">
                    <a16:rowId xmlns:a16="http://schemas.microsoft.com/office/drawing/2014/main" val="10003"/>
                  </a:ext>
                </a:extLst>
              </a:tr>
              <a:tr h="411480">
                <a:tc>
                  <a:txBody>
                    <a:bodyPr/>
                    <a:lstStyle/>
                    <a:p>
                      <a:r>
                        <a:rPr lang="en-US" sz="2400" b="1" dirty="0" smtClean="0">
                          <a:latin typeface="Franklin Gothic Book" panose="020B0503020102020204" pitchFamily="34" charset="0"/>
                        </a:rPr>
                        <a:t>Dose Increment</a:t>
                      </a:r>
                      <a:endParaRPr lang="en-US" sz="2400" b="1" dirty="0">
                        <a:latin typeface="Franklin Gothic Book" panose="020B0503020102020204" pitchFamily="34" charset="0"/>
                      </a:endParaRPr>
                    </a:p>
                  </a:txBody>
                  <a:tcPr/>
                </a:tc>
                <a:tc>
                  <a:txBody>
                    <a:bodyPr/>
                    <a:lstStyle/>
                    <a:p>
                      <a:r>
                        <a:rPr lang="en-US" sz="2400" b="0" dirty="0" smtClean="0">
                          <a:latin typeface="Franklin Gothic Book" panose="020B0503020102020204" pitchFamily="34" charset="0"/>
                        </a:rPr>
                        <a:t>1 unit</a:t>
                      </a:r>
                      <a:endParaRPr lang="en-US" sz="2400" b="0" dirty="0">
                        <a:latin typeface="Franklin Gothic Book" panose="020B0503020102020204" pitchFamily="34" charset="0"/>
                      </a:endParaRPr>
                    </a:p>
                  </a:txBody>
                  <a:tcPr/>
                </a:tc>
                <a:tc>
                  <a:txBody>
                    <a:bodyPr/>
                    <a:lstStyle/>
                    <a:p>
                      <a:r>
                        <a:rPr lang="en-US" sz="2400" dirty="0" smtClean="0">
                          <a:latin typeface="Franklin Gothic Book" panose="020B0503020102020204" pitchFamily="34" charset="0"/>
                        </a:rPr>
                        <a:t>2</a:t>
                      </a:r>
                      <a:r>
                        <a:rPr lang="en-US" sz="2400" baseline="0" dirty="0" smtClean="0">
                          <a:latin typeface="Franklin Gothic Book" panose="020B0503020102020204" pitchFamily="34" charset="0"/>
                        </a:rPr>
                        <a:t> unit</a:t>
                      </a:r>
                      <a:endParaRPr lang="en-US" sz="2400" dirty="0">
                        <a:latin typeface="Franklin Gothic Book" panose="020B0503020102020204" pitchFamily="34" charset="0"/>
                      </a:endParaRPr>
                    </a:p>
                  </a:txBody>
                  <a:tcPr/>
                </a:tc>
                <a:extLst>
                  <a:ext uri="{0D108BD9-81ED-4DB2-BD59-A6C34878D82A}">
                    <a16:rowId xmlns:a16="http://schemas.microsoft.com/office/drawing/2014/main" val="10004"/>
                  </a:ext>
                </a:extLst>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Franklin Gothic Book" panose="020B0503020102020204" pitchFamily="34" charset="0"/>
                        </a:rPr>
                        <a:t>Room</a:t>
                      </a:r>
                      <a:r>
                        <a:rPr lang="en-US" sz="2400" b="1" baseline="0" dirty="0" smtClean="0">
                          <a:latin typeface="Franklin Gothic Book" panose="020B0503020102020204" pitchFamily="34" charset="0"/>
                        </a:rPr>
                        <a:t> Temperature Expiration </a:t>
                      </a:r>
                      <a:endParaRPr lang="en-US" sz="2400" b="1" dirty="0" smtClean="0">
                        <a:latin typeface="Franklin Gothic Book" panose="020B0503020102020204" pitchFamily="34" charset="0"/>
                      </a:endParaRPr>
                    </a:p>
                  </a:txBody>
                  <a:tcPr/>
                </a:tc>
                <a:tc gridSpan="2">
                  <a:txBody>
                    <a:bodyPr/>
                    <a:lstStyle/>
                    <a:p>
                      <a:pPr algn="ctr"/>
                      <a:r>
                        <a:rPr lang="en-US" sz="2400" b="0" dirty="0" smtClean="0">
                          <a:latin typeface="Franklin Gothic Book" panose="020B0503020102020204" pitchFamily="34" charset="0"/>
                        </a:rPr>
                        <a:t>56 days</a:t>
                      </a:r>
                      <a:endParaRPr lang="en-US" sz="2400" b="0" dirty="0">
                        <a:latin typeface="Franklin Gothic Book" panose="020B0503020102020204" pitchFamily="34" charset="0"/>
                      </a:endParaRPr>
                    </a:p>
                  </a:txBody>
                  <a:tcPr anchor="ctr"/>
                </a:tc>
                <a:tc hMerge="1">
                  <a:txBody>
                    <a:bodyPr/>
                    <a:lstStyle/>
                    <a:p>
                      <a:endParaRPr lang="en-US" sz="2400" dirty="0">
                        <a:latin typeface="Franklin Gothic Book" panose="020B0503020102020204" pitchFamily="34" charset="0"/>
                      </a:endParaRPr>
                    </a:p>
                  </a:txBody>
                  <a:tcPr/>
                </a:tc>
                <a:extLst>
                  <a:ext uri="{0D108BD9-81ED-4DB2-BD59-A6C34878D82A}">
                    <a16:rowId xmlns:a16="http://schemas.microsoft.com/office/drawing/2014/main" val="2835252712"/>
                  </a:ext>
                </a:extLst>
              </a:tr>
            </a:tbl>
          </a:graphicData>
        </a:graphic>
      </p:graphicFrame>
      <p:sp>
        <p:nvSpPr>
          <p:cNvPr id="7" name="TextBox 6"/>
          <p:cNvSpPr txBox="1"/>
          <p:nvPr/>
        </p:nvSpPr>
        <p:spPr>
          <a:xfrm>
            <a:off x="6019800" y="6371308"/>
            <a:ext cx="3124200" cy="261610"/>
          </a:xfrm>
          <a:prstGeom prst="rect">
            <a:avLst/>
          </a:prstGeom>
          <a:noFill/>
        </p:spPr>
        <p:txBody>
          <a:bodyPr wrap="square" rtlCol="0">
            <a:spAutoFit/>
          </a:bodyPr>
          <a:lstStyle/>
          <a:p>
            <a:r>
              <a:rPr lang="en-US" sz="1100" dirty="0" err="1" smtClean="0">
                <a:latin typeface="Franklin Gothic Book" pitchFamily="34" charset="0"/>
              </a:rPr>
              <a:t>Tresiba</a:t>
            </a:r>
            <a:r>
              <a:rPr lang="en-US" sz="1100" dirty="0" smtClean="0">
                <a:latin typeface="Franklin Gothic Book" pitchFamily="34" charset="0"/>
              </a:rPr>
              <a:t> (</a:t>
            </a:r>
            <a:r>
              <a:rPr lang="en-US" sz="1100" dirty="0" err="1" smtClean="0">
                <a:latin typeface="Franklin Gothic Book" pitchFamily="34" charset="0"/>
              </a:rPr>
              <a:t>degludec</a:t>
            </a:r>
            <a:r>
              <a:rPr lang="en-US" sz="1100" dirty="0" smtClean="0">
                <a:latin typeface="Franklin Gothic Book" pitchFamily="34" charset="0"/>
              </a:rPr>
              <a:t>) </a:t>
            </a:r>
            <a:r>
              <a:rPr lang="en-US" sz="1100" dirty="0">
                <a:latin typeface="Franklin Gothic Book" pitchFamily="34" charset="0"/>
              </a:rPr>
              <a:t>[prescribing </a:t>
            </a:r>
            <a:r>
              <a:rPr lang="en-US" sz="1100" dirty="0" smtClean="0">
                <a:latin typeface="Franklin Gothic Book" pitchFamily="34" charset="0"/>
              </a:rPr>
              <a:t>information</a:t>
            </a:r>
            <a:r>
              <a:rPr lang="en-US" sz="1100" dirty="0">
                <a:latin typeface="Franklin Gothic Book" pitchFamily="34" charset="0"/>
              </a:rPr>
              <a:t>]</a:t>
            </a:r>
            <a:endParaRPr lang="en-US" sz="1100" dirty="0" smtClean="0">
              <a:latin typeface="Franklin Gothic Book" pitchFamily="34" charset="0"/>
            </a:endParaRPr>
          </a:p>
        </p:txBody>
      </p:sp>
    </p:spTree>
    <p:extLst>
      <p:ext uri="{BB962C8B-B14F-4D97-AF65-F5344CB8AC3E}">
        <p14:creationId xmlns:p14="http://schemas.microsoft.com/office/powerpoint/2010/main" val="716698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Objectives</a:t>
            </a:r>
            <a:endParaRPr lang="en-US" sz="3600" b="0" i="1" dirty="0">
              <a:solidFill>
                <a:schemeClr val="tx1"/>
              </a:solidFill>
              <a:latin typeface="Franklin Gothic Medium" panose="020B0603020102020204" pitchFamily="34" charset="0"/>
              <a:cs typeface="Franklin Gothic Book"/>
            </a:endParaRPr>
          </a:p>
        </p:txBody>
      </p:sp>
      <p:sp>
        <p:nvSpPr>
          <p:cNvPr id="6" name="Content Placeholder 5"/>
          <p:cNvSpPr>
            <a:spLocks noGrp="1"/>
          </p:cNvSpPr>
          <p:nvPr>
            <p:ph sz="quarter" idx="1"/>
          </p:nvPr>
        </p:nvSpPr>
        <p:spPr>
          <a:xfrm>
            <a:off x="612648" y="1170214"/>
            <a:ext cx="8150352" cy="5230586"/>
          </a:xfrm>
        </p:spPr>
        <p:txBody>
          <a:bodyPr/>
          <a:lstStyle/>
          <a:p>
            <a:pPr marL="0" indent="0">
              <a:spcAft>
                <a:spcPts val="0"/>
              </a:spcAft>
              <a:buSzPct val="130000"/>
              <a:buNone/>
            </a:pPr>
            <a:endParaRPr lang="en-US" b="0" dirty="0" smtClean="0">
              <a:latin typeface="Franklin Gothic Book" pitchFamily="34" charset="0"/>
              <a:ea typeface="Times New Roman"/>
            </a:endParaRPr>
          </a:p>
          <a:p>
            <a:pPr>
              <a:spcAft>
                <a:spcPts val="0"/>
              </a:spcAft>
              <a:buSzPct val="130000"/>
              <a:buFont typeface="Wingdings" pitchFamily="2" charset="2"/>
              <a:buChar char="§"/>
            </a:pPr>
            <a:r>
              <a:rPr lang="en-US" sz="2800" b="0" dirty="0" smtClean="0">
                <a:latin typeface="Franklin Gothic Book" pitchFamily="34" charset="0"/>
                <a:ea typeface="Times New Roman"/>
              </a:rPr>
              <a:t>Demonstrate understanding of dose conversion for each concentrated insulin</a:t>
            </a:r>
          </a:p>
          <a:p>
            <a:pPr marL="0" indent="0">
              <a:spcAft>
                <a:spcPts val="0"/>
              </a:spcAft>
              <a:buSzPct val="130000"/>
              <a:buNone/>
            </a:pPr>
            <a:endParaRPr lang="en-US" sz="2800" b="0" dirty="0" smtClean="0">
              <a:latin typeface="Franklin Gothic Book" pitchFamily="34" charset="0"/>
              <a:ea typeface="Times New Roman"/>
            </a:endParaRPr>
          </a:p>
          <a:p>
            <a:pPr>
              <a:spcAft>
                <a:spcPts val="0"/>
              </a:spcAft>
              <a:buSzPct val="130000"/>
              <a:buFont typeface="Wingdings" pitchFamily="2" charset="2"/>
              <a:buChar char="§"/>
            </a:pPr>
            <a:r>
              <a:rPr lang="en-US" sz="2800" b="0" dirty="0" smtClean="0"/>
              <a:t>Distinguish the ideal patient population for each concentrated insulin</a:t>
            </a:r>
          </a:p>
          <a:p>
            <a:pPr marL="0" indent="0">
              <a:spcAft>
                <a:spcPts val="0"/>
              </a:spcAft>
              <a:buSzPct val="130000"/>
              <a:buNone/>
            </a:pPr>
            <a:endParaRPr lang="en-US" b="0" dirty="0" smtClean="0"/>
          </a:p>
          <a:p>
            <a:pPr>
              <a:spcAft>
                <a:spcPts val="0"/>
              </a:spcAft>
              <a:buSzPct val="130000"/>
              <a:buFont typeface="Wingdings" pitchFamily="2" charset="2"/>
              <a:buChar char="§"/>
            </a:pPr>
            <a:r>
              <a:rPr lang="en-US" sz="2800" b="0" dirty="0" smtClean="0"/>
              <a:t>Evaluate safety concerns of concentrated insulins</a:t>
            </a:r>
          </a:p>
          <a:p>
            <a:pPr>
              <a:spcAft>
                <a:spcPts val="0"/>
              </a:spcAft>
              <a:buSzPct val="130000"/>
              <a:buFont typeface="Wingdings" pitchFamily="2" charset="2"/>
              <a:buChar char="§"/>
            </a:pPr>
            <a:endParaRPr lang="en-US" sz="2800" b="0" dirty="0">
              <a:latin typeface="Franklin Gothic Book" pitchFamily="34" charset="0"/>
            </a:endParaRPr>
          </a:p>
          <a:p>
            <a:pPr>
              <a:spcAft>
                <a:spcPts val="0"/>
              </a:spcAft>
              <a:buSzPct val="130000"/>
              <a:buFont typeface="Wingdings" pitchFamily="2" charset="2"/>
              <a:buChar char="§"/>
            </a:pPr>
            <a:r>
              <a:rPr lang="en-US" sz="2800" b="0" dirty="0" smtClean="0">
                <a:latin typeface="Franklin Gothic Book" pitchFamily="34" charset="0"/>
              </a:rPr>
              <a:t>Summarize cost saving options for concentrated insulins </a:t>
            </a:r>
            <a:endParaRPr lang="en-US" sz="2800" b="0" dirty="0">
              <a:latin typeface="Franklin Gothic Book" pitchFamily="34" charset="0"/>
            </a:endParaRPr>
          </a:p>
        </p:txBody>
      </p:sp>
    </p:spTree>
    <p:extLst>
      <p:ext uri="{BB962C8B-B14F-4D97-AF65-F5344CB8AC3E}">
        <p14:creationId xmlns:p14="http://schemas.microsoft.com/office/powerpoint/2010/main" val="3209644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Administration Considerations</a:t>
            </a:r>
            <a:endParaRPr lang="en-US" sz="3600" b="0" i="1" dirty="0">
              <a:solidFill>
                <a:schemeClr val="tx1"/>
              </a:solidFill>
              <a:latin typeface="Franklin Gothic Medium" panose="020B0603020102020204" pitchFamily="34" charset="0"/>
              <a:cs typeface="Franklin Gothic Book"/>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257800"/>
            <a:ext cx="3864003" cy="10191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743450"/>
            <a:ext cx="4238844" cy="17621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854789"/>
            <a:ext cx="4638675" cy="2565095"/>
          </a:xfrm>
          <a:prstGeom prst="rect">
            <a:avLst/>
          </a:prstGeom>
        </p:spPr>
      </p:pic>
    </p:spTree>
    <p:extLst>
      <p:ext uri="{BB962C8B-B14F-4D97-AF65-F5344CB8AC3E}">
        <p14:creationId xmlns:p14="http://schemas.microsoft.com/office/powerpoint/2010/main" val="2685081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Combination Product Pipeline</a:t>
            </a:r>
            <a:endParaRPr lang="en-US" sz="3600" b="0" i="1" dirty="0">
              <a:solidFill>
                <a:schemeClr val="tx1"/>
              </a:solidFill>
              <a:latin typeface="Franklin Gothic Medium" panose="020B0603020102020204" pitchFamily="34" charset="0"/>
              <a:cs typeface="Franklin Gothic Book"/>
            </a:endParaRPr>
          </a:p>
        </p:txBody>
      </p:sp>
      <p:sp>
        <p:nvSpPr>
          <p:cNvPr id="3" name="Content Placeholder 2"/>
          <p:cNvSpPr>
            <a:spLocks noGrp="1"/>
          </p:cNvSpPr>
          <p:nvPr>
            <p:ph sz="quarter" idx="1"/>
          </p:nvPr>
        </p:nvSpPr>
        <p:spPr>
          <a:xfrm>
            <a:off x="609600" y="1905000"/>
            <a:ext cx="8302752" cy="3657600"/>
          </a:xfrm>
        </p:spPr>
        <p:txBody>
          <a:bodyPr/>
          <a:lstStyle/>
          <a:p>
            <a:pPr>
              <a:buFont typeface="Wingdings" panose="05000000000000000000" pitchFamily="2" charset="2"/>
              <a:buChar char="§"/>
            </a:pPr>
            <a:r>
              <a:rPr lang="en-US" sz="3200" dirty="0" err="1" smtClean="0"/>
              <a:t>Ryzodeg</a:t>
            </a:r>
            <a:r>
              <a:rPr lang="en-US" sz="3200" baseline="30000" dirty="0" smtClean="0"/>
              <a:t>®</a:t>
            </a:r>
            <a:r>
              <a:rPr lang="en-US" sz="3200" dirty="0" smtClean="0"/>
              <a:t> 70/30 </a:t>
            </a:r>
            <a:endParaRPr lang="en-US" sz="3200" dirty="0" smtClean="0">
              <a:sym typeface="Wingdings" panose="05000000000000000000" pitchFamily="2" charset="2"/>
            </a:endParaRPr>
          </a:p>
          <a:p>
            <a:pPr lvl="1">
              <a:buFont typeface="Wingdings" panose="05000000000000000000" pitchFamily="2" charset="2"/>
              <a:buChar char="§"/>
            </a:pPr>
            <a:r>
              <a:rPr lang="en-US" sz="3000" dirty="0" smtClean="0"/>
              <a:t>FDA approved in 2015, not yet available</a:t>
            </a:r>
          </a:p>
          <a:p>
            <a:pPr lvl="1">
              <a:buFont typeface="Wingdings" panose="05000000000000000000" pitchFamily="2" charset="2"/>
              <a:buChar char="§"/>
            </a:pPr>
            <a:r>
              <a:rPr lang="en-US" sz="3000" dirty="0" smtClean="0"/>
              <a:t>70% </a:t>
            </a:r>
            <a:r>
              <a:rPr lang="en-US" sz="3000" dirty="0" err="1" smtClean="0"/>
              <a:t>degludec</a:t>
            </a:r>
            <a:r>
              <a:rPr lang="en-US" sz="3000" dirty="0" smtClean="0"/>
              <a:t> and 30% </a:t>
            </a:r>
            <a:r>
              <a:rPr lang="en-US" sz="3000" dirty="0" err="1" smtClean="0"/>
              <a:t>aspart</a:t>
            </a:r>
            <a:endParaRPr lang="en-US" sz="3000" dirty="0" smtClean="0"/>
          </a:p>
          <a:p>
            <a:pPr>
              <a:buFont typeface="Wingdings" panose="05000000000000000000" pitchFamily="2" charset="2"/>
              <a:buChar char="§"/>
            </a:pPr>
            <a:r>
              <a:rPr lang="en-US" sz="3200" dirty="0" smtClean="0"/>
              <a:t>Degludec + </a:t>
            </a:r>
            <a:r>
              <a:rPr lang="en-US" sz="3200" dirty="0" err="1" smtClean="0"/>
              <a:t>Liraglutide</a:t>
            </a:r>
            <a:endParaRPr lang="en-US" sz="3200" dirty="0"/>
          </a:p>
          <a:p>
            <a:pPr lvl="1">
              <a:buFont typeface="Wingdings" panose="05000000000000000000" pitchFamily="2" charset="2"/>
              <a:buChar char="§"/>
            </a:pPr>
            <a:r>
              <a:rPr lang="en-US" sz="3000" dirty="0" smtClean="0"/>
              <a:t>FDA extended review period to Dec 2016</a:t>
            </a:r>
          </a:p>
          <a:p>
            <a:pPr lvl="1">
              <a:buFont typeface="Wingdings" panose="05000000000000000000" pitchFamily="2" charset="2"/>
              <a:buChar char="§"/>
            </a:pPr>
            <a:r>
              <a:rPr lang="en-US" sz="3000" dirty="0" smtClean="0"/>
              <a:t>Available in Europe (</a:t>
            </a:r>
            <a:r>
              <a:rPr lang="en-US" sz="3000" dirty="0" err="1" smtClean="0"/>
              <a:t>Xultopy</a:t>
            </a:r>
            <a:r>
              <a:rPr lang="en-US" sz="3000" baseline="30000" dirty="0" smtClean="0"/>
              <a:t>®</a:t>
            </a:r>
            <a:r>
              <a:rPr lang="en-US" sz="3000" dirty="0" smtClean="0"/>
              <a:t>) since Sept 2014</a:t>
            </a:r>
          </a:p>
          <a:p>
            <a:pPr lvl="1">
              <a:buFont typeface="Wingdings" panose="05000000000000000000" pitchFamily="2" charset="2"/>
              <a:buChar char="§"/>
            </a:pPr>
            <a:endParaRPr lang="en-US" sz="3000" dirty="0" smtClean="0"/>
          </a:p>
          <a:p>
            <a:pPr lvl="1">
              <a:buFont typeface="Wingdings" panose="05000000000000000000" pitchFamily="2" charset="2"/>
              <a:buChar char="§"/>
            </a:pPr>
            <a:endParaRPr lang="en-US" sz="2600" dirty="0" smtClean="0"/>
          </a:p>
          <a:p>
            <a:pPr marL="46038" indent="0">
              <a:buNone/>
            </a:pPr>
            <a:endParaRPr lang="en-US" sz="3000" dirty="0" smtClean="0"/>
          </a:p>
          <a:p>
            <a:pPr marL="366713" lvl="1" indent="0">
              <a:buNone/>
            </a:pPr>
            <a:endParaRPr lang="en-US" sz="2800" dirty="0" smtClean="0"/>
          </a:p>
          <a:p>
            <a:pPr marL="366713" lvl="1" indent="0">
              <a:buNone/>
            </a:pPr>
            <a:endParaRPr lang="en-US" sz="2800" dirty="0"/>
          </a:p>
        </p:txBody>
      </p:sp>
    </p:spTree>
    <p:extLst>
      <p:ext uri="{BB962C8B-B14F-4D97-AF65-F5344CB8AC3E}">
        <p14:creationId xmlns:p14="http://schemas.microsoft.com/office/powerpoint/2010/main" val="1997127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Cost Saving Options</a:t>
            </a:r>
            <a:endParaRPr lang="en-US" sz="3600" b="0" i="1" dirty="0">
              <a:solidFill>
                <a:schemeClr val="tx1"/>
              </a:solidFill>
              <a:latin typeface="Franklin Gothic Medium" panose="020B0603020102020204" pitchFamily="34" charset="0"/>
              <a:cs typeface="Franklin Gothic Book"/>
            </a:endParaRPr>
          </a:p>
        </p:txBody>
      </p:sp>
      <p:graphicFrame>
        <p:nvGraphicFramePr>
          <p:cNvPr id="6" name="Table 5"/>
          <p:cNvGraphicFramePr>
            <a:graphicFrameLocks noGrp="1"/>
          </p:cNvGraphicFramePr>
          <p:nvPr>
            <p:extLst>
              <p:ext uri="{D42A27DB-BD31-4B8C-83A1-F6EECF244321}">
                <p14:modId xmlns:p14="http://schemas.microsoft.com/office/powerpoint/2010/main" val="1131653239"/>
              </p:ext>
            </p:extLst>
          </p:nvPr>
        </p:nvGraphicFramePr>
        <p:xfrm>
          <a:off x="533401" y="1712866"/>
          <a:ext cx="8229601" cy="4398948"/>
        </p:xfrm>
        <a:graphic>
          <a:graphicData uri="http://schemas.openxmlformats.org/drawingml/2006/table">
            <a:tbl>
              <a:tblPr firstRow="1" bandRow="1">
                <a:tableStyleId>{21E4AEA4-8DFA-4A89-87EB-49C32662AFE0}</a:tableStyleId>
              </a:tblPr>
              <a:tblGrid>
                <a:gridCol w="2209799">
                  <a:extLst>
                    <a:ext uri="{9D8B030D-6E8A-4147-A177-3AD203B41FA5}">
                      <a16:colId xmlns:a16="http://schemas.microsoft.com/office/drawing/2014/main" val="20000"/>
                    </a:ext>
                  </a:extLst>
                </a:gridCol>
                <a:gridCol w="3276600">
                  <a:extLst>
                    <a:ext uri="{9D8B030D-6E8A-4147-A177-3AD203B41FA5}">
                      <a16:colId xmlns:a16="http://schemas.microsoft.com/office/drawing/2014/main" val="20004"/>
                    </a:ext>
                  </a:extLst>
                </a:gridCol>
                <a:gridCol w="2743202">
                  <a:extLst>
                    <a:ext uri="{9D8B030D-6E8A-4147-A177-3AD203B41FA5}">
                      <a16:colId xmlns:a16="http://schemas.microsoft.com/office/drawing/2014/main" val="20005"/>
                    </a:ext>
                  </a:extLst>
                </a:gridCol>
              </a:tblGrid>
              <a:tr h="725888">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Degludec pen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Glargine U</a:t>
                      </a:r>
                      <a:r>
                        <a:rPr lang="en-US" sz="2400" baseline="0" dirty="0" smtClean="0">
                          <a:latin typeface="Franklin Gothic Book" panose="020B0503020102020204" pitchFamily="34" charset="0"/>
                        </a:rPr>
                        <a:t>-100</a:t>
                      </a:r>
                      <a:endParaRPr lang="en-US" sz="2400" dirty="0" smtClean="0">
                        <a:latin typeface="Franklin Gothic Book" panose="020B0503020102020204" pitchFamily="34" charset="0"/>
                      </a:endParaRPr>
                    </a:p>
                  </a:txBody>
                  <a:tcPr anchor="ctr"/>
                </a:tc>
                <a:extLst>
                  <a:ext uri="{0D108BD9-81ED-4DB2-BD59-A6C34878D82A}">
                    <a16:rowId xmlns:a16="http://schemas.microsoft.com/office/drawing/2014/main" val="10000"/>
                  </a:ext>
                </a:extLst>
              </a:tr>
              <a:tr h="483925">
                <a:tc rowSpan="2">
                  <a:txBody>
                    <a:bodyPr/>
                    <a:lstStyle/>
                    <a:p>
                      <a:r>
                        <a:rPr lang="en-US" sz="2400" b="1" dirty="0" smtClean="0">
                          <a:latin typeface="Franklin Gothic Book" panose="020B0503020102020204" pitchFamily="34" charset="0"/>
                        </a:rPr>
                        <a:t>Goodrx.com</a:t>
                      </a:r>
                      <a:r>
                        <a:rPr lang="en-US" sz="2400" b="1" baseline="0" dirty="0" smtClean="0">
                          <a:latin typeface="Franklin Gothic Book" panose="020B0503020102020204" pitchFamily="34" charset="0"/>
                        </a:rPr>
                        <a:t> </a:t>
                      </a:r>
                    </a:p>
                    <a:p>
                      <a:r>
                        <a:rPr lang="en-US" sz="2400" b="1" baseline="0" dirty="0" smtClean="0">
                          <a:latin typeface="Franklin Gothic Book" panose="020B0503020102020204" pitchFamily="34" charset="0"/>
                        </a:rPr>
                        <a:t>Cost</a:t>
                      </a:r>
                      <a:endParaRPr lang="en-US" sz="2400" b="1" dirty="0">
                        <a:latin typeface="Franklin Gothic Book" panose="020B0503020102020204" pitchFamily="34" charset="0"/>
                      </a:endParaRPr>
                    </a:p>
                  </a:txBody>
                  <a:tcPr/>
                </a:tc>
                <a:tc>
                  <a:txBody>
                    <a:bodyPr/>
                    <a:lstStyle/>
                    <a:p>
                      <a:r>
                        <a:rPr lang="en-US" sz="2400" dirty="0" smtClean="0">
                          <a:latin typeface="Franklin Gothic Book" panose="020B0503020102020204" pitchFamily="34" charset="0"/>
                        </a:rPr>
                        <a:t>U-100: $451.41</a:t>
                      </a:r>
                      <a:endParaRPr lang="en-US" sz="2400" dirty="0">
                        <a:latin typeface="Franklin Gothic Book" panose="020B05030201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Vial: $256.26</a:t>
                      </a:r>
                    </a:p>
                  </a:txBody>
                  <a:tcPr/>
                </a:tc>
                <a:extLst>
                  <a:ext uri="{0D108BD9-81ED-4DB2-BD59-A6C34878D82A}">
                    <a16:rowId xmlns:a16="http://schemas.microsoft.com/office/drawing/2014/main" val="10002"/>
                  </a:ext>
                </a:extLst>
              </a:tr>
              <a:tr h="483925">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U-200: $540.08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Pen: $380.39</a:t>
                      </a:r>
                    </a:p>
                  </a:txBody>
                  <a:tcPr/>
                </a:tc>
                <a:extLst>
                  <a:ext uri="{0D108BD9-81ED-4DB2-BD59-A6C34878D82A}">
                    <a16:rowId xmlns:a16="http://schemas.microsoft.com/office/drawing/2014/main" val="3242703256"/>
                  </a:ext>
                </a:extLst>
              </a:tr>
              <a:tr h="48392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Franklin Gothic Book" panose="020B0503020102020204" pitchFamily="34" charset="0"/>
                        </a:rPr>
                        <a:t>Manufacturer</a:t>
                      </a:r>
                      <a:r>
                        <a:rPr lang="en-US" sz="2400" b="1" baseline="0" dirty="0" smtClean="0">
                          <a:latin typeface="Franklin Gothic Book" panose="020B0503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latin typeface="Franklin Gothic Book" panose="020B0503020102020204" pitchFamily="34" charset="0"/>
                        </a:rPr>
                        <a:t>Savings Card</a:t>
                      </a:r>
                      <a:endParaRPr lang="en-US" sz="2400" b="1" dirty="0" smtClean="0">
                        <a:latin typeface="Franklin Gothic Book" panose="020B0503020102020204" pitchFamily="34" charset="0"/>
                      </a:endParaRPr>
                    </a:p>
                  </a:txBody>
                  <a:tcPr/>
                </a:tc>
                <a:tc>
                  <a:txBody>
                    <a:bodyPr/>
                    <a:lstStyle/>
                    <a:p>
                      <a:r>
                        <a:rPr lang="en-US" sz="2400" b="0" dirty="0" smtClean="0">
                          <a:latin typeface="Franklin Gothic Book" panose="020B0503020102020204" pitchFamily="34" charset="0"/>
                        </a:rPr>
                        <a:t>$15 per fill x</a:t>
                      </a:r>
                      <a:r>
                        <a:rPr lang="en-US" sz="2400" b="0" baseline="0" dirty="0" smtClean="0">
                          <a:latin typeface="Franklin Gothic Book" panose="020B0503020102020204" pitchFamily="34" charset="0"/>
                        </a:rPr>
                        <a:t> 24 months</a:t>
                      </a:r>
                      <a:endParaRPr lang="en-US" sz="2400" b="0" dirty="0">
                        <a:latin typeface="Franklin Gothic Book" panose="020B05030201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$25</a:t>
                      </a:r>
                      <a:r>
                        <a:rPr lang="en-US" sz="2400" baseline="0" dirty="0" smtClean="0">
                          <a:latin typeface="Franklin Gothic Book" panose="020B0503020102020204" pitchFamily="34" charset="0"/>
                        </a:rPr>
                        <a:t> per fill</a:t>
                      </a:r>
                      <a:endParaRPr lang="en-US" sz="2400" dirty="0" smtClean="0">
                        <a:latin typeface="Franklin Gothic Book" panose="020B0503020102020204" pitchFamily="34" charset="0"/>
                      </a:endParaRPr>
                    </a:p>
                  </a:txBody>
                  <a:tcPr/>
                </a:tc>
                <a:extLst>
                  <a:ext uri="{0D108BD9-81ED-4DB2-BD59-A6C34878D82A}">
                    <a16:rowId xmlns:a16="http://schemas.microsoft.com/office/drawing/2014/main" val="10003"/>
                  </a:ext>
                </a:extLst>
              </a:tr>
              <a:tr h="483925">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Franklin Gothic Book" panose="020B0503020102020204" pitchFamily="34" charset="0"/>
                        </a:rPr>
                        <a:t>Max: $500/fill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Franklin Gothic Book" panose="020B0503020102020204" pitchFamily="34" charset="0"/>
                        </a:rPr>
                        <a:t>Max: $100/fill</a:t>
                      </a:r>
                    </a:p>
                  </a:txBody>
                  <a:tcPr/>
                </a:tc>
                <a:extLst>
                  <a:ext uri="{0D108BD9-81ED-4DB2-BD59-A6C34878D82A}">
                    <a16:rowId xmlns:a16="http://schemas.microsoft.com/office/drawing/2014/main" val="2356205199"/>
                  </a:ext>
                </a:extLst>
              </a:tr>
              <a:tr h="1645345">
                <a:tc>
                  <a:txBody>
                    <a:bodyPr/>
                    <a:lstStyle/>
                    <a:p>
                      <a:r>
                        <a:rPr lang="en-US" sz="2400" b="1" dirty="0" smtClean="0">
                          <a:latin typeface="Franklin Gothic Book" panose="020B0503020102020204" pitchFamily="34" charset="0"/>
                        </a:rPr>
                        <a:t>Manufacturer Patient </a:t>
                      </a:r>
                    </a:p>
                    <a:p>
                      <a:r>
                        <a:rPr lang="en-US" sz="2400" b="1" dirty="0" smtClean="0">
                          <a:latin typeface="Franklin Gothic Book" panose="020B0503020102020204" pitchFamily="34" charset="0"/>
                        </a:rPr>
                        <a:t>Assistance</a:t>
                      </a:r>
                      <a:endParaRPr lang="en-US" sz="2400" b="1" dirty="0">
                        <a:latin typeface="Franklin Gothic Book" panose="020B0503020102020204" pitchFamily="34" charset="0"/>
                      </a:endParaRPr>
                    </a:p>
                  </a:txBody>
                  <a:tcPr/>
                </a:tc>
                <a:tc>
                  <a:txBody>
                    <a:bodyPr/>
                    <a:lstStyle/>
                    <a:p>
                      <a:r>
                        <a:rPr lang="en-US" sz="2400" b="0" dirty="0" smtClean="0">
                          <a:latin typeface="Franklin Gothic Book" panose="020B0503020102020204" pitchFamily="34" charset="0"/>
                        </a:rPr>
                        <a:t>Not</a:t>
                      </a:r>
                      <a:r>
                        <a:rPr lang="en-US" sz="2400" b="0" baseline="0" dirty="0" smtClean="0">
                          <a:latin typeface="Franklin Gothic Book" panose="020B0503020102020204" pitchFamily="34" charset="0"/>
                        </a:rPr>
                        <a:t> listed on site</a:t>
                      </a:r>
                      <a:endParaRPr lang="en-US" sz="2400" b="0" dirty="0">
                        <a:latin typeface="Franklin Gothic Book" panose="020B0503020102020204" pitchFamily="34" charset="0"/>
                      </a:endParaRPr>
                    </a:p>
                  </a:txBody>
                  <a:tcPr/>
                </a:tc>
                <a:tc>
                  <a:txBody>
                    <a:bodyPr/>
                    <a:lstStyle/>
                    <a:p>
                      <a:r>
                        <a:rPr lang="en-US" sz="1800" b="0" dirty="0" smtClean="0">
                          <a:latin typeface="Franklin Gothic Book" panose="020B0503020102020204" pitchFamily="34" charset="0"/>
                        </a:rPr>
                        <a:t>-No </a:t>
                      </a:r>
                      <a:r>
                        <a:rPr lang="en-US" sz="1800" b="0" dirty="0" err="1" smtClean="0">
                          <a:latin typeface="Franklin Gothic Book" panose="020B0503020102020204" pitchFamily="34" charset="0"/>
                        </a:rPr>
                        <a:t>rx</a:t>
                      </a:r>
                      <a:r>
                        <a:rPr lang="en-US" sz="1800" b="0" dirty="0" smtClean="0">
                          <a:latin typeface="Franklin Gothic Book" panose="020B0503020102020204" pitchFamily="34" charset="0"/>
                        </a:rPr>
                        <a:t> ins, ineligible</a:t>
                      </a:r>
                      <a:r>
                        <a:rPr lang="en-US" sz="1800" b="0" baseline="0" dirty="0" smtClean="0">
                          <a:latin typeface="Franklin Gothic Book" panose="020B0503020102020204" pitchFamily="34" charset="0"/>
                        </a:rPr>
                        <a:t> for state/fed programs</a:t>
                      </a:r>
                    </a:p>
                    <a:p>
                      <a:r>
                        <a:rPr lang="en-US" sz="1800" b="0" baseline="0" dirty="0" smtClean="0">
                          <a:latin typeface="Franklin Gothic Book" panose="020B0503020102020204" pitchFamily="34" charset="0"/>
                        </a:rPr>
                        <a:t>-Exceptions for Part D</a:t>
                      </a:r>
                    </a:p>
                    <a:p>
                      <a:r>
                        <a:rPr lang="en-US" sz="1800" b="0" baseline="0" dirty="0" smtClean="0">
                          <a:latin typeface="Franklin Gothic Book" panose="020B0503020102020204" pitchFamily="34" charset="0"/>
                        </a:rPr>
                        <a:t>-Income: </a:t>
                      </a:r>
                      <a:r>
                        <a:rPr lang="en-US" sz="1800" b="0" u="sng" baseline="0" dirty="0" smtClean="0">
                          <a:latin typeface="Franklin Gothic Book" panose="020B0503020102020204" pitchFamily="34" charset="0"/>
                        </a:rPr>
                        <a:t>&lt;</a:t>
                      </a:r>
                      <a:r>
                        <a:rPr lang="en-US" sz="1800" b="0" u="none" baseline="0" dirty="0" smtClean="0">
                          <a:latin typeface="Franklin Gothic Book" panose="020B0503020102020204" pitchFamily="34" charset="0"/>
                        </a:rPr>
                        <a:t> 250% of FPL</a:t>
                      </a:r>
                    </a:p>
                    <a:p>
                      <a:r>
                        <a:rPr lang="en-US" sz="1800" b="0" u="none" baseline="0" dirty="0" smtClean="0">
                          <a:latin typeface="Franklin Gothic Book" panose="020B0503020102020204" pitchFamily="34" charset="0"/>
                        </a:rPr>
                        <a:t>-Supply: varies</a:t>
                      </a:r>
                      <a:endParaRPr lang="en-US" sz="1800" b="0" u="sng" dirty="0" smtClean="0">
                        <a:latin typeface="Franklin Gothic Book" panose="020B0503020102020204" pitchFamily="34" charset="0"/>
                      </a:endParaRPr>
                    </a:p>
                    <a:p>
                      <a:r>
                        <a:rPr lang="en-US" sz="1800" dirty="0" smtClean="0">
                          <a:latin typeface="Franklin Gothic Book" panose="020B0503020102020204" pitchFamily="34" charset="0"/>
                        </a:rPr>
                        <a:t>-Sent to: PCP office</a:t>
                      </a:r>
                      <a:endParaRPr lang="en-US" sz="1800" dirty="0">
                        <a:latin typeface="Franklin Gothic Book" panose="020B0503020102020204" pitchFamily="34" charset="0"/>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6324600" y="6324600"/>
            <a:ext cx="2667000" cy="430887"/>
          </a:xfrm>
          <a:prstGeom prst="rect">
            <a:avLst/>
          </a:prstGeom>
          <a:noFill/>
        </p:spPr>
        <p:txBody>
          <a:bodyPr wrap="square" rtlCol="0">
            <a:spAutoFit/>
          </a:bodyPr>
          <a:lstStyle/>
          <a:p>
            <a:r>
              <a:rPr lang="en-US" sz="1100" dirty="0" smtClean="0">
                <a:latin typeface="Franklin Gothic Book" pitchFamily="34" charset="0"/>
                <a:hlinkClick r:id="rId3"/>
              </a:rPr>
              <a:t>www.goodrx.com</a:t>
            </a:r>
            <a:r>
              <a:rPr lang="en-US" sz="1100" dirty="0" smtClean="0">
                <a:latin typeface="Franklin Gothic Book" pitchFamily="34" charset="0"/>
              </a:rPr>
              <a:t> Accessed 9/10/16</a:t>
            </a:r>
          </a:p>
          <a:p>
            <a:r>
              <a:rPr lang="en-US" sz="1100" dirty="0" smtClean="0">
                <a:latin typeface="Franklin Gothic Book" pitchFamily="34" charset="0"/>
                <a:hlinkClick r:id="rId4"/>
              </a:rPr>
              <a:t>www.needymeds.org</a:t>
            </a:r>
            <a:r>
              <a:rPr lang="en-US" sz="1100" dirty="0" smtClean="0">
                <a:latin typeface="Franklin Gothic Book" pitchFamily="34" charset="0"/>
              </a:rPr>
              <a:t> Accessed 9/10/16</a:t>
            </a:r>
          </a:p>
        </p:txBody>
      </p:sp>
    </p:spTree>
    <p:extLst>
      <p:ext uri="{BB962C8B-B14F-4D97-AF65-F5344CB8AC3E}">
        <p14:creationId xmlns:p14="http://schemas.microsoft.com/office/powerpoint/2010/main" val="474816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Clinical Pearls/Place in Therapy</a:t>
            </a:r>
            <a:endParaRPr lang="en-US" sz="3600" b="0" i="1" dirty="0">
              <a:solidFill>
                <a:schemeClr val="tx1"/>
              </a:solidFill>
              <a:latin typeface="Franklin Gothic Medium" panose="020B0603020102020204" pitchFamily="34" charset="0"/>
              <a:cs typeface="Franklin Gothic Book"/>
            </a:endParaRPr>
          </a:p>
        </p:txBody>
      </p:sp>
      <p:sp>
        <p:nvSpPr>
          <p:cNvPr id="3" name="Content Placeholder 2"/>
          <p:cNvSpPr>
            <a:spLocks noGrp="1"/>
          </p:cNvSpPr>
          <p:nvPr>
            <p:ph sz="quarter" idx="1"/>
          </p:nvPr>
        </p:nvSpPr>
        <p:spPr>
          <a:xfrm>
            <a:off x="612648" y="1600200"/>
            <a:ext cx="8302752" cy="4495800"/>
          </a:xfrm>
        </p:spPr>
        <p:txBody>
          <a:bodyPr/>
          <a:lstStyle/>
          <a:p>
            <a:pPr>
              <a:buFont typeface="Wingdings" panose="05000000000000000000" pitchFamily="2" charset="2"/>
              <a:buChar char="§"/>
            </a:pPr>
            <a:endParaRPr lang="en-US" sz="2800" dirty="0" smtClean="0"/>
          </a:p>
          <a:p>
            <a:pPr marL="46038" indent="0">
              <a:buNone/>
            </a:pPr>
            <a:endParaRPr lang="en-US" sz="3000" dirty="0" smtClean="0"/>
          </a:p>
          <a:p>
            <a:pPr marL="366713" lvl="1" indent="0">
              <a:buNone/>
            </a:pPr>
            <a:endParaRPr lang="en-US" sz="2800" dirty="0" smtClean="0"/>
          </a:p>
          <a:p>
            <a:pPr marL="366713" lvl="1" indent="0">
              <a:buNone/>
            </a:pPr>
            <a:endParaRPr lang="en-US" sz="2800" dirty="0"/>
          </a:p>
        </p:txBody>
      </p:sp>
      <p:sp>
        <p:nvSpPr>
          <p:cNvPr id="6" name="Content Placeholder 2"/>
          <p:cNvSpPr txBox="1">
            <a:spLocks/>
          </p:cNvSpPr>
          <p:nvPr/>
        </p:nvSpPr>
        <p:spPr bwMode="auto">
          <a:xfrm>
            <a:off x="612648" y="1600199"/>
            <a:ext cx="8302752" cy="5029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120000"/>
              <a:buFont typeface="Arial" pitchFamily="34" charset="0"/>
              <a:buChar char="•"/>
              <a:defRPr sz="2400" b="1" kern="1200" baseline="0">
                <a:solidFill>
                  <a:schemeClr val="tx1"/>
                </a:solidFill>
                <a:latin typeface="Franklin Gothic Book"/>
                <a:ea typeface="ＭＳ Ｐゴシック" pitchFamily="-106" charset="-128"/>
                <a:cs typeface="Franklin Gothic Book"/>
              </a:defRPr>
            </a:lvl1pPr>
            <a:lvl2pPr marL="639763" indent="-273050" algn="l" rtl="0" eaLnBrk="0" fontAlgn="base" hangingPunct="0">
              <a:spcBef>
                <a:spcPts val="550"/>
              </a:spcBef>
              <a:spcAft>
                <a:spcPct val="0"/>
              </a:spcAft>
              <a:buClr>
                <a:schemeClr val="accent2"/>
              </a:buClr>
              <a:buSzPct val="90000"/>
              <a:buFont typeface="Wingdings" pitchFamily="2" charset="2"/>
              <a:buChar char="Ø"/>
              <a:defRPr sz="2200" kern="1200" baseline="0">
                <a:solidFill>
                  <a:schemeClr val="tx1"/>
                </a:solidFill>
                <a:latin typeface="Franklin Gothic Book"/>
                <a:ea typeface="ＭＳ Ｐゴシック" pitchFamily="-106" charset="-128"/>
                <a:cs typeface="Franklin Gothic Book"/>
              </a:defRPr>
            </a:lvl2pPr>
            <a:lvl3pPr marL="914400" indent="-228600" algn="l" rtl="0" eaLnBrk="0" fontAlgn="base" hangingPunct="0">
              <a:spcBef>
                <a:spcPts val="500"/>
              </a:spcBef>
              <a:spcAft>
                <a:spcPct val="0"/>
              </a:spcAft>
              <a:buClr>
                <a:schemeClr val="accent2"/>
              </a:buClr>
              <a:buSzPct val="90000"/>
              <a:buFont typeface="Arial"/>
              <a:buChar char="•"/>
              <a:defRPr sz="2300" kern="1200">
                <a:solidFill>
                  <a:schemeClr val="tx1"/>
                </a:solidFill>
                <a:latin typeface="Franklin Gothic Book"/>
                <a:ea typeface="ＭＳ Ｐゴシック" pitchFamily="-106" charset="-128"/>
                <a:cs typeface="Franklin Gothic Book"/>
              </a:defRPr>
            </a:lvl3pPr>
            <a:lvl4pPr marL="1371600" indent="-228600" algn="l" rtl="0" eaLnBrk="0" fontAlgn="base" hangingPunct="0">
              <a:spcBef>
                <a:spcPts val="400"/>
              </a:spcBef>
              <a:spcAft>
                <a:spcPct val="0"/>
              </a:spcAft>
              <a:buClr>
                <a:srgbClr val="A5AB81"/>
              </a:buClr>
              <a:buSzPct val="90000"/>
              <a:buFont typeface="Arial"/>
              <a:buChar char="•"/>
              <a:defRPr sz="2000" kern="1200">
                <a:solidFill>
                  <a:schemeClr val="tx1"/>
                </a:solidFill>
                <a:latin typeface="Franklin Gothic Book"/>
                <a:ea typeface="ＭＳ Ｐゴシック" pitchFamily="-106" charset="-128"/>
                <a:cs typeface="Franklin Gothic Book"/>
              </a:defRPr>
            </a:lvl4pPr>
            <a:lvl5pPr marL="1828800" indent="-228600" algn="l" rtl="0" eaLnBrk="0" fontAlgn="base" hangingPunct="0">
              <a:spcBef>
                <a:spcPts val="400"/>
              </a:spcBef>
              <a:spcAft>
                <a:spcPct val="0"/>
              </a:spcAft>
              <a:buClr>
                <a:srgbClr val="D8B25C"/>
              </a:buClr>
              <a:buSzPct val="90000"/>
              <a:buFont typeface="Arial"/>
              <a:buChar char="•"/>
              <a:defRPr sz="2000" kern="1200">
                <a:solidFill>
                  <a:schemeClr val="tx1"/>
                </a:solidFill>
                <a:latin typeface="Franklin Gothic Book"/>
                <a:ea typeface="ＭＳ Ｐゴシック" pitchFamily="-106" charset="-128"/>
                <a:cs typeface="Franklin Gothic Book"/>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anose="05000000000000000000" pitchFamily="2" charset="2"/>
              <a:buChar char="§"/>
            </a:pPr>
            <a:r>
              <a:rPr lang="en-US" sz="3200" dirty="0" smtClean="0">
                <a:sym typeface="Wingdings" panose="05000000000000000000" pitchFamily="2" charset="2"/>
              </a:rPr>
              <a:t>Pros to </a:t>
            </a:r>
            <a:r>
              <a:rPr lang="en-US" sz="3200" dirty="0" err="1">
                <a:sym typeface="Wingdings" panose="05000000000000000000" pitchFamily="2" charset="2"/>
              </a:rPr>
              <a:t>D</a:t>
            </a:r>
            <a:r>
              <a:rPr lang="en-US" sz="3200" dirty="0" err="1" smtClean="0">
                <a:sym typeface="Wingdings" panose="05000000000000000000" pitchFamily="2" charset="2"/>
              </a:rPr>
              <a:t>egludec</a:t>
            </a:r>
            <a:endParaRPr lang="en-US" sz="3200" dirty="0" smtClean="0">
              <a:sym typeface="Wingdings" panose="05000000000000000000" pitchFamily="2" charset="2"/>
            </a:endParaRPr>
          </a:p>
          <a:p>
            <a:pPr lvl="1">
              <a:buFont typeface="Wingdings" panose="05000000000000000000" pitchFamily="2" charset="2"/>
              <a:buChar char="§"/>
            </a:pPr>
            <a:r>
              <a:rPr lang="en-US" sz="3000" dirty="0" smtClean="0">
                <a:sym typeface="Wingdings" panose="05000000000000000000" pitchFamily="2" charset="2"/>
              </a:rPr>
              <a:t>Lower doses, less injections, ease of use</a:t>
            </a:r>
            <a:endParaRPr lang="en-US" sz="3000" dirty="0">
              <a:sym typeface="Wingdings" panose="05000000000000000000" pitchFamily="2" charset="2"/>
            </a:endParaRPr>
          </a:p>
          <a:p>
            <a:pPr lvl="1">
              <a:buFont typeface="Wingdings" panose="05000000000000000000" pitchFamily="2" charset="2"/>
              <a:buChar char="§"/>
            </a:pPr>
            <a:r>
              <a:rPr lang="en-US" sz="3000" dirty="0">
                <a:sym typeface="Wingdings" panose="05000000000000000000" pitchFamily="2" charset="2"/>
              </a:rPr>
              <a:t>Improved duration of action</a:t>
            </a:r>
          </a:p>
          <a:p>
            <a:pPr lvl="1">
              <a:buFont typeface="Wingdings" panose="05000000000000000000" pitchFamily="2" charset="2"/>
              <a:buChar char="§"/>
            </a:pPr>
            <a:r>
              <a:rPr lang="en-US" sz="3000" dirty="0">
                <a:sym typeface="Wingdings" panose="05000000000000000000" pitchFamily="2" charset="2"/>
              </a:rPr>
              <a:t>Improved nocturnal hypoglycemia risk</a:t>
            </a:r>
          </a:p>
          <a:p>
            <a:pPr lvl="1">
              <a:buFont typeface="Wingdings" panose="05000000000000000000" pitchFamily="2" charset="2"/>
              <a:buChar char="§"/>
            </a:pPr>
            <a:r>
              <a:rPr lang="en-US" sz="3000" dirty="0">
                <a:sym typeface="Wingdings" panose="05000000000000000000" pitchFamily="2" charset="2"/>
              </a:rPr>
              <a:t>Copay card offers more cost </a:t>
            </a:r>
            <a:r>
              <a:rPr lang="en-US" sz="3000" dirty="0" smtClean="0">
                <a:sym typeface="Wingdings" panose="05000000000000000000" pitchFamily="2" charset="2"/>
              </a:rPr>
              <a:t>savings</a:t>
            </a:r>
          </a:p>
          <a:p>
            <a:pPr lvl="1">
              <a:buFont typeface="Wingdings" panose="05000000000000000000" pitchFamily="2" charset="2"/>
              <a:buChar char="§"/>
            </a:pPr>
            <a:r>
              <a:rPr lang="en-US" sz="3000" dirty="0" smtClean="0">
                <a:sym typeface="Wingdings" panose="05000000000000000000" pitchFamily="2" charset="2"/>
              </a:rPr>
              <a:t>Combination pipeline drugs</a:t>
            </a:r>
            <a:endParaRPr lang="en-US" sz="3200" dirty="0">
              <a:sym typeface="Wingdings" panose="05000000000000000000" pitchFamily="2" charset="2"/>
            </a:endParaRPr>
          </a:p>
          <a:p>
            <a:pPr>
              <a:buFont typeface="Wingdings" panose="05000000000000000000" pitchFamily="2" charset="2"/>
              <a:buChar char="§"/>
            </a:pPr>
            <a:r>
              <a:rPr lang="en-US" sz="3200" dirty="0" smtClean="0">
                <a:sym typeface="Wingdings" panose="05000000000000000000" pitchFamily="2" charset="2"/>
              </a:rPr>
              <a:t>Cons to </a:t>
            </a:r>
            <a:r>
              <a:rPr lang="en-US" sz="3200" dirty="0" err="1" smtClean="0">
                <a:sym typeface="Wingdings" panose="05000000000000000000" pitchFamily="2" charset="2"/>
              </a:rPr>
              <a:t>Degludec</a:t>
            </a:r>
            <a:endParaRPr lang="en-US" sz="3200" dirty="0" smtClean="0">
              <a:sym typeface="Wingdings" panose="05000000000000000000" pitchFamily="2" charset="2"/>
            </a:endParaRPr>
          </a:p>
          <a:p>
            <a:pPr lvl="1">
              <a:buFont typeface="Wingdings" panose="05000000000000000000" pitchFamily="2" charset="2"/>
              <a:buChar char="§"/>
            </a:pPr>
            <a:r>
              <a:rPr lang="en-US" sz="3000" dirty="0" smtClean="0">
                <a:sym typeface="Wingdings" panose="05000000000000000000" pitchFamily="2" charset="2"/>
              </a:rPr>
              <a:t>Unknown conclusive cardiovascular risk</a:t>
            </a:r>
          </a:p>
          <a:p>
            <a:pPr lvl="1">
              <a:buFont typeface="Wingdings" panose="05000000000000000000" pitchFamily="2" charset="2"/>
              <a:buChar char="§"/>
            </a:pPr>
            <a:r>
              <a:rPr lang="en-US" sz="3000" dirty="0" smtClean="0">
                <a:sym typeface="Wingdings" panose="05000000000000000000" pitchFamily="2" charset="2"/>
              </a:rPr>
              <a:t>Cost; no patient assistance program</a:t>
            </a:r>
          </a:p>
          <a:p>
            <a:pPr lvl="1">
              <a:buFont typeface="Wingdings" panose="05000000000000000000" pitchFamily="2" charset="2"/>
              <a:buChar char="§"/>
            </a:pPr>
            <a:endParaRPr lang="en-US" sz="3000" dirty="0" smtClean="0">
              <a:sym typeface="Wingdings" panose="05000000000000000000" pitchFamily="2" charset="2"/>
            </a:endParaRPr>
          </a:p>
          <a:p>
            <a:pPr>
              <a:buFont typeface="Wingdings" panose="05000000000000000000" pitchFamily="2" charset="2"/>
              <a:buChar char="§"/>
            </a:pPr>
            <a:endParaRPr lang="en-US" sz="3200" dirty="0" smtClean="0">
              <a:sym typeface="Wingdings" panose="05000000000000000000" pitchFamily="2" charset="2"/>
            </a:endParaRPr>
          </a:p>
          <a:p>
            <a:pPr>
              <a:buFont typeface="Wingdings" panose="05000000000000000000" pitchFamily="2" charset="2"/>
              <a:buChar char="§"/>
            </a:pPr>
            <a:endParaRPr lang="en-US" sz="3200" dirty="0" smtClean="0">
              <a:sym typeface="Wingdings" panose="05000000000000000000" pitchFamily="2" charset="2"/>
            </a:endParaRPr>
          </a:p>
          <a:p>
            <a:pPr marL="0" indent="0">
              <a:buNone/>
            </a:pPr>
            <a:endParaRPr lang="en-US" sz="2800" dirty="0" smtClean="0"/>
          </a:p>
          <a:p>
            <a:pPr marL="46038" indent="0">
              <a:buFont typeface="Arial" pitchFamily="34" charset="0"/>
              <a:buNone/>
            </a:pPr>
            <a:endParaRPr lang="en-US" sz="3000" dirty="0" smtClean="0"/>
          </a:p>
          <a:p>
            <a:pPr marL="366713" lvl="1" indent="0">
              <a:buFont typeface="Wingdings" pitchFamily="2" charset="2"/>
              <a:buNone/>
            </a:pPr>
            <a:endParaRPr lang="en-US" sz="2800" dirty="0" smtClean="0"/>
          </a:p>
          <a:p>
            <a:pPr marL="366713" lvl="1" indent="0">
              <a:buFont typeface="Wingdings" pitchFamily="2" charset="2"/>
              <a:buNone/>
            </a:pPr>
            <a:endParaRPr lang="en-US" sz="2800" dirty="0"/>
          </a:p>
        </p:txBody>
      </p:sp>
    </p:spTree>
    <p:extLst>
      <p:ext uri="{BB962C8B-B14F-4D97-AF65-F5344CB8AC3E}">
        <p14:creationId xmlns:p14="http://schemas.microsoft.com/office/powerpoint/2010/main" val="62034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Another Option for Meal Time</a:t>
            </a:r>
            <a:endParaRPr lang="en-US" sz="3600" b="0" i="1" dirty="0">
              <a:solidFill>
                <a:schemeClr val="tx1"/>
              </a:solidFill>
              <a:latin typeface="Franklin Gothic Medium" panose="020B0603020102020204" pitchFamily="34" charset="0"/>
              <a:cs typeface="Franklin Gothic Book"/>
            </a:endParaRPr>
          </a:p>
        </p:txBody>
      </p:sp>
      <p:sp>
        <p:nvSpPr>
          <p:cNvPr id="9" name="TextBox 8"/>
          <p:cNvSpPr txBox="1"/>
          <p:nvPr/>
        </p:nvSpPr>
        <p:spPr>
          <a:xfrm rot="16200000">
            <a:off x="2921337" y="1700596"/>
            <a:ext cx="2893100" cy="3189748"/>
          </a:xfrm>
          <a:prstGeom prst="rect">
            <a:avLst/>
          </a:prstGeom>
          <a:solidFill>
            <a:srgbClr val="CBCDDA"/>
          </a:solidFill>
        </p:spPr>
        <p:txBody>
          <a:bodyPr vert="vert" wrap="square" rtlCol="0">
            <a:spAutoFit/>
          </a:bodyPr>
          <a:lstStyle/>
          <a:p>
            <a:pPr marL="914400" lvl="1" indent="-457200">
              <a:buFont typeface="Wingdings" panose="05000000000000000000" pitchFamily="2" charset="2"/>
              <a:buChar char="q"/>
            </a:pPr>
            <a:r>
              <a:rPr lang="en-US" sz="3200" dirty="0" err="1" smtClean="0">
                <a:solidFill>
                  <a:srgbClr val="003399"/>
                </a:solidFill>
                <a:latin typeface="Franklin Gothic Medium" panose="020B0603020102020204" pitchFamily="34" charset="0"/>
              </a:rPr>
              <a:t>Apidra</a:t>
            </a:r>
            <a:r>
              <a:rPr lang="en-US" sz="3200" baseline="30000" dirty="0" smtClean="0">
                <a:solidFill>
                  <a:srgbClr val="003399"/>
                </a:solidFill>
                <a:latin typeface="Franklin Gothic Medium" panose="020B0603020102020204" pitchFamily="34" charset="0"/>
              </a:rPr>
              <a:t>®</a:t>
            </a:r>
            <a:r>
              <a:rPr lang="en-US" sz="3200" dirty="0" smtClean="0">
                <a:solidFill>
                  <a:srgbClr val="003399"/>
                </a:solidFill>
                <a:latin typeface="Franklin Gothic Medium" panose="020B0603020102020204" pitchFamily="34" charset="0"/>
              </a:rPr>
              <a:t> </a:t>
            </a:r>
          </a:p>
          <a:p>
            <a:pPr lvl="1"/>
            <a:r>
              <a:rPr lang="en-US" sz="3200" baseline="30000" dirty="0">
                <a:solidFill>
                  <a:srgbClr val="003399"/>
                </a:solidFill>
                <a:latin typeface="Franklin Gothic Medium" panose="020B0603020102020204" pitchFamily="34" charset="0"/>
              </a:rPr>
              <a:t>	</a:t>
            </a:r>
            <a:r>
              <a:rPr lang="en-US" sz="3200" baseline="30000" dirty="0" smtClean="0">
                <a:solidFill>
                  <a:srgbClr val="003399"/>
                </a:solidFill>
                <a:latin typeface="Franklin Gothic Medium" panose="020B0603020102020204" pitchFamily="34" charset="0"/>
              </a:rPr>
              <a:t>(</a:t>
            </a:r>
            <a:r>
              <a:rPr lang="en-US" sz="3200" baseline="30000" dirty="0" err="1" smtClean="0">
                <a:solidFill>
                  <a:srgbClr val="003399"/>
                </a:solidFill>
                <a:latin typeface="Franklin Gothic Medium" panose="020B0603020102020204" pitchFamily="34" charset="0"/>
              </a:rPr>
              <a:t>Glulisine</a:t>
            </a:r>
            <a:r>
              <a:rPr lang="en-US" sz="3200" baseline="30000" dirty="0" smtClean="0">
                <a:solidFill>
                  <a:srgbClr val="003399"/>
                </a:solidFill>
                <a:latin typeface="Franklin Gothic Medium" panose="020B0603020102020204" pitchFamily="34" charset="0"/>
              </a:rPr>
              <a:t>)</a:t>
            </a:r>
          </a:p>
          <a:p>
            <a:pPr marL="914400" lvl="1" indent="-457200">
              <a:buFont typeface="Wingdings" panose="05000000000000000000" pitchFamily="2" charset="2"/>
              <a:buChar char="q"/>
            </a:pPr>
            <a:r>
              <a:rPr lang="en-US" sz="3200" dirty="0" smtClean="0">
                <a:solidFill>
                  <a:srgbClr val="003399"/>
                </a:solidFill>
                <a:latin typeface="Franklin Gothic Medium" panose="020B0603020102020204" pitchFamily="34" charset="0"/>
              </a:rPr>
              <a:t>Humalog</a:t>
            </a:r>
            <a:r>
              <a:rPr lang="en-US" sz="3200" baseline="30000" dirty="0" smtClean="0">
                <a:solidFill>
                  <a:srgbClr val="003399"/>
                </a:solidFill>
                <a:latin typeface="Franklin Gothic Medium" panose="020B0603020102020204" pitchFamily="34" charset="0"/>
              </a:rPr>
              <a:t>®</a:t>
            </a:r>
          </a:p>
          <a:p>
            <a:pPr lvl="1"/>
            <a:r>
              <a:rPr lang="en-US" sz="3200" baseline="30000" dirty="0" smtClean="0">
                <a:solidFill>
                  <a:srgbClr val="003399"/>
                </a:solidFill>
                <a:latin typeface="Franklin Gothic Medium" panose="020B0603020102020204" pitchFamily="34" charset="0"/>
              </a:rPr>
              <a:t>       (Lispro)</a:t>
            </a:r>
          </a:p>
          <a:p>
            <a:pPr marL="914400" lvl="1" indent="-457200">
              <a:buFont typeface="Wingdings" panose="05000000000000000000" pitchFamily="2" charset="2"/>
              <a:buChar char="q"/>
            </a:pPr>
            <a:r>
              <a:rPr lang="en-US" sz="3200" dirty="0" err="1" smtClean="0">
                <a:solidFill>
                  <a:srgbClr val="003399"/>
                </a:solidFill>
                <a:latin typeface="Franklin Gothic Medium" panose="020B0603020102020204" pitchFamily="34" charset="0"/>
              </a:rPr>
              <a:t>Novolog</a:t>
            </a:r>
            <a:r>
              <a:rPr lang="en-US" baseline="30000" dirty="0" smtClean="0">
                <a:solidFill>
                  <a:srgbClr val="003399"/>
                </a:solidFill>
              </a:rPr>
              <a:t>®</a:t>
            </a:r>
          </a:p>
          <a:p>
            <a:pPr lvl="1"/>
            <a:r>
              <a:rPr lang="en-US" baseline="30000" dirty="0" smtClean="0">
                <a:solidFill>
                  <a:srgbClr val="003399"/>
                </a:solidFill>
                <a:latin typeface="Franklin Gothic Medium" panose="020B0603020102020204" pitchFamily="34" charset="0"/>
              </a:rPr>
              <a:t>	(</a:t>
            </a:r>
            <a:r>
              <a:rPr lang="en-US" baseline="30000" dirty="0" err="1">
                <a:solidFill>
                  <a:srgbClr val="003399"/>
                </a:solidFill>
                <a:latin typeface="Franklin Gothic Medium" panose="020B0603020102020204" pitchFamily="34" charset="0"/>
              </a:rPr>
              <a:t>A</a:t>
            </a:r>
            <a:r>
              <a:rPr lang="en-US" baseline="30000" dirty="0" err="1" smtClean="0">
                <a:solidFill>
                  <a:srgbClr val="003399"/>
                </a:solidFill>
                <a:latin typeface="Franklin Gothic Medium" panose="020B0603020102020204" pitchFamily="34" charset="0"/>
              </a:rPr>
              <a:t>spart</a:t>
            </a:r>
            <a:r>
              <a:rPr lang="en-US" baseline="30000" dirty="0" smtClean="0">
                <a:solidFill>
                  <a:srgbClr val="003399"/>
                </a:solidFill>
                <a:latin typeface="Franklin Gothic Medium" panose="020B0603020102020204" pitchFamily="34" charset="0"/>
              </a:rPr>
              <a:t>)</a:t>
            </a:r>
            <a:endParaRPr lang="en-US" baseline="30000" dirty="0">
              <a:solidFill>
                <a:srgbClr val="003399"/>
              </a:solidFill>
              <a:latin typeface="Franklin Gothic Medium" panose="020B0603020102020204" pitchFamily="34" charset="0"/>
            </a:endParaRPr>
          </a:p>
        </p:txBody>
      </p:sp>
      <p:sp>
        <p:nvSpPr>
          <p:cNvPr id="16" name="TextBox 15"/>
          <p:cNvSpPr txBox="1"/>
          <p:nvPr/>
        </p:nvSpPr>
        <p:spPr>
          <a:xfrm>
            <a:off x="560540" y="2447487"/>
            <a:ext cx="1524000" cy="1077218"/>
          </a:xfrm>
          <a:prstGeom prst="rect">
            <a:avLst/>
          </a:prstGeom>
          <a:solidFill>
            <a:srgbClr val="003399"/>
          </a:solidFill>
        </p:spPr>
        <p:txBody>
          <a:bodyPr wrap="square" rtlCol="0">
            <a:spAutoFit/>
          </a:bodyPr>
          <a:lstStyle/>
          <a:p>
            <a:pPr algn="ctr" fontAlgn="auto">
              <a:spcBef>
                <a:spcPts val="0"/>
              </a:spcBef>
              <a:spcAft>
                <a:spcPts val="0"/>
              </a:spcAft>
              <a:defRPr/>
            </a:pPr>
            <a:r>
              <a:rPr lang="en-US" sz="3200" b="1" dirty="0" smtClean="0">
                <a:solidFill>
                  <a:schemeClr val="bg1">
                    <a:lumMod val="75000"/>
                  </a:schemeClr>
                </a:solidFill>
                <a:latin typeface="Franklin Gothic Book" panose="020B0503020102020204" pitchFamily="34" charset="0"/>
              </a:rPr>
              <a:t>Rapid Acting</a:t>
            </a:r>
            <a:endParaRPr lang="en-US" sz="3200" b="1" dirty="0">
              <a:solidFill>
                <a:schemeClr val="bg1">
                  <a:lumMod val="75000"/>
                </a:schemeClr>
              </a:solidFill>
              <a:latin typeface="Franklin Gothic Book" panose="020B0503020102020204" pitchFamily="34" charset="0"/>
            </a:endParaRPr>
          </a:p>
        </p:txBody>
      </p:sp>
      <p:sp>
        <p:nvSpPr>
          <p:cNvPr id="20" name="TextBox 19"/>
          <p:cNvSpPr txBox="1"/>
          <p:nvPr/>
        </p:nvSpPr>
        <p:spPr>
          <a:xfrm>
            <a:off x="567847" y="5237842"/>
            <a:ext cx="1524000" cy="1077218"/>
          </a:xfrm>
          <a:prstGeom prst="rect">
            <a:avLst/>
          </a:prstGeom>
          <a:solidFill>
            <a:srgbClr val="003399"/>
          </a:solidFill>
        </p:spPr>
        <p:txBody>
          <a:bodyPr wrap="square" rtlCol="0">
            <a:spAutoFit/>
          </a:bodyPr>
          <a:lstStyle/>
          <a:p>
            <a:pPr algn="ctr" fontAlgn="auto">
              <a:spcBef>
                <a:spcPts val="0"/>
              </a:spcBef>
              <a:spcAft>
                <a:spcPts val="0"/>
              </a:spcAft>
              <a:defRPr/>
            </a:pPr>
            <a:r>
              <a:rPr lang="en-US" sz="3200" b="1" dirty="0" smtClean="0">
                <a:solidFill>
                  <a:schemeClr val="bg1">
                    <a:lumMod val="75000"/>
                  </a:schemeClr>
                </a:solidFill>
                <a:latin typeface="Franklin Gothic Book" panose="020B0503020102020204" pitchFamily="34" charset="0"/>
              </a:rPr>
              <a:t>Short Acting</a:t>
            </a:r>
            <a:endParaRPr lang="en-US" sz="3200" b="1" dirty="0">
              <a:solidFill>
                <a:schemeClr val="bg1">
                  <a:lumMod val="75000"/>
                </a:schemeClr>
              </a:solidFill>
              <a:latin typeface="Franklin Gothic Book" panose="020B0503020102020204" pitchFamily="34" charset="0"/>
            </a:endParaRPr>
          </a:p>
        </p:txBody>
      </p:sp>
      <p:sp>
        <p:nvSpPr>
          <p:cNvPr id="15" name="Right Arrow 14"/>
          <p:cNvSpPr/>
          <p:nvPr/>
        </p:nvSpPr>
        <p:spPr>
          <a:xfrm>
            <a:off x="2136253" y="2650344"/>
            <a:ext cx="1066800" cy="671504"/>
          </a:xfrm>
          <a:prstGeom prst="rightArrow">
            <a:avLst/>
          </a:prstGeom>
          <a:ln>
            <a:solidFill>
              <a:srgbClr val="00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hevron 21"/>
          <p:cNvSpPr/>
          <p:nvPr/>
        </p:nvSpPr>
        <p:spPr>
          <a:xfrm>
            <a:off x="5562600" y="2577639"/>
            <a:ext cx="3048000" cy="947066"/>
          </a:xfrm>
          <a:prstGeom prst="chevron">
            <a:avLst/>
          </a:prstGeom>
          <a:solidFill>
            <a:schemeClr val="bg1">
              <a:lumMod val="75000"/>
            </a:schemeClr>
          </a:solidFill>
          <a:ln>
            <a:solidFill>
              <a:srgbClr val="00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3399"/>
                </a:solidFill>
                <a:latin typeface="Franklin Gothic Medium" panose="020B0603020102020204" pitchFamily="34" charset="0"/>
              </a:rPr>
              <a:t>Lispro U-100</a:t>
            </a:r>
          </a:p>
          <a:p>
            <a:pPr algn="ctr"/>
            <a:r>
              <a:rPr lang="en-US" sz="2400" dirty="0" smtClean="0">
                <a:solidFill>
                  <a:srgbClr val="003399"/>
                </a:solidFill>
                <a:latin typeface="Franklin Gothic Medium" panose="020B0603020102020204" pitchFamily="34" charset="0"/>
              </a:rPr>
              <a:t>Lispro U-200</a:t>
            </a:r>
            <a:endParaRPr lang="en-US" sz="2400" dirty="0">
              <a:solidFill>
                <a:srgbClr val="003399"/>
              </a:solidFill>
              <a:latin typeface="Franklin Gothic Medium" panose="020B0603020102020204" pitchFamily="34" charset="0"/>
            </a:endParaRPr>
          </a:p>
        </p:txBody>
      </p:sp>
      <p:sp>
        <p:nvSpPr>
          <p:cNvPr id="27" name="TextBox 26"/>
          <p:cNvSpPr txBox="1"/>
          <p:nvPr/>
        </p:nvSpPr>
        <p:spPr>
          <a:xfrm rot="16200000">
            <a:off x="3506489" y="4241871"/>
            <a:ext cx="1661993" cy="3187922"/>
          </a:xfrm>
          <a:prstGeom prst="rect">
            <a:avLst/>
          </a:prstGeom>
          <a:solidFill>
            <a:srgbClr val="CBCDDA"/>
          </a:solidFill>
        </p:spPr>
        <p:txBody>
          <a:bodyPr vert="vert" wrap="square" rtlCol="0">
            <a:spAutoFit/>
          </a:bodyPr>
          <a:lstStyle/>
          <a:p>
            <a:pPr marL="914400" lvl="1" indent="-457200">
              <a:buFont typeface="Wingdings" panose="05000000000000000000" pitchFamily="2" charset="2"/>
              <a:buChar char="q"/>
            </a:pPr>
            <a:r>
              <a:rPr lang="en-US" sz="3200" dirty="0" err="1" smtClean="0">
                <a:solidFill>
                  <a:srgbClr val="003399"/>
                </a:solidFill>
                <a:latin typeface="Franklin Gothic Medium" panose="020B0603020102020204" pitchFamily="34" charset="0"/>
              </a:rPr>
              <a:t>Humulin</a:t>
            </a:r>
            <a:r>
              <a:rPr lang="en-US" sz="3200" dirty="0" smtClean="0">
                <a:solidFill>
                  <a:srgbClr val="003399"/>
                </a:solidFill>
                <a:latin typeface="Franklin Gothic Medium" panose="020B0603020102020204" pitchFamily="34" charset="0"/>
              </a:rPr>
              <a:t> R</a:t>
            </a:r>
            <a:r>
              <a:rPr lang="en-US" sz="3200" baseline="30000" dirty="0" smtClean="0">
                <a:solidFill>
                  <a:srgbClr val="003399"/>
                </a:solidFill>
                <a:latin typeface="Franklin Gothic Medium" panose="020B0603020102020204" pitchFamily="34" charset="0"/>
              </a:rPr>
              <a:t>®</a:t>
            </a:r>
          </a:p>
          <a:p>
            <a:pPr marL="914400" lvl="1" indent="-457200">
              <a:buFont typeface="Wingdings" panose="05000000000000000000" pitchFamily="2" charset="2"/>
              <a:buChar char="q"/>
            </a:pPr>
            <a:r>
              <a:rPr lang="en-US" sz="3200" dirty="0" err="1" smtClean="0">
                <a:solidFill>
                  <a:srgbClr val="003399"/>
                </a:solidFill>
                <a:latin typeface="Franklin Gothic Medium" panose="020B0603020102020204" pitchFamily="34" charset="0"/>
              </a:rPr>
              <a:t>Novolin</a:t>
            </a:r>
            <a:r>
              <a:rPr lang="en-US" sz="3200" dirty="0" smtClean="0">
                <a:solidFill>
                  <a:srgbClr val="003399"/>
                </a:solidFill>
                <a:latin typeface="Franklin Gothic Medium" panose="020B0603020102020204" pitchFamily="34" charset="0"/>
              </a:rPr>
              <a:t> R</a:t>
            </a:r>
            <a:r>
              <a:rPr lang="en-US" sz="3200" baseline="30000" dirty="0" smtClean="0">
                <a:solidFill>
                  <a:srgbClr val="003399"/>
                </a:solidFill>
                <a:latin typeface="Franklin Gothic Medium" panose="020B0603020102020204" pitchFamily="34" charset="0"/>
              </a:rPr>
              <a:t>®</a:t>
            </a:r>
          </a:p>
          <a:p>
            <a:pPr marL="914400" lvl="1" indent="-457200">
              <a:buFont typeface="Wingdings" panose="05000000000000000000" pitchFamily="2" charset="2"/>
              <a:buChar char="q"/>
            </a:pPr>
            <a:r>
              <a:rPr lang="en-US" sz="3200" dirty="0" err="1" smtClean="0">
                <a:solidFill>
                  <a:srgbClr val="003399"/>
                </a:solidFill>
                <a:latin typeface="Franklin Gothic Medium" panose="020B0603020102020204" pitchFamily="34" charset="0"/>
              </a:rPr>
              <a:t>Reli</a:t>
            </a:r>
            <a:r>
              <a:rPr lang="en-US" sz="3200" dirty="0" smtClean="0">
                <a:solidFill>
                  <a:srgbClr val="003399"/>
                </a:solidFill>
                <a:latin typeface="Franklin Gothic Medium" panose="020B0603020102020204" pitchFamily="34" charset="0"/>
              </a:rPr>
              <a:t>-On R</a:t>
            </a:r>
            <a:r>
              <a:rPr lang="en-US" baseline="30000" dirty="0" smtClean="0">
                <a:solidFill>
                  <a:srgbClr val="003399"/>
                </a:solidFill>
              </a:rPr>
              <a:t>®</a:t>
            </a:r>
          </a:p>
        </p:txBody>
      </p:sp>
      <p:sp>
        <p:nvSpPr>
          <p:cNvPr id="23" name="Right Arrow 22"/>
          <p:cNvSpPr/>
          <p:nvPr/>
        </p:nvSpPr>
        <p:spPr>
          <a:xfrm>
            <a:off x="2136253" y="5440699"/>
            <a:ext cx="1066800" cy="671504"/>
          </a:xfrm>
          <a:prstGeom prst="rightArrow">
            <a:avLst/>
          </a:prstGeom>
          <a:ln>
            <a:solidFill>
              <a:srgbClr val="00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71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Why Another Concentration?</a:t>
            </a:r>
            <a:endParaRPr lang="en-US" sz="3600" b="0" i="1" dirty="0">
              <a:solidFill>
                <a:schemeClr val="tx1"/>
              </a:solidFill>
              <a:latin typeface="Franklin Gothic Medium" panose="020B0603020102020204" pitchFamily="34" charset="0"/>
              <a:cs typeface="Franklin Gothic Book"/>
            </a:endParaRPr>
          </a:p>
        </p:txBody>
      </p:sp>
      <p:sp>
        <p:nvSpPr>
          <p:cNvPr id="3" name="Content Placeholder 2"/>
          <p:cNvSpPr>
            <a:spLocks noGrp="1"/>
          </p:cNvSpPr>
          <p:nvPr>
            <p:ph sz="quarter" idx="1"/>
          </p:nvPr>
        </p:nvSpPr>
        <p:spPr>
          <a:xfrm>
            <a:off x="612648" y="1600200"/>
            <a:ext cx="8302752" cy="4495800"/>
          </a:xfrm>
        </p:spPr>
        <p:txBody>
          <a:bodyPr/>
          <a:lstStyle/>
          <a:p>
            <a:pPr>
              <a:buFont typeface="Wingdings" panose="05000000000000000000" pitchFamily="2" charset="2"/>
              <a:buChar char="§"/>
            </a:pPr>
            <a:endParaRPr lang="en-US" sz="2800" dirty="0" smtClean="0"/>
          </a:p>
          <a:p>
            <a:pPr marL="46038" indent="0">
              <a:buNone/>
            </a:pPr>
            <a:endParaRPr lang="en-US" sz="3000" dirty="0" smtClean="0"/>
          </a:p>
          <a:p>
            <a:pPr marL="366713" lvl="1" indent="0">
              <a:buNone/>
            </a:pPr>
            <a:endParaRPr lang="en-US" sz="2800" dirty="0" smtClean="0"/>
          </a:p>
          <a:p>
            <a:pPr marL="366713" lvl="1" indent="0">
              <a:buNone/>
            </a:pPr>
            <a:endParaRPr lang="en-US" sz="2800" dirty="0"/>
          </a:p>
        </p:txBody>
      </p:sp>
      <p:sp>
        <p:nvSpPr>
          <p:cNvPr id="6" name="Content Placeholder 2"/>
          <p:cNvSpPr txBox="1">
            <a:spLocks/>
          </p:cNvSpPr>
          <p:nvPr/>
        </p:nvSpPr>
        <p:spPr bwMode="auto">
          <a:xfrm>
            <a:off x="612648" y="1600199"/>
            <a:ext cx="8302752" cy="4191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120000"/>
              <a:buFont typeface="Arial" pitchFamily="34" charset="0"/>
              <a:buChar char="•"/>
              <a:defRPr sz="2400" b="1" kern="1200" baseline="0">
                <a:solidFill>
                  <a:schemeClr val="tx1"/>
                </a:solidFill>
                <a:latin typeface="Franklin Gothic Book"/>
                <a:ea typeface="ＭＳ Ｐゴシック" pitchFamily="-106" charset="-128"/>
                <a:cs typeface="Franklin Gothic Book"/>
              </a:defRPr>
            </a:lvl1pPr>
            <a:lvl2pPr marL="639763" indent="-273050" algn="l" rtl="0" eaLnBrk="0" fontAlgn="base" hangingPunct="0">
              <a:spcBef>
                <a:spcPts val="550"/>
              </a:spcBef>
              <a:spcAft>
                <a:spcPct val="0"/>
              </a:spcAft>
              <a:buClr>
                <a:schemeClr val="accent2"/>
              </a:buClr>
              <a:buSzPct val="90000"/>
              <a:buFont typeface="Wingdings" pitchFamily="2" charset="2"/>
              <a:buChar char="Ø"/>
              <a:defRPr sz="2200" kern="1200" baseline="0">
                <a:solidFill>
                  <a:schemeClr val="tx1"/>
                </a:solidFill>
                <a:latin typeface="Franklin Gothic Book"/>
                <a:ea typeface="ＭＳ Ｐゴシック" pitchFamily="-106" charset="-128"/>
                <a:cs typeface="Franklin Gothic Book"/>
              </a:defRPr>
            </a:lvl2pPr>
            <a:lvl3pPr marL="914400" indent="-228600" algn="l" rtl="0" eaLnBrk="0" fontAlgn="base" hangingPunct="0">
              <a:spcBef>
                <a:spcPts val="500"/>
              </a:spcBef>
              <a:spcAft>
                <a:spcPct val="0"/>
              </a:spcAft>
              <a:buClr>
                <a:schemeClr val="accent2"/>
              </a:buClr>
              <a:buSzPct val="90000"/>
              <a:buFont typeface="Arial"/>
              <a:buChar char="•"/>
              <a:defRPr sz="2300" kern="1200">
                <a:solidFill>
                  <a:schemeClr val="tx1"/>
                </a:solidFill>
                <a:latin typeface="Franklin Gothic Book"/>
                <a:ea typeface="ＭＳ Ｐゴシック" pitchFamily="-106" charset="-128"/>
                <a:cs typeface="Franklin Gothic Book"/>
              </a:defRPr>
            </a:lvl3pPr>
            <a:lvl4pPr marL="1371600" indent="-228600" algn="l" rtl="0" eaLnBrk="0" fontAlgn="base" hangingPunct="0">
              <a:spcBef>
                <a:spcPts val="400"/>
              </a:spcBef>
              <a:spcAft>
                <a:spcPct val="0"/>
              </a:spcAft>
              <a:buClr>
                <a:srgbClr val="A5AB81"/>
              </a:buClr>
              <a:buSzPct val="90000"/>
              <a:buFont typeface="Arial"/>
              <a:buChar char="•"/>
              <a:defRPr sz="2000" kern="1200">
                <a:solidFill>
                  <a:schemeClr val="tx1"/>
                </a:solidFill>
                <a:latin typeface="Franklin Gothic Book"/>
                <a:ea typeface="ＭＳ Ｐゴシック" pitchFamily="-106" charset="-128"/>
                <a:cs typeface="Franklin Gothic Book"/>
              </a:defRPr>
            </a:lvl4pPr>
            <a:lvl5pPr marL="1828800" indent="-228600" algn="l" rtl="0" eaLnBrk="0" fontAlgn="base" hangingPunct="0">
              <a:spcBef>
                <a:spcPts val="400"/>
              </a:spcBef>
              <a:spcAft>
                <a:spcPct val="0"/>
              </a:spcAft>
              <a:buClr>
                <a:srgbClr val="D8B25C"/>
              </a:buClr>
              <a:buSzPct val="90000"/>
              <a:buFont typeface="Arial"/>
              <a:buChar char="•"/>
              <a:defRPr sz="2000" kern="1200">
                <a:solidFill>
                  <a:schemeClr val="tx1"/>
                </a:solidFill>
                <a:latin typeface="Franklin Gothic Book"/>
                <a:ea typeface="ＭＳ Ｐゴシック" pitchFamily="-106" charset="-128"/>
                <a:cs typeface="Franklin Gothic Book"/>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anose="05000000000000000000" pitchFamily="2" charset="2"/>
              <a:buChar char="§"/>
            </a:pPr>
            <a:r>
              <a:rPr lang="en-US" sz="3200" dirty="0" smtClean="0">
                <a:sym typeface="Wingdings" panose="05000000000000000000" pitchFamily="2" charset="2"/>
              </a:rPr>
              <a:t>Over 60% of US population use &gt; 20 units/day of rapid acting insulin</a:t>
            </a:r>
            <a:r>
              <a:rPr lang="en-US" sz="3200" baseline="30000" dirty="0" smtClean="0">
                <a:sym typeface="Wingdings" panose="05000000000000000000" pitchFamily="2" charset="2"/>
              </a:rPr>
              <a:t>1</a:t>
            </a:r>
          </a:p>
          <a:p>
            <a:pPr>
              <a:buFont typeface="Wingdings" panose="05000000000000000000" pitchFamily="2" charset="2"/>
              <a:buChar char="§"/>
            </a:pPr>
            <a:endParaRPr lang="en-US" sz="3200" baseline="30000" dirty="0">
              <a:sym typeface="Wingdings" panose="05000000000000000000" pitchFamily="2" charset="2"/>
            </a:endParaRPr>
          </a:p>
          <a:p>
            <a:pPr>
              <a:buFont typeface="Wingdings" panose="05000000000000000000" pitchFamily="2" charset="2"/>
              <a:buChar char="§"/>
            </a:pPr>
            <a:r>
              <a:rPr lang="en-US" sz="3200" dirty="0" smtClean="0">
                <a:sym typeface="Wingdings" panose="05000000000000000000" pitchFamily="2" charset="2"/>
              </a:rPr>
              <a:t>Overweight/obese individuals has increased from 857 million (1980) to 2.1 billion (2013)</a:t>
            </a:r>
            <a:r>
              <a:rPr lang="en-US" sz="3200" baseline="30000" dirty="0" smtClean="0">
                <a:sym typeface="Wingdings" panose="05000000000000000000" pitchFamily="2" charset="2"/>
              </a:rPr>
              <a:t>2</a:t>
            </a:r>
          </a:p>
          <a:p>
            <a:pPr>
              <a:buFont typeface="Wingdings" panose="05000000000000000000" pitchFamily="2" charset="2"/>
              <a:buChar char="§"/>
            </a:pPr>
            <a:endParaRPr lang="en-US" sz="3200" dirty="0" smtClean="0">
              <a:sym typeface="Wingdings" panose="05000000000000000000" pitchFamily="2" charset="2"/>
            </a:endParaRPr>
          </a:p>
          <a:p>
            <a:pPr>
              <a:buFont typeface="Wingdings" panose="05000000000000000000" pitchFamily="2" charset="2"/>
              <a:buChar char="§"/>
            </a:pPr>
            <a:r>
              <a:rPr lang="en-US" sz="3200" dirty="0" smtClean="0">
                <a:sym typeface="Wingdings" panose="05000000000000000000" pitchFamily="2" charset="2"/>
              </a:rPr>
              <a:t>As volume of U-100 increases, changes in onset, peak and duration can occur</a:t>
            </a:r>
            <a:r>
              <a:rPr lang="en-US" sz="3200" baseline="30000" dirty="0" smtClean="0">
                <a:sym typeface="Wingdings" panose="05000000000000000000" pitchFamily="2" charset="2"/>
              </a:rPr>
              <a:t>3</a:t>
            </a:r>
            <a:endParaRPr lang="en-US" sz="3200" baseline="30000" dirty="0">
              <a:sym typeface="Wingdings" panose="05000000000000000000" pitchFamily="2" charset="2"/>
            </a:endParaRPr>
          </a:p>
          <a:p>
            <a:pPr>
              <a:buFont typeface="Wingdings" panose="05000000000000000000" pitchFamily="2" charset="2"/>
              <a:buChar char="§"/>
            </a:pPr>
            <a:endParaRPr lang="en-US" sz="3000" dirty="0" smtClean="0">
              <a:sym typeface="Wingdings" panose="05000000000000000000" pitchFamily="2" charset="2"/>
            </a:endParaRPr>
          </a:p>
          <a:p>
            <a:pPr>
              <a:buFont typeface="Wingdings" panose="05000000000000000000" pitchFamily="2" charset="2"/>
              <a:buChar char="§"/>
            </a:pPr>
            <a:endParaRPr lang="en-US" sz="3200" dirty="0" smtClean="0">
              <a:sym typeface="Wingdings" panose="05000000000000000000" pitchFamily="2" charset="2"/>
            </a:endParaRPr>
          </a:p>
          <a:p>
            <a:pPr>
              <a:buFont typeface="Wingdings" panose="05000000000000000000" pitchFamily="2" charset="2"/>
              <a:buChar char="§"/>
            </a:pPr>
            <a:endParaRPr lang="en-US" sz="3200" dirty="0" smtClean="0">
              <a:sym typeface="Wingdings" panose="05000000000000000000" pitchFamily="2" charset="2"/>
            </a:endParaRPr>
          </a:p>
          <a:p>
            <a:pPr marL="0" indent="0">
              <a:buNone/>
            </a:pPr>
            <a:endParaRPr lang="en-US" sz="2800" dirty="0" smtClean="0"/>
          </a:p>
          <a:p>
            <a:pPr marL="46038" indent="0">
              <a:buFont typeface="Arial" pitchFamily="34" charset="0"/>
              <a:buNone/>
            </a:pPr>
            <a:endParaRPr lang="en-US" sz="3000" dirty="0" smtClean="0"/>
          </a:p>
          <a:p>
            <a:pPr marL="366713" lvl="1" indent="0">
              <a:buFont typeface="Wingdings" pitchFamily="2" charset="2"/>
              <a:buNone/>
            </a:pPr>
            <a:endParaRPr lang="en-US" sz="2800" dirty="0" smtClean="0"/>
          </a:p>
          <a:p>
            <a:pPr marL="366713" lvl="1" indent="0">
              <a:buFont typeface="Wingdings" pitchFamily="2" charset="2"/>
              <a:buNone/>
            </a:pPr>
            <a:endParaRPr lang="en-US" sz="2800" dirty="0"/>
          </a:p>
        </p:txBody>
      </p:sp>
      <p:sp>
        <p:nvSpPr>
          <p:cNvPr id="5" name="TextBox 4"/>
          <p:cNvSpPr txBox="1"/>
          <p:nvPr/>
        </p:nvSpPr>
        <p:spPr>
          <a:xfrm>
            <a:off x="3962400" y="6248400"/>
            <a:ext cx="5181600" cy="600164"/>
          </a:xfrm>
          <a:prstGeom prst="rect">
            <a:avLst/>
          </a:prstGeom>
          <a:noFill/>
        </p:spPr>
        <p:txBody>
          <a:bodyPr wrap="square" rtlCol="0">
            <a:spAutoFit/>
          </a:bodyPr>
          <a:lstStyle/>
          <a:p>
            <a:pPr marL="228600" indent="-228600">
              <a:buAutoNum type="arabicPeriod"/>
            </a:pPr>
            <a:r>
              <a:rPr lang="en-US" sz="1100" dirty="0" smtClean="0">
                <a:latin typeface="Franklin Gothic Book" pitchFamily="34" charset="0"/>
              </a:rPr>
              <a:t>Rees et al. Journal of Diabetes Science and Technology. 2015; 9(2): 316-319</a:t>
            </a:r>
          </a:p>
          <a:p>
            <a:pPr marL="228600" indent="-228600">
              <a:buAutoNum type="arabicPeriod"/>
            </a:pPr>
            <a:r>
              <a:rPr lang="en-US" sz="1100" dirty="0" smtClean="0">
                <a:latin typeface="Franklin Gothic Book" pitchFamily="34" charset="0"/>
              </a:rPr>
              <a:t>Ng et al. Lancet. 2014; 384: 766-781</a:t>
            </a:r>
          </a:p>
          <a:p>
            <a:pPr marL="228600" indent="-228600">
              <a:buAutoNum type="arabicPeriod"/>
            </a:pPr>
            <a:r>
              <a:rPr lang="en-US" sz="1100" dirty="0" smtClean="0">
                <a:latin typeface="Franklin Gothic Book" pitchFamily="34" charset="0"/>
              </a:rPr>
              <a:t>Cochran E. Diabetes Spectrum. 2009, 22 (2): 116-122</a:t>
            </a:r>
          </a:p>
        </p:txBody>
      </p:sp>
    </p:spTree>
    <p:extLst>
      <p:ext uri="{BB962C8B-B14F-4D97-AF65-F5344CB8AC3E}">
        <p14:creationId xmlns:p14="http://schemas.microsoft.com/office/powerpoint/2010/main" val="6235008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Bioequivalence: Lispro U-200</a:t>
            </a:r>
            <a:endParaRPr lang="en-US" sz="3600" b="0" i="1" dirty="0">
              <a:solidFill>
                <a:schemeClr val="tx1"/>
              </a:solidFill>
              <a:latin typeface="Franklin Gothic Medium" panose="020B0603020102020204" pitchFamily="34" charset="0"/>
              <a:cs typeface="Franklin Gothic Book"/>
            </a:endParaRPr>
          </a:p>
        </p:txBody>
      </p:sp>
      <p:pic>
        <p:nvPicPr>
          <p:cNvPr id="2" name="Picture 1"/>
          <p:cNvPicPr>
            <a:picLocks noChangeAspect="1"/>
          </p:cNvPicPr>
          <p:nvPr/>
        </p:nvPicPr>
        <p:blipFill>
          <a:blip r:embed="rId3"/>
          <a:stretch>
            <a:fillRect/>
          </a:stretch>
        </p:blipFill>
        <p:spPr>
          <a:xfrm>
            <a:off x="76200" y="2956228"/>
            <a:ext cx="4568401" cy="3281761"/>
          </a:xfrm>
          <a:prstGeom prst="rect">
            <a:avLst/>
          </a:prstGeom>
        </p:spPr>
      </p:pic>
      <p:sp>
        <p:nvSpPr>
          <p:cNvPr id="6" name="Content Placeholder 2"/>
          <p:cNvSpPr>
            <a:spLocks noGrp="1"/>
          </p:cNvSpPr>
          <p:nvPr>
            <p:ph sz="quarter" idx="1"/>
          </p:nvPr>
        </p:nvSpPr>
        <p:spPr>
          <a:xfrm>
            <a:off x="540665" y="1513042"/>
            <a:ext cx="8062670" cy="1186546"/>
          </a:xfrm>
        </p:spPr>
        <p:txBody>
          <a:bodyPr/>
          <a:lstStyle/>
          <a:p>
            <a:pPr>
              <a:buFont typeface="Wingdings" panose="05000000000000000000" pitchFamily="2" charset="2"/>
              <a:buChar char="§"/>
            </a:pPr>
            <a:r>
              <a:rPr lang="en-US" sz="3200" dirty="0" smtClean="0">
                <a:sym typeface="Wingdings" panose="05000000000000000000" pitchFamily="2" charset="2"/>
              </a:rPr>
              <a:t>Open-label, randomized, 4-period crossover</a:t>
            </a:r>
          </a:p>
          <a:p>
            <a:pPr lvl="1">
              <a:buFont typeface="Wingdings" panose="05000000000000000000" pitchFamily="2" charset="2"/>
              <a:buChar char="§"/>
            </a:pPr>
            <a:r>
              <a:rPr lang="en-US" sz="3000" dirty="0" smtClean="0"/>
              <a:t>Dose: 20 units</a:t>
            </a:r>
          </a:p>
        </p:txBody>
      </p:sp>
      <p:sp>
        <p:nvSpPr>
          <p:cNvPr id="7" name="TextBox 6"/>
          <p:cNvSpPr txBox="1"/>
          <p:nvPr/>
        </p:nvSpPr>
        <p:spPr>
          <a:xfrm>
            <a:off x="4191000" y="6596390"/>
            <a:ext cx="5181600" cy="261610"/>
          </a:xfrm>
          <a:prstGeom prst="rect">
            <a:avLst/>
          </a:prstGeom>
          <a:noFill/>
        </p:spPr>
        <p:txBody>
          <a:bodyPr wrap="square" rtlCol="0">
            <a:spAutoFit/>
          </a:bodyPr>
          <a:lstStyle/>
          <a:p>
            <a:r>
              <a:rPr lang="en-US" sz="1100" dirty="0" smtClean="0">
                <a:latin typeface="Franklin Gothic Book" pitchFamily="34" charset="0"/>
              </a:rPr>
              <a:t>De La Pena et al. Clinical Pharmacology in Drug Development. 2016; 5(1): 69-75</a:t>
            </a:r>
          </a:p>
        </p:txBody>
      </p:sp>
      <p:pic>
        <p:nvPicPr>
          <p:cNvPr id="3" name="Picture 2"/>
          <p:cNvPicPr>
            <a:picLocks noChangeAspect="1"/>
          </p:cNvPicPr>
          <p:nvPr/>
        </p:nvPicPr>
        <p:blipFill>
          <a:blip r:embed="rId4"/>
          <a:stretch>
            <a:fillRect/>
          </a:stretch>
        </p:blipFill>
        <p:spPr>
          <a:xfrm>
            <a:off x="4548359" y="3007107"/>
            <a:ext cx="4466881" cy="3180001"/>
          </a:xfrm>
          <a:prstGeom prst="rect">
            <a:avLst/>
          </a:prstGeom>
        </p:spPr>
      </p:pic>
      <p:sp>
        <p:nvSpPr>
          <p:cNvPr id="9" name="TextBox 8"/>
          <p:cNvSpPr txBox="1"/>
          <p:nvPr/>
        </p:nvSpPr>
        <p:spPr>
          <a:xfrm>
            <a:off x="880601" y="2699588"/>
            <a:ext cx="2959597" cy="523220"/>
          </a:xfrm>
          <a:prstGeom prst="rect">
            <a:avLst/>
          </a:prstGeom>
          <a:noFill/>
        </p:spPr>
        <p:txBody>
          <a:bodyPr wrap="square" rtlCol="0">
            <a:spAutoFit/>
          </a:bodyPr>
          <a:lstStyle/>
          <a:p>
            <a:r>
              <a:rPr lang="en-US" dirty="0" smtClean="0">
                <a:solidFill>
                  <a:srgbClr val="003399"/>
                </a:solidFill>
                <a:latin typeface="Franklin Gothic Medium" panose="020B0603020102020204" pitchFamily="34" charset="0"/>
              </a:rPr>
              <a:t>Pharmacokinetics</a:t>
            </a:r>
            <a:endParaRPr lang="en-US" baseline="30000" dirty="0">
              <a:solidFill>
                <a:srgbClr val="003399"/>
              </a:solidFill>
              <a:latin typeface="Franklin Gothic Medium" panose="020B0603020102020204" pitchFamily="34" charset="0"/>
            </a:endParaRPr>
          </a:p>
        </p:txBody>
      </p:sp>
      <p:sp>
        <p:nvSpPr>
          <p:cNvPr id="10" name="TextBox 9"/>
          <p:cNvSpPr txBox="1"/>
          <p:nvPr/>
        </p:nvSpPr>
        <p:spPr>
          <a:xfrm>
            <a:off x="5546371" y="2699588"/>
            <a:ext cx="3216629" cy="523220"/>
          </a:xfrm>
          <a:prstGeom prst="rect">
            <a:avLst/>
          </a:prstGeom>
          <a:noFill/>
        </p:spPr>
        <p:txBody>
          <a:bodyPr wrap="square" rtlCol="0">
            <a:spAutoFit/>
          </a:bodyPr>
          <a:lstStyle/>
          <a:p>
            <a:r>
              <a:rPr lang="en-US" dirty="0" smtClean="0">
                <a:solidFill>
                  <a:srgbClr val="003399"/>
                </a:solidFill>
                <a:latin typeface="Franklin Gothic Medium" panose="020B0603020102020204" pitchFamily="34" charset="0"/>
              </a:rPr>
              <a:t>Pharmacodynamics</a:t>
            </a:r>
            <a:endParaRPr lang="en-US" baseline="30000" dirty="0">
              <a:solidFill>
                <a:srgbClr val="003399"/>
              </a:solidFill>
              <a:latin typeface="Franklin Gothic Medium" panose="020B0603020102020204" pitchFamily="34" charset="0"/>
            </a:endParaRPr>
          </a:p>
        </p:txBody>
      </p:sp>
    </p:spTree>
    <p:extLst>
      <p:ext uri="{BB962C8B-B14F-4D97-AF65-F5344CB8AC3E}">
        <p14:creationId xmlns:p14="http://schemas.microsoft.com/office/powerpoint/2010/main" val="2489602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Outcomes and Tolerability:</a:t>
            </a:r>
            <a:endParaRPr lang="en-US" sz="3600" b="0" i="1" dirty="0">
              <a:solidFill>
                <a:schemeClr val="tx1"/>
              </a:solidFill>
              <a:latin typeface="Franklin Gothic Medium" panose="020B0603020102020204" pitchFamily="34" charset="0"/>
              <a:cs typeface="Franklin Gothic Book"/>
            </a:endParaRPr>
          </a:p>
        </p:txBody>
      </p:sp>
      <p:sp>
        <p:nvSpPr>
          <p:cNvPr id="6" name="Content Placeholder 2"/>
          <p:cNvSpPr>
            <a:spLocks noGrp="1"/>
          </p:cNvSpPr>
          <p:nvPr>
            <p:ph sz="quarter" idx="1"/>
          </p:nvPr>
        </p:nvSpPr>
        <p:spPr>
          <a:xfrm>
            <a:off x="540665" y="1513042"/>
            <a:ext cx="8062670" cy="3973358"/>
          </a:xfrm>
        </p:spPr>
        <p:txBody>
          <a:bodyPr/>
          <a:lstStyle/>
          <a:p>
            <a:pPr>
              <a:buFont typeface="Wingdings" panose="05000000000000000000" pitchFamily="2" charset="2"/>
              <a:buChar char="§"/>
            </a:pPr>
            <a:r>
              <a:rPr lang="en-US" sz="3200" dirty="0">
                <a:sym typeface="Wingdings" panose="05000000000000000000" pitchFamily="2" charset="2"/>
              </a:rPr>
              <a:t>B</a:t>
            </a:r>
            <a:r>
              <a:rPr lang="en-US" sz="3200" dirty="0" smtClean="0">
                <a:sym typeface="Wingdings" panose="05000000000000000000" pitchFamily="2" charset="2"/>
              </a:rPr>
              <a:t>ioequivalence </a:t>
            </a:r>
            <a:r>
              <a:rPr lang="en-US" sz="3200" dirty="0">
                <a:sym typeface="Wingdings" panose="05000000000000000000" pitchFamily="2" charset="2"/>
              </a:rPr>
              <a:t>s</a:t>
            </a:r>
            <a:r>
              <a:rPr lang="en-US" sz="3200" dirty="0" smtClean="0">
                <a:sym typeface="Wingdings" panose="05000000000000000000" pitchFamily="2" charset="2"/>
              </a:rPr>
              <a:t>tudy</a:t>
            </a:r>
          </a:p>
          <a:p>
            <a:pPr lvl="1">
              <a:buFont typeface="Wingdings" panose="05000000000000000000" pitchFamily="2" charset="2"/>
              <a:buChar char="§"/>
            </a:pPr>
            <a:r>
              <a:rPr lang="en-US" sz="3000" dirty="0" smtClean="0">
                <a:sym typeface="Wingdings" panose="05000000000000000000" pitchFamily="2" charset="2"/>
              </a:rPr>
              <a:t>Efficacy and safety already established via </a:t>
            </a:r>
            <a:r>
              <a:rPr lang="en-US" sz="3000" dirty="0" err="1" smtClean="0">
                <a:sym typeface="Wingdings" panose="05000000000000000000" pitchFamily="2" charset="2"/>
              </a:rPr>
              <a:t>lispro</a:t>
            </a:r>
            <a:r>
              <a:rPr lang="en-US" sz="3000" dirty="0" smtClean="0">
                <a:sym typeface="Wingdings" panose="05000000000000000000" pitchFamily="2" charset="2"/>
              </a:rPr>
              <a:t> U-100 </a:t>
            </a:r>
          </a:p>
          <a:p>
            <a:pPr lvl="1">
              <a:buFont typeface="Wingdings" panose="05000000000000000000" pitchFamily="2" charset="2"/>
              <a:buChar char="§"/>
            </a:pPr>
            <a:r>
              <a:rPr lang="en-US" sz="3000" dirty="0" smtClean="0">
                <a:sym typeface="Wingdings" panose="05000000000000000000" pitchFamily="2" charset="2"/>
              </a:rPr>
              <a:t>AUC and </a:t>
            </a:r>
            <a:r>
              <a:rPr lang="en-US" sz="3000" dirty="0" err="1" smtClean="0">
                <a:sym typeface="Wingdings" panose="05000000000000000000" pitchFamily="2" charset="2"/>
              </a:rPr>
              <a:t>C</a:t>
            </a:r>
            <a:r>
              <a:rPr lang="en-US" sz="3000" baseline="-25000" dirty="0" err="1" smtClean="0">
                <a:sym typeface="Wingdings" panose="05000000000000000000" pitchFamily="2" charset="2"/>
              </a:rPr>
              <a:t>max</a:t>
            </a:r>
            <a:r>
              <a:rPr lang="en-US" sz="3000" baseline="-25000" dirty="0" smtClean="0">
                <a:sym typeface="Wingdings" panose="05000000000000000000" pitchFamily="2" charset="2"/>
              </a:rPr>
              <a:t> </a:t>
            </a:r>
            <a:r>
              <a:rPr lang="en-US" sz="3000" dirty="0" smtClean="0">
                <a:sym typeface="Wingdings" panose="05000000000000000000" pitchFamily="2" charset="2"/>
              </a:rPr>
              <a:t>were similar</a:t>
            </a:r>
          </a:p>
          <a:p>
            <a:pPr lvl="1">
              <a:buFont typeface="Wingdings" panose="05000000000000000000" pitchFamily="2" charset="2"/>
              <a:buChar char="§"/>
            </a:pPr>
            <a:r>
              <a:rPr lang="en-US" sz="3000" dirty="0" smtClean="0">
                <a:sym typeface="Wingdings" panose="05000000000000000000" pitchFamily="2" charset="2"/>
              </a:rPr>
              <a:t>No difference in tolerability between either formulation</a:t>
            </a:r>
          </a:p>
          <a:p>
            <a:pPr lvl="2">
              <a:buFont typeface="Wingdings" panose="05000000000000000000" pitchFamily="2" charset="2"/>
              <a:buChar char="§"/>
            </a:pPr>
            <a:r>
              <a:rPr lang="en-US" sz="3100" dirty="0" smtClean="0">
                <a:sym typeface="Wingdings" panose="05000000000000000000" pitchFamily="2" charset="2"/>
              </a:rPr>
              <a:t> No clinically significant changes in vital signs</a:t>
            </a:r>
            <a:endParaRPr lang="en-US" sz="3100" dirty="0" smtClean="0"/>
          </a:p>
        </p:txBody>
      </p:sp>
      <p:sp>
        <p:nvSpPr>
          <p:cNvPr id="7" name="TextBox 6"/>
          <p:cNvSpPr txBox="1"/>
          <p:nvPr/>
        </p:nvSpPr>
        <p:spPr>
          <a:xfrm>
            <a:off x="4191000" y="6596390"/>
            <a:ext cx="5181600" cy="261610"/>
          </a:xfrm>
          <a:prstGeom prst="rect">
            <a:avLst/>
          </a:prstGeom>
          <a:noFill/>
        </p:spPr>
        <p:txBody>
          <a:bodyPr wrap="square" rtlCol="0">
            <a:spAutoFit/>
          </a:bodyPr>
          <a:lstStyle/>
          <a:p>
            <a:r>
              <a:rPr lang="en-US" sz="1100" dirty="0" smtClean="0">
                <a:latin typeface="Franklin Gothic Book" pitchFamily="34" charset="0"/>
              </a:rPr>
              <a:t>De La Pena et al. Clinical Pharmacology in Drug Development. 2016; 5(1): 69-75</a:t>
            </a:r>
          </a:p>
        </p:txBody>
      </p:sp>
    </p:spTree>
    <p:extLst>
      <p:ext uri="{BB962C8B-B14F-4D97-AF65-F5344CB8AC3E}">
        <p14:creationId xmlns:p14="http://schemas.microsoft.com/office/powerpoint/2010/main" val="5003659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t/>
            </a:r>
            <a:br>
              <a:rPr lang="en-US" sz="3600" dirty="0" smtClean="0"/>
            </a:br>
            <a:r>
              <a:rPr lang="en-US" sz="3600" dirty="0" smtClean="0">
                <a:latin typeface="Franklin Gothic Medium" panose="020B0603020102020204" pitchFamily="34" charset="0"/>
              </a:rPr>
              <a:t>Dosing </a:t>
            </a:r>
            <a:r>
              <a:rPr lang="en-US" sz="3600" dirty="0">
                <a:latin typeface="Franklin Gothic Medium" panose="020B0603020102020204" pitchFamily="34" charset="0"/>
              </a:rPr>
              <a:t>and </a:t>
            </a:r>
            <a:r>
              <a:rPr lang="en-US" sz="3600" dirty="0" smtClean="0">
                <a:latin typeface="Franklin Gothic Medium" panose="020B0603020102020204" pitchFamily="34" charset="0"/>
              </a:rPr>
              <a:t>Administration</a:t>
            </a:r>
            <a:r>
              <a:rPr lang="en-US" sz="3600" dirty="0"/>
              <a:t/>
            </a:r>
            <a:br>
              <a:rPr lang="en-US" sz="3600" dirty="0"/>
            </a:br>
            <a:endParaRPr lang="en-US" sz="3600" b="0" i="1" dirty="0">
              <a:solidFill>
                <a:schemeClr val="tx1"/>
              </a:solidFill>
              <a:latin typeface="Franklin Gothic Book"/>
              <a:cs typeface="Franklin Gothic Book"/>
            </a:endParaRPr>
          </a:p>
        </p:txBody>
      </p:sp>
      <p:graphicFrame>
        <p:nvGraphicFramePr>
          <p:cNvPr id="8" name="Table 7"/>
          <p:cNvGraphicFramePr>
            <a:graphicFrameLocks noGrp="1"/>
          </p:cNvGraphicFramePr>
          <p:nvPr>
            <p:extLst>
              <p:ext uri="{D42A27DB-BD31-4B8C-83A1-F6EECF244321}">
                <p14:modId xmlns:p14="http://schemas.microsoft.com/office/powerpoint/2010/main" val="2698550845"/>
              </p:ext>
            </p:extLst>
          </p:nvPr>
        </p:nvGraphicFramePr>
        <p:xfrm>
          <a:off x="647699" y="1905000"/>
          <a:ext cx="7848601" cy="4143874"/>
        </p:xfrm>
        <a:graphic>
          <a:graphicData uri="http://schemas.openxmlformats.org/drawingml/2006/table">
            <a:tbl>
              <a:tblPr firstRow="1" bandRow="1">
                <a:tableStyleId>{21E4AEA4-8DFA-4A89-87EB-49C32662AFE0}</a:tableStyleId>
              </a:tblPr>
              <a:tblGrid>
                <a:gridCol w="3009901">
                  <a:extLst>
                    <a:ext uri="{9D8B030D-6E8A-4147-A177-3AD203B41FA5}">
                      <a16:colId xmlns:a16="http://schemas.microsoft.com/office/drawing/2014/main" val="20000"/>
                    </a:ext>
                  </a:extLst>
                </a:gridCol>
                <a:gridCol w="2628900">
                  <a:extLst>
                    <a:ext uri="{9D8B030D-6E8A-4147-A177-3AD203B41FA5}">
                      <a16:colId xmlns:a16="http://schemas.microsoft.com/office/drawing/2014/main" val="20004"/>
                    </a:ext>
                  </a:extLst>
                </a:gridCol>
                <a:gridCol w="2209800">
                  <a:extLst>
                    <a:ext uri="{9D8B030D-6E8A-4147-A177-3AD203B41FA5}">
                      <a16:colId xmlns:a16="http://schemas.microsoft.com/office/drawing/2014/main" val="20005"/>
                    </a:ext>
                  </a:extLst>
                </a:gridCol>
              </a:tblGrid>
              <a:tr h="685800">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Lispro U</a:t>
                      </a:r>
                      <a:r>
                        <a:rPr lang="en-US" sz="2400" baseline="0" dirty="0" smtClean="0">
                          <a:latin typeface="Franklin Gothic Book" panose="020B0503020102020204" pitchFamily="34" charset="0"/>
                        </a:rPr>
                        <a:t>-200</a:t>
                      </a:r>
                      <a:endParaRPr lang="en-US" sz="2400" dirty="0" smtClean="0">
                        <a:latin typeface="Franklin Gothic Book" panose="020B05030201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Lispro</a:t>
                      </a:r>
                      <a:r>
                        <a:rPr lang="en-US" sz="2400" baseline="0" dirty="0" smtClean="0">
                          <a:latin typeface="Franklin Gothic Book" panose="020B0503020102020204" pitchFamily="34" charset="0"/>
                        </a:rPr>
                        <a:t> </a:t>
                      </a:r>
                      <a:r>
                        <a:rPr lang="en-US" sz="2400" dirty="0" smtClean="0">
                          <a:latin typeface="Franklin Gothic Book" panose="020B0503020102020204" pitchFamily="34" charset="0"/>
                        </a:rPr>
                        <a:t>U</a:t>
                      </a:r>
                      <a:r>
                        <a:rPr lang="en-US" sz="2400" baseline="0" dirty="0" smtClean="0">
                          <a:latin typeface="Franklin Gothic Book" panose="020B0503020102020204" pitchFamily="34" charset="0"/>
                        </a:rPr>
                        <a:t>-100</a:t>
                      </a:r>
                      <a:endParaRPr lang="en-US" sz="2400" dirty="0" smtClean="0">
                        <a:latin typeface="Franklin Gothic Book" panose="020B0503020102020204" pitchFamily="34" charset="0"/>
                      </a:endParaRPr>
                    </a:p>
                  </a:txBody>
                  <a:tcPr anchor="ctr"/>
                </a:tc>
                <a:extLst>
                  <a:ext uri="{0D108BD9-81ED-4DB2-BD59-A6C34878D82A}">
                    <a16:rowId xmlns:a16="http://schemas.microsoft.com/office/drawing/2014/main" val="10000"/>
                  </a:ext>
                </a:extLst>
              </a:tr>
              <a:tr h="381000">
                <a:tc>
                  <a:txBody>
                    <a:bodyPr/>
                    <a:lstStyle/>
                    <a:p>
                      <a:r>
                        <a:rPr lang="en-US" sz="2400" b="1" dirty="0" smtClean="0">
                          <a:latin typeface="Franklin Gothic Book" panose="020B0503020102020204" pitchFamily="34" charset="0"/>
                        </a:rPr>
                        <a:t>Initial Dosing </a:t>
                      </a:r>
                      <a:endParaRPr lang="en-US" sz="2400" b="1" dirty="0">
                        <a:latin typeface="Franklin Gothic Book" panose="020B0503020102020204" pitchFamily="34" charset="0"/>
                      </a:endParaRPr>
                    </a:p>
                  </a:txBody>
                  <a:tcPr/>
                </a:tc>
                <a:tc gridSpan="2">
                  <a:txBody>
                    <a:bodyPr/>
                    <a:lstStyle/>
                    <a:p>
                      <a:pPr algn="ctr">
                        <a:lnSpc>
                          <a:spcPct val="150000"/>
                        </a:lnSpc>
                      </a:pPr>
                      <a:r>
                        <a:rPr lang="en-US" sz="2400" dirty="0" smtClean="0">
                          <a:latin typeface="Franklin Gothic Book" panose="020B0503020102020204" pitchFamily="34" charset="0"/>
                        </a:rPr>
                        <a:t>0.5 to 1 unit/kg</a:t>
                      </a:r>
                      <a:r>
                        <a:rPr lang="en-US" sz="2400" baseline="0" dirty="0" smtClean="0">
                          <a:latin typeface="Franklin Gothic Book" panose="020B0503020102020204" pitchFamily="34" charset="0"/>
                        </a:rPr>
                        <a:t>/day</a:t>
                      </a:r>
                      <a:r>
                        <a:rPr lang="en-US" sz="2400" dirty="0" smtClean="0">
                          <a:latin typeface="Franklin Gothic Book" panose="020B0503020102020204" pitchFamily="34" charset="0"/>
                        </a:rPr>
                        <a:t> </a:t>
                      </a:r>
                      <a:endParaRPr lang="en-US" sz="2400" dirty="0">
                        <a:latin typeface="Franklin Gothic Book" panose="020B0503020102020204" pitchFamily="34" charset="0"/>
                      </a:endParaRPr>
                    </a:p>
                  </a:txBody>
                  <a:tcPr/>
                </a:tc>
                <a:tc hMerge="1">
                  <a:txBody>
                    <a:bodyPr/>
                    <a:lstStyle/>
                    <a:p>
                      <a:endParaRPr lang="en-US" sz="2400" baseline="30000" dirty="0">
                        <a:latin typeface="Franklin Gothic Book" panose="020B0503020102020204" pitchFamily="34" charset="0"/>
                      </a:endParaRPr>
                    </a:p>
                  </a:txBody>
                  <a:tcPr/>
                </a:tc>
                <a:extLst>
                  <a:ext uri="{0D108BD9-81ED-4DB2-BD59-A6C34878D82A}">
                    <a16:rowId xmlns:a16="http://schemas.microsoft.com/office/drawing/2014/main" val="10002"/>
                  </a:ext>
                </a:extLst>
              </a:tr>
              <a:tr h="655320">
                <a:tc>
                  <a:txBody>
                    <a:bodyPr/>
                    <a:lstStyle/>
                    <a:p>
                      <a:r>
                        <a:rPr lang="en-US" sz="2400" b="1" dirty="0" smtClean="0">
                          <a:latin typeface="Franklin Gothic Book" panose="020B0503020102020204" pitchFamily="34" charset="0"/>
                        </a:rPr>
                        <a:t>Dose Conversion</a:t>
                      </a:r>
                      <a:endParaRPr lang="en-US" sz="2400" b="1" dirty="0">
                        <a:latin typeface="Franklin Gothic Book" panose="020B0503020102020204" pitchFamily="34" charset="0"/>
                      </a:endParaRPr>
                    </a:p>
                  </a:txBody>
                  <a:tcPr anchor="ctr"/>
                </a:tc>
                <a:tc gridSpan="2">
                  <a:txBody>
                    <a:bodyPr/>
                    <a:lstStyle/>
                    <a:p>
                      <a:pPr algn="ctr">
                        <a:lnSpc>
                          <a:spcPct val="150000"/>
                        </a:lnSpc>
                      </a:pPr>
                      <a:r>
                        <a:rPr lang="en-US" sz="2400" dirty="0" smtClean="0">
                          <a:latin typeface="Franklin Gothic Book" panose="020B0503020102020204" pitchFamily="34" charset="0"/>
                        </a:rPr>
                        <a:t>1 :</a:t>
                      </a:r>
                      <a:r>
                        <a:rPr lang="en-US" sz="2400" baseline="0" dirty="0" smtClean="0">
                          <a:latin typeface="Franklin Gothic Book" panose="020B0503020102020204" pitchFamily="34" charset="0"/>
                        </a:rPr>
                        <a:t> 1</a:t>
                      </a:r>
                    </a:p>
                  </a:txBody>
                  <a:tcPr anchor="ctr"/>
                </a:tc>
                <a:tc hMerge="1">
                  <a:txBody>
                    <a:bodyPr/>
                    <a:lstStyle/>
                    <a:p>
                      <a:endParaRPr lang="en-US"/>
                    </a:p>
                  </a:txBody>
                  <a:tcPr/>
                </a:tc>
                <a:extLst>
                  <a:ext uri="{0D108BD9-81ED-4DB2-BD59-A6C34878D82A}">
                    <a16:rowId xmlns:a16="http://schemas.microsoft.com/office/drawing/2014/main" val="950079370"/>
                  </a:ext>
                </a:extLst>
              </a:tr>
              <a:tr h="938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Franklin Gothic Book" panose="020B0503020102020204" pitchFamily="34" charset="0"/>
                        </a:rPr>
                        <a:t>IV Administration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Franklin Gothic Book" panose="020B0503020102020204" pitchFamily="34" charset="0"/>
                        </a:rPr>
                        <a:t>Pump</a:t>
                      </a:r>
                      <a:r>
                        <a:rPr lang="en-US" sz="2400" b="1" baseline="0" dirty="0" smtClean="0">
                          <a:latin typeface="Franklin Gothic Book" panose="020B0503020102020204" pitchFamily="34" charset="0"/>
                        </a:rPr>
                        <a:t> Administration</a:t>
                      </a:r>
                      <a:endParaRPr lang="en-US" sz="2400" b="1" dirty="0" smtClean="0">
                        <a:latin typeface="Franklin Gothic Book" panose="020B0503020102020204" pitchFamily="34" charset="0"/>
                      </a:endParaRPr>
                    </a:p>
                  </a:txBody>
                  <a:tcPr/>
                </a:tc>
                <a:tc>
                  <a:txBody>
                    <a:bodyPr/>
                    <a:lstStyle/>
                    <a:p>
                      <a:pPr algn="ctr"/>
                      <a:r>
                        <a:rPr lang="en-US" sz="2400" b="0" dirty="0" smtClean="0">
                          <a:latin typeface="Franklin Gothic Book" panose="020B0503020102020204" pitchFamily="34" charset="0"/>
                        </a:rPr>
                        <a:t>NO </a:t>
                      </a:r>
                      <a:endParaRPr lang="en-US" sz="2400" b="0" dirty="0">
                        <a:latin typeface="Franklin Gothic Book" panose="020B0503020102020204" pitchFamily="34" charset="0"/>
                      </a:endParaRPr>
                    </a:p>
                  </a:txBody>
                  <a:tcPr anchor="ctr"/>
                </a:tc>
                <a:tc>
                  <a:txBody>
                    <a:bodyPr/>
                    <a:lstStyle/>
                    <a:p>
                      <a:pPr algn="ctr"/>
                      <a:r>
                        <a:rPr lang="en-US" sz="2400" dirty="0" smtClean="0">
                          <a:latin typeface="Franklin Gothic Book" panose="020B0503020102020204" pitchFamily="34" charset="0"/>
                        </a:rPr>
                        <a:t>YES</a:t>
                      </a:r>
                      <a:endParaRPr lang="en-US" sz="2400" dirty="0">
                        <a:latin typeface="Franklin Gothic Book" panose="020B0503020102020204" pitchFamily="34" charset="0"/>
                      </a:endParaRPr>
                    </a:p>
                  </a:txBody>
                  <a:tcPr anchor="ctr"/>
                </a:tc>
                <a:extLst>
                  <a:ext uri="{0D108BD9-81ED-4DB2-BD59-A6C34878D82A}">
                    <a16:rowId xmlns:a16="http://schemas.microsoft.com/office/drawing/2014/main" val="10003"/>
                  </a:ext>
                </a:extLst>
              </a:tr>
              <a:tr h="1224647">
                <a:tc>
                  <a:txBody>
                    <a:bodyPr/>
                    <a:lstStyle/>
                    <a:p>
                      <a:r>
                        <a:rPr lang="en-US" sz="2400" b="1" dirty="0" smtClean="0">
                          <a:latin typeface="Franklin Gothic Book" panose="020B0503020102020204" pitchFamily="34" charset="0"/>
                        </a:rPr>
                        <a:t>Mix</a:t>
                      </a:r>
                      <a:r>
                        <a:rPr lang="en-US" sz="2400" b="1" baseline="0" dirty="0" smtClean="0">
                          <a:latin typeface="Franklin Gothic Book" panose="020B0503020102020204" pitchFamily="34" charset="0"/>
                        </a:rPr>
                        <a:t> with NPH </a:t>
                      </a:r>
                    </a:p>
                    <a:p>
                      <a:r>
                        <a:rPr lang="en-US" sz="2400" baseline="0" dirty="0" smtClean="0">
                          <a:latin typeface="Franklin Gothic Book" panose="020B0503020102020204" pitchFamily="34" charset="0"/>
                        </a:rPr>
                        <a:t>(in syringe for </a:t>
                      </a:r>
                    </a:p>
                    <a:p>
                      <a:r>
                        <a:rPr lang="en-US" sz="2400" baseline="0" dirty="0" err="1" smtClean="0">
                          <a:latin typeface="Franklin Gothic Book" panose="020B0503020102020204" pitchFamily="34" charset="0"/>
                        </a:rPr>
                        <a:t>SubQ</a:t>
                      </a:r>
                      <a:r>
                        <a:rPr lang="en-US" sz="2400" baseline="0" dirty="0" smtClean="0">
                          <a:latin typeface="Franklin Gothic Book" panose="020B0503020102020204" pitchFamily="34" charset="0"/>
                        </a:rPr>
                        <a:t> injection)</a:t>
                      </a:r>
                      <a:endParaRPr lang="en-US" sz="2400" dirty="0">
                        <a:latin typeface="Franklin Gothic Book" panose="020B0503020102020204" pitchFamily="34" charset="0"/>
                      </a:endParaRPr>
                    </a:p>
                  </a:txBody>
                  <a:tcPr/>
                </a:tc>
                <a:tc>
                  <a:txBody>
                    <a:bodyPr/>
                    <a:lstStyle/>
                    <a:p>
                      <a:pPr algn="ctr"/>
                      <a:r>
                        <a:rPr lang="en-US" sz="2400" b="0" dirty="0" smtClean="0">
                          <a:latin typeface="Franklin Gothic Book" panose="020B0503020102020204" pitchFamily="34" charset="0"/>
                        </a:rPr>
                        <a:t>NO </a:t>
                      </a:r>
                      <a:endParaRPr lang="en-US" sz="2400" b="0" dirty="0">
                        <a:latin typeface="Franklin Gothic Book" panose="020B0503020102020204" pitchFamily="34" charset="0"/>
                      </a:endParaRPr>
                    </a:p>
                  </a:txBody>
                  <a:tcPr anchor="ctr"/>
                </a:tc>
                <a:tc>
                  <a:txBody>
                    <a:bodyPr/>
                    <a:lstStyle/>
                    <a:p>
                      <a:pPr algn="ctr"/>
                      <a:r>
                        <a:rPr lang="en-US" sz="2400" dirty="0" smtClean="0">
                          <a:latin typeface="Franklin Gothic Book" panose="020B0503020102020204" pitchFamily="34" charset="0"/>
                        </a:rPr>
                        <a:t>YES</a:t>
                      </a:r>
                    </a:p>
                    <a:p>
                      <a:pPr algn="ctr"/>
                      <a:r>
                        <a:rPr lang="en-US" sz="2400" dirty="0" smtClean="0">
                          <a:latin typeface="Franklin Gothic Book" panose="020B0503020102020204" pitchFamily="34" charset="0"/>
                        </a:rPr>
                        <a:t>(vial only)</a:t>
                      </a:r>
                      <a:endParaRPr lang="en-US" sz="2400" dirty="0">
                        <a:latin typeface="Franklin Gothic Book" panose="020B0503020102020204" pitchFamily="34" charset="0"/>
                      </a:endParaRPr>
                    </a:p>
                  </a:txBody>
                  <a:tcPr anchor="ctr"/>
                </a:tc>
                <a:extLst>
                  <a:ext uri="{0D108BD9-81ED-4DB2-BD59-A6C34878D82A}">
                    <a16:rowId xmlns:a16="http://schemas.microsoft.com/office/drawing/2014/main" val="10004"/>
                  </a:ext>
                </a:extLst>
              </a:tr>
            </a:tbl>
          </a:graphicData>
        </a:graphic>
      </p:graphicFrame>
      <p:sp>
        <p:nvSpPr>
          <p:cNvPr id="3" name="Rectangle 2"/>
          <p:cNvSpPr/>
          <p:nvPr/>
        </p:nvSpPr>
        <p:spPr>
          <a:xfrm>
            <a:off x="3581400" y="6414587"/>
            <a:ext cx="5943600" cy="430887"/>
          </a:xfrm>
          <a:prstGeom prst="rect">
            <a:avLst/>
          </a:prstGeom>
        </p:spPr>
        <p:txBody>
          <a:bodyPr wrap="square">
            <a:spAutoFit/>
          </a:bodyPr>
          <a:lstStyle/>
          <a:p>
            <a:pPr lvl="0"/>
            <a:r>
              <a:rPr lang="en-US" sz="1100" dirty="0" smtClean="0">
                <a:solidFill>
                  <a:srgbClr val="000000"/>
                </a:solidFill>
                <a:latin typeface="Franklin Gothic Book" pitchFamily="34" charset="0"/>
              </a:rPr>
              <a:t>Lispro. </a:t>
            </a:r>
            <a:r>
              <a:rPr lang="en-US" sz="1100" dirty="0">
                <a:solidFill>
                  <a:srgbClr val="000000"/>
                </a:solidFill>
                <a:latin typeface="Franklin Gothic Book" pitchFamily="34" charset="0"/>
              </a:rPr>
              <a:t>Facts and Comparisons: Wolters Kluwer. Indianapolis, IN. </a:t>
            </a:r>
            <a:r>
              <a:rPr lang="en-US" sz="1100" dirty="0">
                <a:solidFill>
                  <a:srgbClr val="000000"/>
                </a:solidFill>
                <a:latin typeface="Franklin Gothic Book" pitchFamily="34" charset="0"/>
                <a:hlinkClick r:id="rId3"/>
              </a:rPr>
              <a:t>http://www.wolterskluwercdi.com/facts-comparisons-online</a:t>
            </a:r>
            <a:r>
              <a:rPr lang="en-US" sz="1100" dirty="0">
                <a:solidFill>
                  <a:srgbClr val="000000"/>
                </a:solidFill>
                <a:latin typeface="Franklin Gothic Book" pitchFamily="34" charset="0"/>
              </a:rPr>
              <a:t>.  Accessed September 9, 2016.</a:t>
            </a:r>
          </a:p>
        </p:txBody>
      </p:sp>
    </p:spTree>
    <p:extLst>
      <p:ext uri="{BB962C8B-B14F-4D97-AF65-F5344CB8AC3E}">
        <p14:creationId xmlns:p14="http://schemas.microsoft.com/office/powerpoint/2010/main" val="2142012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Dosage Form Considerations</a:t>
            </a:r>
            <a:endParaRPr lang="en-US" sz="3600" b="0" i="1" dirty="0">
              <a:solidFill>
                <a:schemeClr val="tx1"/>
              </a:solidFill>
              <a:latin typeface="Franklin Gothic Medium" panose="020B0603020102020204" pitchFamily="34" charset="0"/>
              <a:cs typeface="Franklin Gothic Book"/>
            </a:endParaRPr>
          </a:p>
        </p:txBody>
      </p:sp>
      <p:graphicFrame>
        <p:nvGraphicFramePr>
          <p:cNvPr id="8" name="Table 7"/>
          <p:cNvGraphicFramePr>
            <a:graphicFrameLocks noGrp="1"/>
          </p:cNvGraphicFramePr>
          <p:nvPr>
            <p:extLst>
              <p:ext uri="{D42A27DB-BD31-4B8C-83A1-F6EECF244321}">
                <p14:modId xmlns:p14="http://schemas.microsoft.com/office/powerpoint/2010/main" val="2005836286"/>
              </p:ext>
            </p:extLst>
          </p:nvPr>
        </p:nvGraphicFramePr>
        <p:xfrm>
          <a:off x="596900" y="1727656"/>
          <a:ext cx="8133656" cy="4087487"/>
        </p:xfrm>
        <a:graphic>
          <a:graphicData uri="http://schemas.openxmlformats.org/drawingml/2006/table">
            <a:tbl>
              <a:tblPr firstRow="1" bandRow="1">
                <a:tableStyleId>{21E4AEA4-8DFA-4A89-87EB-49C32662AFE0}</a:tableStyleId>
              </a:tblPr>
              <a:tblGrid>
                <a:gridCol w="2954601">
                  <a:extLst>
                    <a:ext uri="{9D8B030D-6E8A-4147-A177-3AD203B41FA5}">
                      <a16:colId xmlns:a16="http://schemas.microsoft.com/office/drawing/2014/main" val="20000"/>
                    </a:ext>
                  </a:extLst>
                </a:gridCol>
                <a:gridCol w="2580351">
                  <a:extLst>
                    <a:ext uri="{9D8B030D-6E8A-4147-A177-3AD203B41FA5}">
                      <a16:colId xmlns:a16="http://schemas.microsoft.com/office/drawing/2014/main" val="20004"/>
                    </a:ext>
                  </a:extLst>
                </a:gridCol>
                <a:gridCol w="116840">
                  <a:extLst>
                    <a:ext uri="{9D8B030D-6E8A-4147-A177-3AD203B41FA5}">
                      <a16:colId xmlns:a16="http://schemas.microsoft.com/office/drawing/2014/main" val="2608537843"/>
                    </a:ext>
                  </a:extLst>
                </a:gridCol>
                <a:gridCol w="2481864">
                  <a:extLst>
                    <a:ext uri="{9D8B030D-6E8A-4147-A177-3AD203B41FA5}">
                      <a16:colId xmlns:a16="http://schemas.microsoft.com/office/drawing/2014/main" val="20005"/>
                    </a:ext>
                  </a:extLst>
                </a:gridCol>
              </a:tblGrid>
              <a:tr h="685800">
                <a:tc>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Lispro</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U</a:t>
                      </a:r>
                      <a:r>
                        <a:rPr lang="en-US" sz="2400" baseline="0" dirty="0" smtClean="0">
                          <a:latin typeface="Franklin Gothic Book" panose="020B0503020102020204" pitchFamily="34" charset="0"/>
                        </a:rPr>
                        <a:t>-200</a:t>
                      </a:r>
                      <a:endParaRPr lang="en-US" sz="2400" dirty="0" smtClean="0">
                        <a:latin typeface="Franklin Gothic Book" panose="020B0503020102020204" pitchFamily="34" charset="0"/>
                      </a:endParaRPr>
                    </a:p>
                  </a:txBody>
                  <a:tcPr anchor="ct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Lispro</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U</a:t>
                      </a:r>
                      <a:r>
                        <a:rPr lang="en-US" sz="2400" baseline="0" dirty="0" smtClean="0">
                          <a:latin typeface="Franklin Gothic Book" panose="020B0503020102020204" pitchFamily="34" charset="0"/>
                        </a:rPr>
                        <a:t>-100</a:t>
                      </a:r>
                      <a:endParaRPr lang="en-US" sz="2400" dirty="0" smtClean="0">
                        <a:latin typeface="Franklin Gothic Book" panose="020B0503020102020204" pitchFamily="34" charset="0"/>
                      </a:endParaRPr>
                    </a:p>
                  </a:txBody>
                  <a:tcPr anchor="ctr"/>
                </a:tc>
                <a:extLst>
                  <a:ext uri="{0D108BD9-81ED-4DB2-BD59-A6C34878D82A}">
                    <a16:rowId xmlns:a16="http://schemas.microsoft.com/office/drawing/2014/main" val="10000"/>
                  </a:ext>
                </a:extLst>
              </a:tr>
              <a:tr h="795647">
                <a:tc>
                  <a:txBody>
                    <a:bodyPr/>
                    <a:lstStyle/>
                    <a:p>
                      <a:r>
                        <a:rPr lang="en-US" sz="2400" b="1" dirty="0" smtClean="0">
                          <a:latin typeface="Franklin Gothic Book" panose="020B0503020102020204" pitchFamily="34" charset="0"/>
                        </a:rPr>
                        <a:t>Max</a:t>
                      </a:r>
                      <a:r>
                        <a:rPr lang="en-US" sz="2400" b="1" baseline="0" dirty="0" smtClean="0">
                          <a:latin typeface="Franklin Gothic Book" panose="020B0503020102020204" pitchFamily="34" charset="0"/>
                        </a:rPr>
                        <a:t> Single Dose </a:t>
                      </a:r>
                      <a:endParaRPr lang="en-US" sz="2400" b="1" dirty="0">
                        <a:latin typeface="Franklin Gothic Book" panose="020B0503020102020204" pitchFamily="34" charset="0"/>
                      </a:endParaRPr>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60 units </a:t>
                      </a:r>
                    </a:p>
                  </a:txBody>
                  <a:tcPr anchor="ctr"/>
                </a:tc>
                <a:tc hMerge="1">
                  <a:txBody>
                    <a:bodyPr/>
                    <a:lstStyle/>
                    <a:p>
                      <a:endParaRPr lang="en-US"/>
                    </a:p>
                  </a:txBody>
                  <a:tcPr/>
                </a:tc>
                <a:tc hMerge="1">
                  <a:txBody>
                    <a:bodyPr/>
                    <a:lstStyle/>
                    <a:p>
                      <a:endParaRPr lang="en-US" sz="2400" baseline="30000" dirty="0">
                        <a:latin typeface="Franklin Gothic Book" panose="020B0503020102020204" pitchFamily="34" charset="0"/>
                      </a:endParaRPr>
                    </a:p>
                  </a:txBody>
                  <a:tcPr/>
                </a:tc>
                <a:extLst>
                  <a:ext uri="{0D108BD9-81ED-4DB2-BD59-A6C34878D82A}">
                    <a16:rowId xmlns:a16="http://schemas.microsoft.com/office/drawing/2014/main" val="10002"/>
                  </a:ext>
                </a:extLst>
              </a:tr>
              <a:tr h="575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Franklin Gothic Book" panose="020B0503020102020204" pitchFamily="34" charset="0"/>
                        </a:rPr>
                        <a:t>Units</a:t>
                      </a:r>
                      <a:r>
                        <a:rPr lang="en-US" sz="2400" b="1" baseline="0" dirty="0" smtClean="0">
                          <a:latin typeface="Franklin Gothic Book" panose="020B0503020102020204" pitchFamily="34" charset="0"/>
                        </a:rPr>
                        <a:t> per Pen </a:t>
                      </a:r>
                      <a:endParaRPr lang="en-US" sz="2400" b="1" dirty="0" smtClean="0">
                        <a:latin typeface="Franklin Gothic Book" panose="020B0503020102020204" pitchFamily="34" charset="0"/>
                      </a:endParaRPr>
                    </a:p>
                  </a:txBody>
                  <a:tcPr/>
                </a:tc>
                <a:tc gridSpan="2">
                  <a:txBody>
                    <a:bodyPr/>
                    <a:lstStyle/>
                    <a:p>
                      <a:r>
                        <a:rPr lang="en-US" sz="2400" b="0" dirty="0" smtClean="0">
                          <a:latin typeface="Franklin Gothic Book" panose="020B0503020102020204" pitchFamily="34" charset="0"/>
                        </a:rPr>
                        <a:t>600 units/3mL</a:t>
                      </a:r>
                    </a:p>
                    <a:p>
                      <a:r>
                        <a:rPr lang="en-US" sz="2400" b="0" dirty="0" smtClean="0">
                          <a:latin typeface="Franklin Gothic Book" panose="020B0503020102020204" pitchFamily="34" charset="0"/>
                        </a:rPr>
                        <a:t>(2 pens</a:t>
                      </a:r>
                      <a:r>
                        <a:rPr lang="en-US" sz="2400" b="0" baseline="0" dirty="0" smtClean="0">
                          <a:latin typeface="Franklin Gothic Book" panose="020B0503020102020204" pitchFamily="34" charset="0"/>
                        </a:rPr>
                        <a:t> per box</a:t>
                      </a:r>
                      <a:r>
                        <a:rPr lang="en-US" sz="2400" b="0" dirty="0" smtClean="0">
                          <a:latin typeface="Franklin Gothic Book" panose="020B0503020102020204" pitchFamily="34" charset="0"/>
                        </a:rPr>
                        <a:t>)</a:t>
                      </a:r>
                    </a:p>
                  </a:txBody>
                  <a:tcPr/>
                </a:tc>
                <a:tc hMerge="1">
                  <a:txBody>
                    <a:bodyPr/>
                    <a:lstStyle/>
                    <a:p>
                      <a:endParaRPr lang="en-US"/>
                    </a:p>
                  </a:txBody>
                  <a:tcPr/>
                </a:tc>
                <a:tc>
                  <a:txBody>
                    <a:bodyPr/>
                    <a:lstStyle/>
                    <a:p>
                      <a:r>
                        <a:rPr lang="en-US" sz="2400" b="0" dirty="0" smtClean="0">
                          <a:latin typeface="Franklin Gothic Book" panose="020B0503020102020204" pitchFamily="34" charset="0"/>
                        </a:rPr>
                        <a:t>300 units/3mL</a:t>
                      </a:r>
                    </a:p>
                    <a:p>
                      <a:r>
                        <a:rPr lang="en-US" sz="2400" b="0" dirty="0" smtClean="0">
                          <a:latin typeface="Franklin Gothic Book" panose="020B0503020102020204" pitchFamily="34" charset="0"/>
                        </a:rPr>
                        <a:t>(3 pens</a:t>
                      </a:r>
                      <a:r>
                        <a:rPr lang="en-US" sz="2400" b="0" baseline="0" dirty="0" smtClean="0">
                          <a:latin typeface="Franklin Gothic Book" panose="020B0503020102020204" pitchFamily="34" charset="0"/>
                        </a:rPr>
                        <a:t> per box</a:t>
                      </a:r>
                      <a:r>
                        <a:rPr lang="en-US" sz="2400" b="0" dirty="0" smtClean="0">
                          <a:latin typeface="Franklin Gothic Book" panose="020B0503020102020204" pitchFamily="34" charset="0"/>
                        </a:rPr>
                        <a:t>)</a:t>
                      </a:r>
                    </a:p>
                  </a:txBody>
                  <a:tcPr/>
                </a:tc>
                <a:extLst>
                  <a:ext uri="{0D108BD9-81ED-4DB2-BD59-A6C34878D82A}">
                    <a16:rowId xmlns:a16="http://schemas.microsoft.com/office/drawing/2014/main" val="10003"/>
                  </a:ext>
                </a:extLst>
              </a:tr>
              <a:tr h="411480">
                <a:tc>
                  <a:txBody>
                    <a:bodyPr/>
                    <a:lstStyle/>
                    <a:p>
                      <a:r>
                        <a:rPr lang="en-US" sz="2400" b="1" dirty="0" smtClean="0">
                          <a:latin typeface="Franklin Gothic Book" panose="020B0503020102020204" pitchFamily="34" charset="0"/>
                        </a:rPr>
                        <a:t>Room</a:t>
                      </a:r>
                      <a:r>
                        <a:rPr lang="en-US" sz="2400" b="1" baseline="0" dirty="0" smtClean="0">
                          <a:latin typeface="Franklin Gothic Book" panose="020B0503020102020204" pitchFamily="34" charset="0"/>
                        </a:rPr>
                        <a:t> temperature expiration </a:t>
                      </a:r>
                      <a:endParaRPr lang="en-US" sz="2400" b="1" dirty="0">
                        <a:latin typeface="Franklin Gothic Book" panose="020B0503020102020204" pitchFamily="34" charset="0"/>
                      </a:endParaRPr>
                    </a:p>
                  </a:txBody>
                  <a:tcPr/>
                </a:tc>
                <a:tc gridSpan="3">
                  <a:txBody>
                    <a:bodyPr/>
                    <a:lstStyle/>
                    <a:p>
                      <a:pPr algn="ctr"/>
                      <a:r>
                        <a:rPr lang="en-US" sz="2400" b="0" dirty="0" smtClean="0">
                          <a:latin typeface="Franklin Gothic Book" panose="020B0503020102020204" pitchFamily="34" charset="0"/>
                        </a:rPr>
                        <a:t> 28 days</a:t>
                      </a:r>
                      <a:endParaRPr lang="en-US" sz="2400" b="0" dirty="0">
                        <a:latin typeface="Franklin Gothic Book" panose="020B0503020102020204" pitchFamily="34" charset="0"/>
                      </a:endParaRPr>
                    </a:p>
                  </a:txBody>
                  <a:tcPr anchor="ctr"/>
                </a:tc>
                <a:tc hMerge="1">
                  <a:txBody>
                    <a:bodyPr/>
                    <a:lstStyle/>
                    <a:p>
                      <a:endParaRPr lang="en-US"/>
                    </a:p>
                  </a:txBody>
                  <a:tcPr/>
                </a:tc>
                <a:tc hMerge="1">
                  <a:txBody>
                    <a:bodyPr/>
                    <a:lstStyle/>
                    <a:p>
                      <a:endParaRPr lang="en-US" sz="2400" dirty="0">
                        <a:latin typeface="Franklin Gothic Book" panose="020B0503020102020204" pitchFamily="34" charset="0"/>
                      </a:endParaRPr>
                    </a:p>
                  </a:txBody>
                  <a:tcPr/>
                </a:tc>
                <a:extLst>
                  <a:ext uri="{0D108BD9-81ED-4DB2-BD59-A6C34878D82A}">
                    <a16:rowId xmlns:a16="http://schemas.microsoft.com/office/drawing/2014/main" val="10004"/>
                  </a:ext>
                </a:extLst>
              </a:tr>
              <a:tr h="411480">
                <a:tc>
                  <a:txBody>
                    <a:bodyPr/>
                    <a:lstStyle/>
                    <a:p>
                      <a:r>
                        <a:rPr lang="en-US" sz="2400" b="1" dirty="0" smtClean="0">
                          <a:latin typeface="Franklin Gothic Book" panose="020B0503020102020204" pitchFamily="34" charset="0"/>
                        </a:rPr>
                        <a:t>Duration of Single</a:t>
                      </a:r>
                      <a:r>
                        <a:rPr lang="en-US" sz="2400" b="1" baseline="0" dirty="0" smtClean="0">
                          <a:latin typeface="Franklin Gothic Book" panose="020B0503020102020204" pitchFamily="34" charset="0"/>
                        </a:rPr>
                        <a:t> Pen Use</a:t>
                      </a:r>
                      <a:r>
                        <a:rPr lang="en-US" sz="2400" b="1" baseline="30000" dirty="0" smtClean="0">
                          <a:latin typeface="Franklin Gothic Book" panose="020B0503020102020204" pitchFamily="34" charset="0"/>
                        </a:rPr>
                        <a:t>*</a:t>
                      </a:r>
                      <a:endParaRPr lang="en-US" sz="2400" b="1" baseline="30000" dirty="0">
                        <a:latin typeface="Franklin Gothic Book" panose="020B0503020102020204" pitchFamily="34" charset="0"/>
                      </a:endParaRPr>
                    </a:p>
                  </a:txBody>
                  <a:tcPr/>
                </a:tc>
                <a:tc>
                  <a:txBody>
                    <a:bodyPr/>
                    <a:lstStyle/>
                    <a:p>
                      <a:pPr algn="l"/>
                      <a:r>
                        <a:rPr lang="en-US" sz="2400" b="0" dirty="0" smtClean="0">
                          <a:latin typeface="Franklin Gothic Book" panose="020B0503020102020204" pitchFamily="34" charset="0"/>
                        </a:rPr>
                        <a:t>7 days</a:t>
                      </a:r>
                      <a:endParaRPr lang="en-US" sz="2400" b="0" dirty="0">
                        <a:latin typeface="Franklin Gothic Book" panose="020B0503020102020204" pitchFamily="34" charset="0"/>
                      </a:endParaRPr>
                    </a:p>
                  </a:txBody>
                  <a:tcPr anchor="ctr"/>
                </a:tc>
                <a:tc gridSpan="2">
                  <a:txBody>
                    <a:bodyPr/>
                    <a:lstStyle/>
                    <a:p>
                      <a:pPr algn="l"/>
                      <a:r>
                        <a:rPr lang="en-US" sz="2400" b="0" dirty="0" smtClean="0">
                          <a:latin typeface="Franklin Gothic Book" panose="020B0503020102020204" pitchFamily="34" charset="0"/>
                        </a:rPr>
                        <a:t>14 days</a:t>
                      </a:r>
                      <a:endParaRPr lang="en-US" sz="2400" b="0" dirty="0">
                        <a:latin typeface="Franklin Gothic Book" panose="020B0503020102020204" pitchFamily="34" charset="0"/>
                      </a:endParaRPr>
                    </a:p>
                  </a:txBody>
                  <a:tcPr anchor="ctr"/>
                </a:tc>
                <a:tc hMerge="1">
                  <a:txBody>
                    <a:bodyPr/>
                    <a:lstStyle/>
                    <a:p>
                      <a:endParaRPr lang="en-US"/>
                    </a:p>
                  </a:txBody>
                  <a:tcPr/>
                </a:tc>
                <a:extLst>
                  <a:ext uri="{0D108BD9-81ED-4DB2-BD59-A6C34878D82A}">
                    <a16:rowId xmlns:a16="http://schemas.microsoft.com/office/drawing/2014/main" val="4261212154"/>
                  </a:ext>
                </a:extLst>
              </a:tr>
            </a:tbl>
          </a:graphicData>
        </a:graphic>
      </p:graphicFrame>
      <p:sp>
        <p:nvSpPr>
          <p:cNvPr id="3" name="Rectangle 2"/>
          <p:cNvSpPr/>
          <p:nvPr/>
        </p:nvSpPr>
        <p:spPr>
          <a:xfrm>
            <a:off x="4676428" y="6389013"/>
            <a:ext cx="4572000" cy="430887"/>
          </a:xfrm>
          <a:prstGeom prst="rect">
            <a:avLst/>
          </a:prstGeom>
        </p:spPr>
        <p:txBody>
          <a:bodyPr>
            <a:spAutoFit/>
          </a:bodyPr>
          <a:lstStyle/>
          <a:p>
            <a:pPr lvl="0"/>
            <a:r>
              <a:rPr lang="en-US" sz="1100" dirty="0" smtClean="0">
                <a:solidFill>
                  <a:srgbClr val="000000"/>
                </a:solidFill>
                <a:latin typeface="Franklin Gothic Book" pitchFamily="34" charset="0"/>
              </a:rPr>
              <a:t>Humalog U-200 </a:t>
            </a:r>
            <a:r>
              <a:rPr lang="en-US" sz="1100" dirty="0" err="1" smtClean="0">
                <a:solidFill>
                  <a:srgbClr val="000000"/>
                </a:solidFill>
                <a:latin typeface="Franklin Gothic Book" pitchFamily="34" charset="0"/>
              </a:rPr>
              <a:t>Kwikpen</a:t>
            </a:r>
            <a:r>
              <a:rPr lang="en-US" sz="1100" dirty="0">
                <a:solidFill>
                  <a:srgbClr val="000000"/>
                </a:solidFill>
                <a:latin typeface="Franklin Gothic Book" pitchFamily="34" charset="0"/>
              </a:rPr>
              <a:t>. </a:t>
            </a:r>
            <a:r>
              <a:rPr lang="en-US" sz="1100" dirty="0">
                <a:solidFill>
                  <a:srgbClr val="000000"/>
                </a:solidFill>
                <a:latin typeface="Franklin Gothic Book" pitchFamily="34" charset="0"/>
                <a:hlinkClick r:id="rId3"/>
              </a:rPr>
              <a:t>http://</a:t>
            </a:r>
            <a:r>
              <a:rPr lang="en-US" sz="1100" dirty="0" smtClean="0">
                <a:solidFill>
                  <a:srgbClr val="000000"/>
                </a:solidFill>
                <a:latin typeface="Franklin Gothic Book" pitchFamily="34" charset="0"/>
                <a:hlinkClick r:id="rId3"/>
              </a:rPr>
              <a:t>www.humalog.com/humalog-u200-hcp.aspx</a:t>
            </a:r>
            <a:r>
              <a:rPr lang="en-US" sz="1100" dirty="0" smtClean="0">
                <a:solidFill>
                  <a:srgbClr val="000000"/>
                </a:solidFill>
                <a:latin typeface="Franklin Gothic Book" pitchFamily="34" charset="0"/>
              </a:rPr>
              <a:t> Accessed </a:t>
            </a:r>
            <a:r>
              <a:rPr lang="en-US" sz="1100" dirty="0">
                <a:solidFill>
                  <a:srgbClr val="000000"/>
                </a:solidFill>
                <a:latin typeface="Franklin Gothic Book" pitchFamily="34" charset="0"/>
              </a:rPr>
              <a:t>September 9, 2016.</a:t>
            </a:r>
            <a:endParaRPr lang="en-US" sz="1100" dirty="0">
              <a:solidFill>
                <a:srgbClr val="000000"/>
              </a:solidFill>
              <a:latin typeface="Franklin Gothic Book" pitchFamily="34" charset="0"/>
            </a:endParaRPr>
          </a:p>
        </p:txBody>
      </p:sp>
      <p:sp>
        <p:nvSpPr>
          <p:cNvPr id="6" name="Rectangle 5"/>
          <p:cNvSpPr/>
          <p:nvPr/>
        </p:nvSpPr>
        <p:spPr>
          <a:xfrm>
            <a:off x="596900" y="5815143"/>
            <a:ext cx="4572000" cy="338554"/>
          </a:xfrm>
          <a:prstGeom prst="rect">
            <a:avLst/>
          </a:prstGeom>
        </p:spPr>
        <p:txBody>
          <a:bodyPr>
            <a:spAutoFit/>
          </a:bodyPr>
          <a:lstStyle/>
          <a:p>
            <a:pPr lvl="0"/>
            <a:r>
              <a:rPr lang="en-US" sz="1600" dirty="0" smtClean="0">
                <a:solidFill>
                  <a:srgbClr val="000000"/>
                </a:solidFill>
                <a:latin typeface="Franklin Gothic Book" pitchFamily="34" charset="0"/>
              </a:rPr>
              <a:t>*Assuming dose of 15 units three times daily</a:t>
            </a:r>
            <a:endParaRPr lang="en-US" sz="1600" dirty="0">
              <a:solidFill>
                <a:srgbClr val="000000"/>
              </a:solidFill>
              <a:latin typeface="Franklin Gothic Book" pitchFamily="34" charset="0"/>
            </a:endParaRPr>
          </a:p>
        </p:txBody>
      </p:sp>
    </p:spTree>
    <p:extLst>
      <p:ext uri="{BB962C8B-B14F-4D97-AF65-F5344CB8AC3E}">
        <p14:creationId xmlns:p14="http://schemas.microsoft.com/office/powerpoint/2010/main" val="240922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Diabetes and Obesity Epidemics</a:t>
            </a:r>
            <a:endParaRPr lang="en-US" sz="3600" b="0" i="1" dirty="0">
              <a:solidFill>
                <a:schemeClr val="tx1"/>
              </a:solidFill>
              <a:latin typeface="Franklin Gothic Medium" panose="020B0603020102020204" pitchFamily="34" charset="0"/>
              <a:cs typeface="Franklin Gothic Book"/>
            </a:endParaRPr>
          </a:p>
        </p:txBody>
      </p:sp>
      <p:sp>
        <p:nvSpPr>
          <p:cNvPr id="18" name="Content Placeholder 5"/>
          <p:cNvSpPr>
            <a:spLocks noGrp="1"/>
          </p:cNvSpPr>
          <p:nvPr>
            <p:ph sz="quarter" idx="1"/>
          </p:nvPr>
        </p:nvSpPr>
        <p:spPr>
          <a:xfrm>
            <a:off x="496824" y="1600200"/>
            <a:ext cx="8494776" cy="4267200"/>
          </a:xfrm>
        </p:spPr>
        <p:txBody>
          <a:bodyPr/>
          <a:lstStyle/>
          <a:p>
            <a:pPr>
              <a:spcAft>
                <a:spcPts val="0"/>
              </a:spcAft>
              <a:buSzPct val="130000"/>
              <a:buFont typeface="Wingdings" pitchFamily="2" charset="2"/>
              <a:buChar char="§"/>
            </a:pPr>
            <a:r>
              <a:rPr lang="en-US" sz="2800" b="0" dirty="0" smtClean="0">
                <a:latin typeface="Franklin Gothic Book" pitchFamily="34" charset="0"/>
                <a:ea typeface="Times New Roman"/>
              </a:rPr>
              <a:t>29.1 million Americans have diabetes</a:t>
            </a:r>
            <a:r>
              <a:rPr lang="en-US" sz="2800" b="0" baseline="30000" dirty="0" smtClean="0">
                <a:latin typeface="Franklin Gothic Book" pitchFamily="34" charset="0"/>
                <a:ea typeface="Times New Roman"/>
              </a:rPr>
              <a:t>1</a:t>
            </a:r>
          </a:p>
          <a:p>
            <a:pPr>
              <a:spcAft>
                <a:spcPts val="0"/>
              </a:spcAft>
              <a:buSzPct val="130000"/>
              <a:buFont typeface="Wingdings" pitchFamily="2" charset="2"/>
              <a:buChar char="§"/>
            </a:pPr>
            <a:endParaRPr lang="en-US" b="0" dirty="0">
              <a:latin typeface="Franklin Gothic Book" pitchFamily="34" charset="0"/>
              <a:ea typeface="Times New Roman"/>
            </a:endParaRPr>
          </a:p>
          <a:p>
            <a:pPr>
              <a:spcAft>
                <a:spcPts val="0"/>
              </a:spcAft>
              <a:buSzPct val="130000"/>
              <a:buFont typeface="Wingdings" pitchFamily="2" charset="2"/>
              <a:buChar char="§"/>
            </a:pPr>
            <a:r>
              <a:rPr lang="en-US" sz="2800" b="0" dirty="0" smtClean="0">
                <a:latin typeface="Franklin Gothic Book" pitchFamily="34" charset="0"/>
                <a:ea typeface="Times New Roman"/>
              </a:rPr>
              <a:t>90% of patients with type 2 diabetes are overweight or obese</a:t>
            </a:r>
            <a:r>
              <a:rPr lang="en-US" sz="2800" b="0" baseline="30000" dirty="0" smtClean="0">
                <a:latin typeface="Franklin Gothic Book" pitchFamily="34" charset="0"/>
                <a:ea typeface="Times New Roman"/>
              </a:rPr>
              <a:t>2</a:t>
            </a:r>
            <a:r>
              <a:rPr lang="en-US" sz="2800" b="0" dirty="0" smtClean="0">
                <a:latin typeface="Franklin Gothic Book" pitchFamily="34" charset="0"/>
                <a:ea typeface="Times New Roman"/>
              </a:rPr>
              <a:t> </a:t>
            </a:r>
          </a:p>
          <a:p>
            <a:pPr lvl="1">
              <a:spcAft>
                <a:spcPts val="0"/>
              </a:spcAft>
              <a:buSzPct val="130000"/>
              <a:buFont typeface="Wingdings" pitchFamily="2" charset="2"/>
              <a:buChar char="§"/>
            </a:pPr>
            <a:r>
              <a:rPr lang="en-US" sz="2400" dirty="0">
                <a:latin typeface="Franklin Gothic Book" pitchFamily="34" charset="0"/>
                <a:ea typeface="Times New Roman"/>
              </a:rPr>
              <a:t>P</a:t>
            </a:r>
            <a:r>
              <a:rPr lang="en-US" sz="2400" dirty="0" smtClean="0">
                <a:latin typeface="Franklin Gothic Book" pitchFamily="34" charset="0"/>
                <a:ea typeface="Times New Roman"/>
              </a:rPr>
              <a:t>rogressively higher doses of insulin over course of care</a:t>
            </a:r>
            <a:r>
              <a:rPr lang="en-US" sz="2400" baseline="30000" dirty="0" smtClean="0">
                <a:latin typeface="Franklin Gothic Book" pitchFamily="34" charset="0"/>
                <a:ea typeface="Times New Roman"/>
              </a:rPr>
              <a:t>3</a:t>
            </a:r>
            <a:endParaRPr lang="en-US" sz="2400" b="0" baseline="30000" dirty="0" smtClean="0">
              <a:latin typeface="Franklin Gothic Book" pitchFamily="34" charset="0"/>
              <a:ea typeface="Times New Roman"/>
            </a:endParaRPr>
          </a:p>
          <a:p>
            <a:pPr marL="0" indent="0">
              <a:spcAft>
                <a:spcPts val="0"/>
              </a:spcAft>
              <a:buSzPct val="130000"/>
              <a:buNone/>
            </a:pPr>
            <a:endParaRPr lang="en-US" b="0" dirty="0">
              <a:latin typeface="Franklin Gothic Book" pitchFamily="34" charset="0"/>
              <a:ea typeface="Times New Roman"/>
            </a:endParaRPr>
          </a:p>
          <a:p>
            <a:pPr>
              <a:spcAft>
                <a:spcPts val="0"/>
              </a:spcAft>
              <a:buSzPct val="130000"/>
              <a:buFont typeface="Wingdings" pitchFamily="2" charset="2"/>
              <a:buChar char="§"/>
            </a:pPr>
            <a:r>
              <a:rPr lang="en-US" sz="2800" b="0" dirty="0" smtClean="0">
                <a:latin typeface="Franklin Gothic Book" pitchFamily="34" charset="0"/>
                <a:ea typeface="Times New Roman"/>
              </a:rPr>
              <a:t>National Health Survey, 2010-2012, adults </a:t>
            </a:r>
            <a:r>
              <a:rPr lang="en-US" sz="2800" b="0" dirty="0">
                <a:latin typeface="Franklin Gothic Book" pitchFamily="34" charset="0"/>
                <a:ea typeface="Times New Roman"/>
              </a:rPr>
              <a:t>&gt;</a:t>
            </a:r>
            <a:r>
              <a:rPr lang="en-US" sz="2800" b="0" dirty="0" smtClean="0">
                <a:latin typeface="Franklin Gothic Book" pitchFamily="34" charset="0"/>
                <a:ea typeface="Times New Roman"/>
              </a:rPr>
              <a:t>18 yo</a:t>
            </a:r>
            <a:r>
              <a:rPr lang="en-US" sz="2800" b="0" baseline="30000" dirty="0">
                <a:latin typeface="Franklin Gothic Book" pitchFamily="34" charset="0"/>
                <a:ea typeface="Times New Roman"/>
              </a:rPr>
              <a:t>4</a:t>
            </a:r>
            <a:endParaRPr lang="en-US" sz="2800" b="0" baseline="30000" dirty="0" smtClean="0">
              <a:latin typeface="Franklin Gothic Book" pitchFamily="34" charset="0"/>
              <a:ea typeface="Times New Roman"/>
            </a:endParaRPr>
          </a:p>
          <a:p>
            <a:pPr lvl="1">
              <a:spcAft>
                <a:spcPts val="0"/>
              </a:spcAft>
              <a:buSzPct val="130000"/>
              <a:buFont typeface="Wingdings" pitchFamily="2" charset="2"/>
              <a:buChar char="§"/>
            </a:pPr>
            <a:r>
              <a:rPr lang="en-US" sz="2400" dirty="0" smtClean="0">
                <a:latin typeface="Franklin Gothic Book" pitchFamily="34" charset="0"/>
                <a:ea typeface="Times New Roman"/>
              </a:rPr>
              <a:t>14% on insulin only</a:t>
            </a:r>
          </a:p>
          <a:p>
            <a:pPr lvl="1">
              <a:spcAft>
                <a:spcPts val="0"/>
              </a:spcAft>
              <a:buSzPct val="130000"/>
              <a:buFont typeface="Wingdings" pitchFamily="2" charset="2"/>
              <a:buChar char="§"/>
            </a:pPr>
            <a:r>
              <a:rPr lang="en-US" sz="2400" b="0" dirty="0" smtClean="0">
                <a:latin typeface="Franklin Gothic Book" pitchFamily="34" charset="0"/>
                <a:ea typeface="Times New Roman"/>
              </a:rPr>
              <a:t>14.7% on insulin and oral medications</a:t>
            </a:r>
          </a:p>
          <a:p>
            <a:pPr lvl="1">
              <a:spcAft>
                <a:spcPts val="0"/>
              </a:spcAft>
              <a:buSzPct val="130000"/>
              <a:buFont typeface="Wingdings" pitchFamily="2" charset="2"/>
              <a:buChar char="§"/>
            </a:pPr>
            <a:endParaRPr lang="en-US" b="0" dirty="0" smtClean="0">
              <a:latin typeface="Franklin Gothic Book" pitchFamily="34" charset="0"/>
              <a:ea typeface="Times New Roman"/>
            </a:endParaRPr>
          </a:p>
          <a:p>
            <a:pPr marL="0" indent="0">
              <a:spcAft>
                <a:spcPts val="0"/>
              </a:spcAft>
              <a:buSzPct val="130000"/>
              <a:buNone/>
            </a:pPr>
            <a:endParaRPr lang="en-US" b="0" dirty="0" smtClean="0"/>
          </a:p>
          <a:p>
            <a:pPr marL="0" indent="0">
              <a:spcAft>
                <a:spcPts val="0"/>
              </a:spcAft>
              <a:buSzPct val="130000"/>
              <a:buNone/>
            </a:pPr>
            <a:endParaRPr lang="en-US" b="0" dirty="0">
              <a:latin typeface="Franklin Gothic Book" pitchFamily="34" charset="0"/>
            </a:endParaRPr>
          </a:p>
        </p:txBody>
      </p:sp>
      <p:sp>
        <p:nvSpPr>
          <p:cNvPr id="4" name="TextBox 3"/>
          <p:cNvSpPr txBox="1"/>
          <p:nvPr/>
        </p:nvSpPr>
        <p:spPr>
          <a:xfrm>
            <a:off x="4625152" y="6019800"/>
            <a:ext cx="4481270" cy="1107996"/>
          </a:xfrm>
          <a:prstGeom prst="rect">
            <a:avLst/>
          </a:prstGeom>
          <a:noFill/>
        </p:spPr>
        <p:txBody>
          <a:bodyPr wrap="square" rtlCol="0">
            <a:spAutoFit/>
          </a:bodyPr>
          <a:lstStyle/>
          <a:p>
            <a:r>
              <a:rPr lang="en-US" sz="1100" dirty="0" smtClean="0">
                <a:latin typeface="Franklin Gothic Book" panose="020B0503020102020204" pitchFamily="34" charset="0"/>
              </a:rPr>
              <a:t>1. www.diabetes.org/diabetes-basics/statistics</a:t>
            </a:r>
            <a:r>
              <a:rPr lang="en-US" sz="1100" dirty="0">
                <a:latin typeface="Franklin Gothic Book" panose="020B0503020102020204" pitchFamily="34" charset="0"/>
              </a:rPr>
              <a:t>/ </a:t>
            </a:r>
            <a:endParaRPr lang="en-US" sz="1100" dirty="0" smtClean="0">
              <a:latin typeface="Franklin Gothic Book" panose="020B0503020102020204" pitchFamily="34" charset="0"/>
            </a:endParaRPr>
          </a:p>
          <a:p>
            <a:r>
              <a:rPr lang="en-US" sz="1100" dirty="0" smtClean="0">
                <a:latin typeface="Franklin Gothic Book" panose="020B0503020102020204" pitchFamily="34" charset="0"/>
              </a:rPr>
              <a:t>2. </a:t>
            </a:r>
            <a:r>
              <a:rPr lang="en-US" sz="1100" dirty="0" smtClean="0">
                <a:latin typeface="Franklin Gothic Book" panose="020B0503020102020204" pitchFamily="34" charset="0"/>
                <a:hlinkClick r:id="rId3"/>
              </a:rPr>
              <a:t>www.who.int/dietphysicalactivity/media/en/gsfs_obesity.pdf</a:t>
            </a:r>
            <a:endParaRPr lang="en-US" sz="1100" dirty="0" smtClean="0">
              <a:latin typeface="Franklin Gothic Book" panose="020B0503020102020204" pitchFamily="34" charset="0"/>
            </a:endParaRPr>
          </a:p>
          <a:p>
            <a:r>
              <a:rPr lang="en-US" sz="1100" dirty="0" smtClean="0">
                <a:latin typeface="Franklin Gothic Book" panose="020B0503020102020204" pitchFamily="34" charset="0"/>
              </a:rPr>
              <a:t>3. Watson et al. Diabetes, Obesity, and Metabolism. 2011; 13: 823-831</a:t>
            </a:r>
          </a:p>
          <a:p>
            <a:r>
              <a:rPr lang="en-US" sz="1100" dirty="0">
                <a:latin typeface="Franklin Gothic Book" panose="020B0503020102020204" pitchFamily="34" charset="0"/>
              </a:rPr>
              <a:t>4</a:t>
            </a:r>
            <a:r>
              <a:rPr lang="en-US" sz="1100" dirty="0" smtClean="0">
                <a:latin typeface="Franklin Gothic Book" panose="020B0503020102020204" pitchFamily="34" charset="0"/>
              </a:rPr>
              <a:t>. www.cdc.gov/diabetes/pubs/statsreport14/</a:t>
            </a:r>
          </a:p>
          <a:p>
            <a:endParaRPr lang="en-US" sz="1100" dirty="0" smtClean="0">
              <a:latin typeface="+mn-lt"/>
            </a:endParaRPr>
          </a:p>
          <a:p>
            <a:r>
              <a:rPr lang="en-US" sz="1100" dirty="0" smtClean="0">
                <a:latin typeface="Franklin Gothic Book" pitchFamily="34" charset="0"/>
              </a:rPr>
              <a:t> </a:t>
            </a:r>
          </a:p>
        </p:txBody>
      </p:sp>
    </p:spTree>
    <p:extLst>
      <p:ext uri="{BB962C8B-B14F-4D97-AF65-F5344CB8AC3E}">
        <p14:creationId xmlns:p14="http://schemas.microsoft.com/office/powerpoint/2010/main" val="23507361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Cost Saving Options</a:t>
            </a:r>
            <a:endParaRPr lang="en-US" sz="3600" b="0" i="1" dirty="0">
              <a:solidFill>
                <a:schemeClr val="tx1"/>
              </a:solidFill>
              <a:latin typeface="Franklin Gothic Medium" panose="020B0603020102020204" pitchFamily="34" charset="0"/>
              <a:cs typeface="Franklin Gothic Book"/>
            </a:endParaRPr>
          </a:p>
        </p:txBody>
      </p:sp>
      <p:graphicFrame>
        <p:nvGraphicFramePr>
          <p:cNvPr id="6" name="Table 5"/>
          <p:cNvGraphicFramePr>
            <a:graphicFrameLocks noGrp="1"/>
          </p:cNvGraphicFramePr>
          <p:nvPr>
            <p:extLst>
              <p:ext uri="{D42A27DB-BD31-4B8C-83A1-F6EECF244321}">
                <p14:modId xmlns:p14="http://schemas.microsoft.com/office/powerpoint/2010/main" val="297370239"/>
              </p:ext>
            </p:extLst>
          </p:nvPr>
        </p:nvGraphicFramePr>
        <p:xfrm>
          <a:off x="609600" y="1828800"/>
          <a:ext cx="7848601" cy="4023360"/>
        </p:xfrm>
        <a:graphic>
          <a:graphicData uri="http://schemas.openxmlformats.org/drawingml/2006/table">
            <a:tbl>
              <a:tblPr firstRow="1" bandRow="1">
                <a:tableStyleId>{21E4AEA4-8DFA-4A89-87EB-49C32662AFE0}</a:tableStyleId>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4"/>
                    </a:ext>
                  </a:extLst>
                </a:gridCol>
                <a:gridCol w="2514601">
                  <a:extLst>
                    <a:ext uri="{9D8B030D-6E8A-4147-A177-3AD203B41FA5}">
                      <a16:colId xmlns:a16="http://schemas.microsoft.com/office/drawing/2014/main" val="20005"/>
                    </a:ext>
                  </a:extLst>
                </a:gridCol>
              </a:tblGrid>
              <a:tr h="685800">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Lispro</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U</a:t>
                      </a:r>
                      <a:r>
                        <a:rPr lang="en-US" sz="2400" baseline="0" dirty="0" smtClean="0">
                          <a:latin typeface="Franklin Gothic Book" panose="020B0503020102020204" pitchFamily="34" charset="0"/>
                        </a:rPr>
                        <a:t>-200</a:t>
                      </a:r>
                      <a:endParaRPr lang="en-US" sz="2400" dirty="0" smtClean="0">
                        <a:latin typeface="Franklin Gothic Book" panose="020B05030201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Lispro</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Franklin Gothic Book" panose="020B0503020102020204" pitchFamily="34" charset="0"/>
                        </a:rPr>
                        <a:t>U</a:t>
                      </a:r>
                      <a:r>
                        <a:rPr lang="en-US" sz="2400" baseline="0" dirty="0" smtClean="0">
                          <a:latin typeface="Franklin Gothic Book" panose="020B0503020102020204" pitchFamily="34" charset="0"/>
                        </a:rPr>
                        <a:t>-100</a:t>
                      </a:r>
                      <a:endParaRPr lang="en-US" sz="2400" dirty="0" smtClean="0">
                        <a:latin typeface="Franklin Gothic Book" panose="020B0503020102020204" pitchFamily="34" charset="0"/>
                      </a:endParaRPr>
                    </a:p>
                  </a:txBody>
                  <a:tcPr anchor="ctr"/>
                </a:tc>
                <a:extLst>
                  <a:ext uri="{0D108BD9-81ED-4DB2-BD59-A6C34878D82A}">
                    <a16:rowId xmlns:a16="http://schemas.microsoft.com/office/drawing/2014/main" val="10000"/>
                  </a:ext>
                </a:extLst>
              </a:tr>
              <a:tr h="795647">
                <a:tc>
                  <a:txBody>
                    <a:bodyPr/>
                    <a:lstStyle/>
                    <a:p>
                      <a:r>
                        <a:rPr lang="en-US" sz="2400" b="1" dirty="0" smtClean="0">
                          <a:latin typeface="Franklin Gothic Book" panose="020B0503020102020204" pitchFamily="34" charset="0"/>
                        </a:rPr>
                        <a:t>Goodrx.com</a:t>
                      </a:r>
                      <a:r>
                        <a:rPr lang="en-US" sz="2400" b="1" baseline="0" dirty="0" smtClean="0">
                          <a:latin typeface="Franklin Gothic Book" panose="020B0503020102020204" pitchFamily="34" charset="0"/>
                        </a:rPr>
                        <a:t> </a:t>
                      </a:r>
                    </a:p>
                    <a:p>
                      <a:r>
                        <a:rPr lang="en-US" sz="2400" b="1" baseline="0" dirty="0" smtClean="0">
                          <a:latin typeface="Franklin Gothic Book" panose="020B0503020102020204" pitchFamily="34" charset="0"/>
                        </a:rPr>
                        <a:t>Cost</a:t>
                      </a:r>
                      <a:endParaRPr lang="en-US" sz="2400" b="1" dirty="0">
                        <a:latin typeface="Franklin Gothic Book" panose="020B0503020102020204" pitchFamily="34" charset="0"/>
                      </a:endParaRPr>
                    </a:p>
                  </a:txBody>
                  <a:tcPr/>
                </a:tc>
                <a:tc>
                  <a:txBody>
                    <a:bodyPr/>
                    <a:lstStyle/>
                    <a:p>
                      <a:r>
                        <a:rPr lang="en-US" sz="2400" dirty="0" smtClean="0">
                          <a:latin typeface="Franklin Gothic Book" panose="020B0503020102020204" pitchFamily="34" charset="0"/>
                        </a:rPr>
                        <a:t>2</a:t>
                      </a:r>
                      <a:r>
                        <a:rPr lang="en-US" sz="2400" baseline="0" dirty="0" smtClean="0">
                          <a:latin typeface="Franklin Gothic Book" panose="020B0503020102020204" pitchFamily="34" charset="0"/>
                        </a:rPr>
                        <a:t> pens: $401.21</a:t>
                      </a:r>
                      <a:endParaRPr lang="en-US" sz="2400" dirty="0">
                        <a:latin typeface="Franklin Gothic Book" panose="020B0503020102020204" pitchFamily="34" charset="0"/>
                      </a:endParaRPr>
                    </a:p>
                  </a:txBody>
                  <a:tcPr/>
                </a:tc>
                <a:tc>
                  <a:txBody>
                    <a:bodyPr/>
                    <a:lstStyle/>
                    <a:p>
                      <a:r>
                        <a:rPr lang="en-US" sz="2400" baseline="0" dirty="0" smtClean="0">
                          <a:latin typeface="Franklin Gothic Book" panose="020B0503020102020204" pitchFamily="34" charset="0"/>
                        </a:rPr>
                        <a:t>5 pens: $499.51</a:t>
                      </a:r>
                      <a:endParaRPr lang="en-US" sz="2400" baseline="30000" dirty="0">
                        <a:latin typeface="Franklin Gothic Book" panose="020B0503020102020204" pitchFamily="34" charset="0"/>
                      </a:endParaRPr>
                    </a:p>
                  </a:txBody>
                  <a:tcPr/>
                </a:tc>
                <a:extLst>
                  <a:ext uri="{0D108BD9-81ED-4DB2-BD59-A6C34878D82A}">
                    <a16:rowId xmlns:a16="http://schemas.microsoft.com/office/drawing/2014/main" val="10002"/>
                  </a:ext>
                </a:extLst>
              </a:tr>
              <a:tr h="41148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Franklin Gothic Book" panose="020B0503020102020204" pitchFamily="34" charset="0"/>
                        </a:rPr>
                        <a:t>Manufacturer</a:t>
                      </a:r>
                      <a:r>
                        <a:rPr lang="en-US" sz="2400" b="1" baseline="0" dirty="0" smtClean="0">
                          <a:latin typeface="Franklin Gothic Book" panose="020B0503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latin typeface="Franklin Gothic Book" panose="020B0503020102020204" pitchFamily="34" charset="0"/>
                        </a:rPr>
                        <a:t>Coupon</a:t>
                      </a:r>
                      <a:endParaRPr lang="en-US" sz="2400" b="1" dirty="0" smtClean="0">
                        <a:latin typeface="Franklin Gothic Book" panose="020B0503020102020204" pitchFamily="34" charset="0"/>
                      </a:endParaRPr>
                    </a:p>
                  </a:txBody>
                  <a:tcPr/>
                </a:tc>
                <a:tc>
                  <a:txBody>
                    <a:bodyPr/>
                    <a:lstStyle/>
                    <a:p>
                      <a:r>
                        <a:rPr lang="en-US" sz="2400" dirty="0" smtClean="0">
                          <a:latin typeface="Franklin Gothic Book" panose="020B0503020102020204" pitchFamily="34" charset="0"/>
                        </a:rPr>
                        <a:t>$25</a:t>
                      </a:r>
                      <a:r>
                        <a:rPr lang="en-US" sz="2400" baseline="0" dirty="0" smtClean="0">
                          <a:latin typeface="Franklin Gothic Book" panose="020B0503020102020204" pitchFamily="34" charset="0"/>
                        </a:rPr>
                        <a:t> per fill x 2 years</a:t>
                      </a:r>
                      <a:endParaRPr lang="en-US" sz="2400" dirty="0">
                        <a:latin typeface="Franklin Gothic Book" panose="020B0503020102020204" pitchFamily="34" charset="0"/>
                      </a:endParaRPr>
                    </a:p>
                  </a:txBody>
                  <a:tcPr/>
                </a:tc>
                <a:tc rowSpan="2">
                  <a:txBody>
                    <a:bodyPr/>
                    <a:lstStyle/>
                    <a:p>
                      <a:pPr algn="ctr"/>
                      <a:r>
                        <a:rPr lang="en-US" sz="2400" dirty="0" smtClean="0">
                          <a:latin typeface="Franklin Gothic Book" panose="020B0503020102020204" pitchFamily="34" charset="0"/>
                        </a:rPr>
                        <a:t>No longer available</a:t>
                      </a:r>
                      <a:endParaRPr lang="en-US" sz="2400" dirty="0">
                        <a:latin typeface="Franklin Gothic Book" panose="020B0503020102020204" pitchFamily="34" charset="0"/>
                      </a:endParaRPr>
                    </a:p>
                  </a:txBody>
                  <a:tcPr/>
                </a:tc>
                <a:extLst>
                  <a:ext uri="{0D108BD9-81ED-4DB2-BD59-A6C34878D82A}">
                    <a16:rowId xmlns:a16="http://schemas.microsoft.com/office/drawing/2014/main" val="10003"/>
                  </a:ext>
                </a:extLst>
              </a:tr>
              <a:tr h="41148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Franklin Gothic Book" panose="020B0503020102020204" pitchFamily="34" charset="0"/>
                        </a:rPr>
                        <a:t>Max: $100/month</a:t>
                      </a: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Franklin Gothic Book" panose="020B0503020102020204" pitchFamily="34" charset="0"/>
                      </a:endParaRPr>
                    </a:p>
                  </a:txBody>
                  <a:tcPr/>
                </a:tc>
                <a:extLst>
                  <a:ext uri="{0D108BD9-81ED-4DB2-BD59-A6C34878D82A}">
                    <a16:rowId xmlns:a16="http://schemas.microsoft.com/office/drawing/2014/main" val="1240797534"/>
                  </a:ext>
                </a:extLst>
              </a:tr>
              <a:tr h="612324">
                <a:tc>
                  <a:txBody>
                    <a:bodyPr/>
                    <a:lstStyle/>
                    <a:p>
                      <a:r>
                        <a:rPr lang="en-US" sz="2400" b="1" dirty="0" smtClean="0">
                          <a:latin typeface="Franklin Gothic Book" panose="020B0503020102020204" pitchFamily="34" charset="0"/>
                        </a:rPr>
                        <a:t>Manufacturer Patient Assistance</a:t>
                      </a:r>
                      <a:endParaRPr lang="en-US" sz="2400" b="1" dirty="0">
                        <a:latin typeface="Franklin Gothic Book" panose="020B0503020102020204" pitchFamily="34" charset="0"/>
                      </a:endParaRPr>
                    </a:p>
                  </a:txBody>
                  <a:tcPr/>
                </a:tc>
                <a:tc gridSpan="2">
                  <a:txBody>
                    <a:bodyPr/>
                    <a:lstStyle/>
                    <a:p>
                      <a:r>
                        <a:rPr lang="en-US" sz="1800" b="0" dirty="0" smtClean="0">
                          <a:latin typeface="Franklin Gothic Book" panose="020B0503020102020204" pitchFamily="34" charset="0"/>
                        </a:rPr>
                        <a:t>-No prescription insurance</a:t>
                      </a:r>
                    </a:p>
                    <a:p>
                      <a:r>
                        <a:rPr lang="en-US" sz="1800" b="0" baseline="0" dirty="0" smtClean="0">
                          <a:latin typeface="Franklin Gothic Book" panose="020B0503020102020204" pitchFamily="34" charset="0"/>
                        </a:rPr>
                        <a:t>-Part D: Case by case</a:t>
                      </a:r>
                    </a:p>
                    <a:p>
                      <a:pPr marL="0" indent="0">
                        <a:buFontTx/>
                        <a:buNone/>
                      </a:pPr>
                      <a:r>
                        <a:rPr lang="en-US" sz="1800" b="0" baseline="0" dirty="0" smtClean="0">
                          <a:latin typeface="Franklin Gothic Book" panose="020B0503020102020204" pitchFamily="34" charset="0"/>
                        </a:rPr>
                        <a:t>-Income: varies </a:t>
                      </a:r>
                    </a:p>
                    <a:p>
                      <a:pPr marL="0" indent="0">
                        <a:buFontTx/>
                        <a:buNone/>
                      </a:pPr>
                      <a:r>
                        <a:rPr lang="en-US" sz="1800" b="0" baseline="0" dirty="0" smtClean="0">
                          <a:latin typeface="Franklin Gothic Book" panose="020B0503020102020204" pitchFamily="34" charset="0"/>
                        </a:rPr>
                        <a:t>-Supply: up to 120 days; no specified limits</a:t>
                      </a:r>
                    </a:p>
                    <a:p>
                      <a:pPr marL="0" indent="0">
                        <a:buFontTx/>
                        <a:buNone/>
                      </a:pPr>
                      <a:r>
                        <a:rPr lang="en-US" sz="1800" b="0" baseline="0" dirty="0" smtClean="0">
                          <a:latin typeface="Franklin Gothic Book" panose="020B0503020102020204" pitchFamily="34" charset="0"/>
                        </a:rPr>
                        <a:t>-Sent to: PCP office with 4 weeks</a:t>
                      </a:r>
                    </a:p>
                  </a:txBody>
                  <a:tcPr/>
                </a:tc>
                <a:tc hMerge="1">
                  <a:txBody>
                    <a:bodyPr/>
                    <a:lstStyle/>
                    <a:p>
                      <a:endParaRPr lang="en-US" sz="2400" dirty="0">
                        <a:latin typeface="Franklin Gothic Book" panose="020B0503020102020204" pitchFamily="34" charset="0"/>
                      </a:endParaRP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6483263" y="6324600"/>
            <a:ext cx="2667000" cy="430887"/>
          </a:xfrm>
          <a:prstGeom prst="rect">
            <a:avLst/>
          </a:prstGeom>
          <a:noFill/>
        </p:spPr>
        <p:txBody>
          <a:bodyPr wrap="square" rtlCol="0">
            <a:spAutoFit/>
          </a:bodyPr>
          <a:lstStyle/>
          <a:p>
            <a:r>
              <a:rPr lang="en-US" sz="1100" dirty="0" smtClean="0">
                <a:latin typeface="Franklin Gothic Book" pitchFamily="34" charset="0"/>
                <a:hlinkClick r:id="rId3"/>
              </a:rPr>
              <a:t>www.goodrx.com</a:t>
            </a:r>
            <a:r>
              <a:rPr lang="en-US" sz="1100" dirty="0" smtClean="0">
                <a:latin typeface="Franklin Gothic Book" pitchFamily="34" charset="0"/>
              </a:rPr>
              <a:t> Accessed 9/10/16</a:t>
            </a:r>
          </a:p>
          <a:p>
            <a:r>
              <a:rPr lang="en-US" sz="1100" dirty="0" smtClean="0">
                <a:latin typeface="Franklin Gothic Book" pitchFamily="34" charset="0"/>
                <a:hlinkClick r:id="rId4"/>
              </a:rPr>
              <a:t>www.needymeds.org</a:t>
            </a:r>
            <a:r>
              <a:rPr lang="en-US" sz="1100" dirty="0" smtClean="0">
                <a:latin typeface="Franklin Gothic Book" pitchFamily="34" charset="0"/>
              </a:rPr>
              <a:t> Accessed 9/10/16</a:t>
            </a:r>
          </a:p>
        </p:txBody>
      </p:sp>
    </p:spTree>
    <p:extLst>
      <p:ext uri="{BB962C8B-B14F-4D97-AF65-F5344CB8AC3E}">
        <p14:creationId xmlns:p14="http://schemas.microsoft.com/office/powerpoint/2010/main" val="11243057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Clinical Pearls/Place in Therapy</a:t>
            </a:r>
            <a:endParaRPr lang="en-US" sz="3600" b="0" i="1" dirty="0">
              <a:solidFill>
                <a:schemeClr val="tx1"/>
              </a:solidFill>
              <a:latin typeface="Franklin Gothic Medium" panose="020B0603020102020204" pitchFamily="34" charset="0"/>
              <a:cs typeface="Franklin Gothic Book"/>
            </a:endParaRPr>
          </a:p>
        </p:txBody>
      </p:sp>
      <p:sp>
        <p:nvSpPr>
          <p:cNvPr id="7" name="Content Placeholder 2"/>
          <p:cNvSpPr txBox="1">
            <a:spLocks/>
          </p:cNvSpPr>
          <p:nvPr/>
        </p:nvSpPr>
        <p:spPr bwMode="auto">
          <a:xfrm>
            <a:off x="612648" y="1600199"/>
            <a:ext cx="8302752" cy="5029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120000"/>
              <a:buFont typeface="Arial" pitchFamily="34" charset="0"/>
              <a:buChar char="•"/>
              <a:defRPr sz="2400" b="1" kern="1200" baseline="0">
                <a:solidFill>
                  <a:schemeClr val="tx1"/>
                </a:solidFill>
                <a:latin typeface="Franklin Gothic Book"/>
                <a:ea typeface="ＭＳ Ｐゴシック" pitchFamily="-106" charset="-128"/>
                <a:cs typeface="Franklin Gothic Book"/>
              </a:defRPr>
            </a:lvl1pPr>
            <a:lvl2pPr marL="639763" indent="-273050" algn="l" rtl="0" eaLnBrk="0" fontAlgn="base" hangingPunct="0">
              <a:spcBef>
                <a:spcPts val="550"/>
              </a:spcBef>
              <a:spcAft>
                <a:spcPct val="0"/>
              </a:spcAft>
              <a:buClr>
                <a:schemeClr val="accent2"/>
              </a:buClr>
              <a:buSzPct val="90000"/>
              <a:buFont typeface="Wingdings" pitchFamily="2" charset="2"/>
              <a:buChar char="Ø"/>
              <a:defRPr sz="2200" kern="1200" baseline="0">
                <a:solidFill>
                  <a:schemeClr val="tx1"/>
                </a:solidFill>
                <a:latin typeface="Franklin Gothic Book"/>
                <a:ea typeface="ＭＳ Ｐゴシック" pitchFamily="-106" charset="-128"/>
                <a:cs typeface="Franklin Gothic Book"/>
              </a:defRPr>
            </a:lvl2pPr>
            <a:lvl3pPr marL="914400" indent="-228600" algn="l" rtl="0" eaLnBrk="0" fontAlgn="base" hangingPunct="0">
              <a:spcBef>
                <a:spcPts val="500"/>
              </a:spcBef>
              <a:spcAft>
                <a:spcPct val="0"/>
              </a:spcAft>
              <a:buClr>
                <a:schemeClr val="accent2"/>
              </a:buClr>
              <a:buSzPct val="90000"/>
              <a:buFont typeface="Arial"/>
              <a:buChar char="•"/>
              <a:defRPr sz="2300" kern="1200">
                <a:solidFill>
                  <a:schemeClr val="tx1"/>
                </a:solidFill>
                <a:latin typeface="Franklin Gothic Book"/>
                <a:ea typeface="ＭＳ Ｐゴシック" pitchFamily="-106" charset="-128"/>
                <a:cs typeface="Franklin Gothic Book"/>
              </a:defRPr>
            </a:lvl3pPr>
            <a:lvl4pPr marL="1371600" indent="-228600" algn="l" rtl="0" eaLnBrk="0" fontAlgn="base" hangingPunct="0">
              <a:spcBef>
                <a:spcPts val="400"/>
              </a:spcBef>
              <a:spcAft>
                <a:spcPct val="0"/>
              </a:spcAft>
              <a:buClr>
                <a:srgbClr val="A5AB81"/>
              </a:buClr>
              <a:buSzPct val="90000"/>
              <a:buFont typeface="Arial"/>
              <a:buChar char="•"/>
              <a:defRPr sz="2000" kern="1200">
                <a:solidFill>
                  <a:schemeClr val="tx1"/>
                </a:solidFill>
                <a:latin typeface="Franklin Gothic Book"/>
                <a:ea typeface="ＭＳ Ｐゴシック" pitchFamily="-106" charset="-128"/>
                <a:cs typeface="Franklin Gothic Book"/>
              </a:defRPr>
            </a:lvl4pPr>
            <a:lvl5pPr marL="1828800" indent="-228600" algn="l" rtl="0" eaLnBrk="0" fontAlgn="base" hangingPunct="0">
              <a:spcBef>
                <a:spcPts val="400"/>
              </a:spcBef>
              <a:spcAft>
                <a:spcPct val="0"/>
              </a:spcAft>
              <a:buClr>
                <a:srgbClr val="D8B25C"/>
              </a:buClr>
              <a:buSzPct val="90000"/>
              <a:buFont typeface="Arial"/>
              <a:buChar char="•"/>
              <a:defRPr sz="2000" kern="1200">
                <a:solidFill>
                  <a:schemeClr val="tx1"/>
                </a:solidFill>
                <a:latin typeface="Franklin Gothic Book"/>
                <a:ea typeface="ＭＳ Ｐゴシック" pitchFamily="-106" charset="-128"/>
                <a:cs typeface="Franklin Gothic Book"/>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anose="05000000000000000000" pitchFamily="2" charset="2"/>
              <a:buChar char="§"/>
            </a:pPr>
            <a:r>
              <a:rPr lang="en-US" sz="3200" dirty="0" smtClean="0">
                <a:sym typeface="Wingdings" panose="05000000000000000000" pitchFamily="2" charset="2"/>
              </a:rPr>
              <a:t>Pros to </a:t>
            </a:r>
            <a:r>
              <a:rPr lang="en-US" sz="3200" dirty="0" err="1" smtClean="0">
                <a:sym typeface="Wingdings" panose="05000000000000000000" pitchFamily="2" charset="2"/>
              </a:rPr>
              <a:t>lispro</a:t>
            </a:r>
            <a:r>
              <a:rPr lang="en-US" sz="3200" dirty="0" smtClean="0">
                <a:sym typeface="Wingdings" panose="05000000000000000000" pitchFamily="2" charset="2"/>
              </a:rPr>
              <a:t> U-200</a:t>
            </a:r>
          </a:p>
          <a:p>
            <a:pPr lvl="1">
              <a:buFont typeface="Wingdings" panose="05000000000000000000" pitchFamily="2" charset="2"/>
              <a:buChar char="§"/>
            </a:pPr>
            <a:r>
              <a:rPr lang="en-US" sz="3000" dirty="0" smtClean="0">
                <a:sym typeface="Wingdings" panose="05000000000000000000" pitchFamily="2" charset="2"/>
              </a:rPr>
              <a:t>Improved adherence, less frequent pen use</a:t>
            </a:r>
          </a:p>
          <a:p>
            <a:pPr lvl="1">
              <a:buFont typeface="Wingdings" panose="05000000000000000000" pitchFamily="2" charset="2"/>
              <a:buChar char="§"/>
            </a:pPr>
            <a:r>
              <a:rPr lang="en-US" sz="3000" dirty="0" smtClean="0">
                <a:sym typeface="Wingdings" panose="05000000000000000000" pitchFamily="2" charset="2"/>
              </a:rPr>
              <a:t>Lower volume of injection, less injection force</a:t>
            </a:r>
          </a:p>
          <a:p>
            <a:pPr marL="0" indent="0">
              <a:buNone/>
            </a:pPr>
            <a:endParaRPr lang="en-US" sz="3200" dirty="0">
              <a:sym typeface="Wingdings" panose="05000000000000000000" pitchFamily="2" charset="2"/>
            </a:endParaRPr>
          </a:p>
          <a:p>
            <a:pPr>
              <a:buFont typeface="Wingdings" panose="05000000000000000000" pitchFamily="2" charset="2"/>
              <a:buChar char="§"/>
            </a:pPr>
            <a:r>
              <a:rPr lang="en-US" sz="3200" dirty="0" smtClean="0">
                <a:sym typeface="Wingdings" panose="05000000000000000000" pitchFamily="2" charset="2"/>
              </a:rPr>
              <a:t>Cons to </a:t>
            </a:r>
            <a:r>
              <a:rPr lang="en-US" sz="3200" dirty="0" err="1" smtClean="0">
                <a:sym typeface="Wingdings" panose="05000000000000000000" pitchFamily="2" charset="2"/>
              </a:rPr>
              <a:t>lispro</a:t>
            </a:r>
            <a:r>
              <a:rPr lang="en-US" sz="3200" dirty="0" smtClean="0">
                <a:sym typeface="Wingdings" panose="05000000000000000000" pitchFamily="2" charset="2"/>
              </a:rPr>
              <a:t> U-200</a:t>
            </a:r>
          </a:p>
          <a:p>
            <a:pPr lvl="1">
              <a:buFont typeface="Wingdings" panose="05000000000000000000" pitchFamily="2" charset="2"/>
              <a:buChar char="§"/>
            </a:pPr>
            <a:r>
              <a:rPr lang="en-US" sz="3000" dirty="0" smtClean="0">
                <a:sym typeface="Wingdings" panose="05000000000000000000" pitchFamily="2" charset="2"/>
              </a:rPr>
              <a:t>Cost if not covered by commercial insurance</a:t>
            </a:r>
          </a:p>
          <a:p>
            <a:pPr lvl="1">
              <a:buFont typeface="Wingdings" panose="05000000000000000000" pitchFamily="2" charset="2"/>
              <a:buChar char="§"/>
            </a:pPr>
            <a:r>
              <a:rPr lang="en-US" sz="3000" dirty="0" smtClean="0">
                <a:sym typeface="Wingdings" panose="05000000000000000000" pitchFamily="2" charset="2"/>
              </a:rPr>
              <a:t>Medicare patients, limited coverage</a:t>
            </a:r>
          </a:p>
          <a:p>
            <a:pPr lvl="1">
              <a:buFont typeface="Wingdings" panose="05000000000000000000" pitchFamily="2" charset="2"/>
              <a:buChar char="§"/>
            </a:pPr>
            <a:r>
              <a:rPr lang="en-US" sz="3000" dirty="0" smtClean="0">
                <a:sym typeface="Wingdings" panose="05000000000000000000" pitchFamily="2" charset="2"/>
              </a:rPr>
              <a:t>Incompatibility with NPH</a:t>
            </a:r>
          </a:p>
          <a:p>
            <a:pPr marL="366713" lvl="1" indent="0">
              <a:buNone/>
            </a:pPr>
            <a:endParaRPr lang="en-US" sz="3000" dirty="0">
              <a:sym typeface="Wingdings" panose="05000000000000000000" pitchFamily="2" charset="2"/>
            </a:endParaRPr>
          </a:p>
          <a:p>
            <a:pPr marL="366713" lvl="1" indent="0">
              <a:buNone/>
            </a:pPr>
            <a:endParaRPr lang="en-US" sz="3000" dirty="0" smtClean="0">
              <a:sym typeface="Wingdings" panose="05000000000000000000" pitchFamily="2" charset="2"/>
            </a:endParaRPr>
          </a:p>
          <a:p>
            <a:pPr>
              <a:buFont typeface="Wingdings" panose="05000000000000000000" pitchFamily="2" charset="2"/>
              <a:buChar char="§"/>
            </a:pPr>
            <a:endParaRPr lang="en-US" sz="3200" dirty="0" smtClean="0">
              <a:sym typeface="Wingdings" panose="05000000000000000000" pitchFamily="2" charset="2"/>
            </a:endParaRPr>
          </a:p>
          <a:p>
            <a:pPr>
              <a:buFont typeface="Wingdings" panose="05000000000000000000" pitchFamily="2" charset="2"/>
              <a:buChar char="§"/>
            </a:pPr>
            <a:endParaRPr lang="en-US" sz="3200" dirty="0" smtClean="0">
              <a:sym typeface="Wingdings" panose="05000000000000000000" pitchFamily="2" charset="2"/>
            </a:endParaRPr>
          </a:p>
          <a:p>
            <a:pPr marL="0" indent="0">
              <a:buNone/>
            </a:pPr>
            <a:endParaRPr lang="en-US" sz="2800" dirty="0" smtClean="0"/>
          </a:p>
          <a:p>
            <a:pPr marL="46038" indent="0">
              <a:buFont typeface="Arial" pitchFamily="34" charset="0"/>
              <a:buNone/>
            </a:pPr>
            <a:endParaRPr lang="en-US" sz="3000" dirty="0" smtClean="0"/>
          </a:p>
          <a:p>
            <a:pPr marL="366713" lvl="1" indent="0">
              <a:buFont typeface="Wingdings" pitchFamily="2" charset="2"/>
              <a:buNone/>
            </a:pPr>
            <a:endParaRPr lang="en-US" sz="2800" dirty="0" smtClean="0"/>
          </a:p>
          <a:p>
            <a:pPr marL="366713" lvl="1" indent="0">
              <a:buFont typeface="Wingdings" pitchFamily="2" charset="2"/>
              <a:buNone/>
            </a:pPr>
            <a:endParaRPr lang="en-US" sz="2800" dirty="0"/>
          </a:p>
        </p:txBody>
      </p:sp>
    </p:spTree>
    <p:extLst>
      <p:ext uri="{BB962C8B-B14F-4D97-AF65-F5344CB8AC3E}">
        <p14:creationId xmlns:p14="http://schemas.microsoft.com/office/powerpoint/2010/main" val="33972618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err="1" smtClean="0">
                <a:latin typeface="Franklin Gothic Medium" panose="020B0603020102020204" pitchFamily="34" charset="0"/>
              </a:rPr>
              <a:t>Basaglar</a:t>
            </a:r>
            <a:r>
              <a:rPr lang="en-US" sz="3600" baseline="30000" dirty="0" smtClean="0">
                <a:latin typeface="Franklin Gothic Medium" panose="020B0603020102020204" pitchFamily="34" charset="0"/>
              </a:rPr>
              <a:t>®</a:t>
            </a:r>
            <a:endParaRPr lang="en-US" sz="3600" b="0" i="1" baseline="30000" dirty="0">
              <a:solidFill>
                <a:schemeClr val="tx1"/>
              </a:solidFill>
              <a:latin typeface="Franklin Gothic Medium" panose="020B0603020102020204" pitchFamily="34" charset="0"/>
              <a:cs typeface="Franklin Gothic Book"/>
            </a:endParaRPr>
          </a:p>
        </p:txBody>
      </p:sp>
      <p:sp>
        <p:nvSpPr>
          <p:cNvPr id="3" name="Content Placeholder 2"/>
          <p:cNvSpPr>
            <a:spLocks noGrp="1"/>
          </p:cNvSpPr>
          <p:nvPr>
            <p:ph sz="quarter" idx="1"/>
          </p:nvPr>
        </p:nvSpPr>
        <p:spPr>
          <a:xfrm>
            <a:off x="612648" y="1600200"/>
            <a:ext cx="8302752" cy="4495800"/>
          </a:xfrm>
        </p:spPr>
        <p:txBody>
          <a:bodyPr/>
          <a:lstStyle/>
          <a:p>
            <a:pPr>
              <a:buFont typeface="Wingdings" panose="05000000000000000000" pitchFamily="2" charset="2"/>
              <a:buChar char="§"/>
            </a:pPr>
            <a:r>
              <a:rPr lang="en-US" sz="2800" dirty="0" smtClean="0"/>
              <a:t>Glargine U-100 by Eli Lilly</a:t>
            </a:r>
          </a:p>
          <a:p>
            <a:pPr lvl="1">
              <a:buFont typeface="Wingdings" panose="05000000000000000000" pitchFamily="2" charset="2"/>
              <a:buChar char="§"/>
            </a:pPr>
            <a:r>
              <a:rPr lang="en-US" sz="2600" dirty="0" smtClean="0"/>
              <a:t>Approved via FDA’s abbreviated approval pathway</a:t>
            </a:r>
            <a:r>
              <a:rPr lang="en-US" sz="2600" baseline="30000" dirty="0" smtClean="0"/>
              <a:t>1</a:t>
            </a:r>
          </a:p>
          <a:p>
            <a:pPr lvl="1">
              <a:buFont typeface="Wingdings" panose="05000000000000000000" pitchFamily="2" charset="2"/>
              <a:buChar char="§"/>
            </a:pPr>
            <a:r>
              <a:rPr lang="en-US" sz="2600" dirty="0" smtClean="0"/>
              <a:t>Per FDA: NOT a biosimilar </a:t>
            </a:r>
          </a:p>
          <a:p>
            <a:pPr lvl="1">
              <a:buFont typeface="Wingdings" panose="05000000000000000000" pitchFamily="2" charset="2"/>
              <a:buChar char="§"/>
            </a:pPr>
            <a:r>
              <a:rPr lang="en-US" sz="2800" dirty="0" smtClean="0"/>
              <a:t>Available in Dec 2016</a:t>
            </a:r>
          </a:p>
          <a:p>
            <a:pPr>
              <a:buFont typeface="Wingdings" panose="05000000000000000000" pitchFamily="2" charset="2"/>
              <a:buChar char="§"/>
            </a:pPr>
            <a:endParaRPr lang="en-US" sz="1000" dirty="0"/>
          </a:p>
          <a:p>
            <a:pPr>
              <a:buFont typeface="Wingdings" panose="05000000000000000000" pitchFamily="2" charset="2"/>
              <a:buChar char="§"/>
            </a:pPr>
            <a:r>
              <a:rPr lang="en-US" sz="2800" dirty="0" smtClean="0"/>
              <a:t>Will the price be lower??</a:t>
            </a:r>
          </a:p>
          <a:p>
            <a:pPr lvl="1">
              <a:buFont typeface="Wingdings" panose="05000000000000000000" pitchFamily="2" charset="2"/>
              <a:buChar char="§"/>
            </a:pPr>
            <a:r>
              <a:rPr lang="en-US" sz="2600" dirty="0"/>
              <a:t>In other countries, </a:t>
            </a:r>
            <a:r>
              <a:rPr lang="en-US" sz="2600" dirty="0" smtClean="0"/>
              <a:t>15-20%</a:t>
            </a:r>
            <a:r>
              <a:rPr lang="en-US" sz="2600" baseline="30000" dirty="0" smtClean="0"/>
              <a:t>2</a:t>
            </a:r>
            <a:r>
              <a:rPr lang="en-US" sz="2600" dirty="0" smtClean="0"/>
              <a:t> </a:t>
            </a:r>
            <a:r>
              <a:rPr lang="en-US" sz="2600" dirty="0"/>
              <a:t>lower than </a:t>
            </a:r>
            <a:r>
              <a:rPr lang="en-US" sz="2600" dirty="0" smtClean="0"/>
              <a:t>Lantus</a:t>
            </a:r>
            <a:r>
              <a:rPr lang="en-US" sz="2600" baseline="30000" dirty="0" smtClean="0"/>
              <a:t>®</a:t>
            </a:r>
          </a:p>
          <a:p>
            <a:pPr marL="366713" lvl="1" indent="0">
              <a:buNone/>
            </a:pPr>
            <a:endParaRPr lang="en-US" sz="1000" dirty="0" smtClean="0"/>
          </a:p>
          <a:p>
            <a:pPr>
              <a:buFont typeface="Wingdings" panose="05000000000000000000" pitchFamily="2" charset="2"/>
              <a:buChar char="§"/>
            </a:pPr>
            <a:r>
              <a:rPr lang="en-US" sz="2800" dirty="0" smtClean="0"/>
              <a:t>Other companies are working on biosimilar glargine alternatives </a:t>
            </a:r>
          </a:p>
          <a:p>
            <a:pPr lvl="1">
              <a:buFont typeface="Wingdings" panose="05000000000000000000" pitchFamily="2" charset="2"/>
              <a:buChar char="§"/>
            </a:pPr>
            <a:endParaRPr lang="en-US" sz="2600" baseline="30000" dirty="0"/>
          </a:p>
          <a:p>
            <a:pPr marL="0" indent="0">
              <a:buNone/>
            </a:pPr>
            <a:endParaRPr lang="en-US" sz="2800" baseline="30000" dirty="0" smtClean="0"/>
          </a:p>
          <a:p>
            <a:pPr marL="46038" indent="0">
              <a:buNone/>
            </a:pPr>
            <a:endParaRPr lang="en-US" sz="3000" dirty="0" smtClean="0"/>
          </a:p>
          <a:p>
            <a:pPr marL="366713" lvl="1" indent="0">
              <a:buNone/>
            </a:pPr>
            <a:endParaRPr lang="en-US" sz="2800" dirty="0" smtClean="0"/>
          </a:p>
          <a:p>
            <a:pPr marL="366713" lvl="1" indent="0">
              <a:buNone/>
            </a:pPr>
            <a:endParaRPr lang="en-US" sz="2800" dirty="0"/>
          </a:p>
        </p:txBody>
      </p:sp>
      <p:sp>
        <p:nvSpPr>
          <p:cNvPr id="4" name="TextBox 3"/>
          <p:cNvSpPr txBox="1"/>
          <p:nvPr/>
        </p:nvSpPr>
        <p:spPr>
          <a:xfrm>
            <a:off x="3581400" y="6310542"/>
            <a:ext cx="5791200" cy="430887"/>
          </a:xfrm>
          <a:prstGeom prst="rect">
            <a:avLst/>
          </a:prstGeom>
          <a:noFill/>
        </p:spPr>
        <p:txBody>
          <a:bodyPr wrap="square" rtlCol="0">
            <a:spAutoFit/>
          </a:bodyPr>
          <a:lstStyle/>
          <a:p>
            <a:pPr marL="228600" indent="-228600">
              <a:buAutoNum type="arabicPeriod"/>
            </a:pPr>
            <a:r>
              <a:rPr lang="en-US" sz="1100" dirty="0">
                <a:latin typeface="Franklin Gothic Book" pitchFamily="34" charset="0"/>
              </a:rPr>
              <a:t>http://www.fda.gov/NewsEvents/Newsroom/PressAnnouncements/ucm477734.htm</a:t>
            </a:r>
          </a:p>
          <a:p>
            <a:pPr marL="228600" indent="-228600">
              <a:buAutoNum type="arabicPeriod"/>
            </a:pPr>
            <a:r>
              <a:rPr lang="en-US" sz="1100" dirty="0" smtClean="0">
                <a:latin typeface="Franklin Gothic Book" pitchFamily="34" charset="0"/>
              </a:rPr>
              <a:t>http</a:t>
            </a:r>
            <a:r>
              <a:rPr lang="en-US" sz="1100" dirty="0">
                <a:latin typeface="Franklin Gothic Book" pitchFamily="34" charset="0"/>
              </a:rPr>
              <a:t>://diatribe.org/fda-approves-new-insulin-glargine-basaglar-first-biosimilar-insulin-us</a:t>
            </a:r>
            <a:endParaRPr lang="en-US" sz="1100" dirty="0" smtClean="0">
              <a:latin typeface="Franklin Gothic Book" pitchFamily="34" charset="0"/>
            </a:endParaRPr>
          </a:p>
        </p:txBody>
      </p:sp>
    </p:spTree>
    <p:extLst>
      <p:ext uri="{BB962C8B-B14F-4D97-AF65-F5344CB8AC3E}">
        <p14:creationId xmlns:p14="http://schemas.microsoft.com/office/powerpoint/2010/main" val="2325708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err="1" smtClean="0">
                <a:latin typeface="Franklin Gothic Medium" panose="020B0603020102020204" pitchFamily="34" charset="0"/>
              </a:rPr>
              <a:t>Humulin</a:t>
            </a:r>
            <a:r>
              <a:rPr lang="en-US" sz="3600" dirty="0" smtClean="0">
                <a:latin typeface="Franklin Gothic Medium" panose="020B0603020102020204" pitchFamily="34" charset="0"/>
              </a:rPr>
              <a:t> R U-500</a:t>
            </a:r>
            <a:br>
              <a:rPr lang="en-US" sz="3600" dirty="0" smtClean="0">
                <a:latin typeface="Franklin Gothic Medium" panose="020B0603020102020204" pitchFamily="34" charset="0"/>
              </a:rPr>
            </a:br>
            <a:r>
              <a:rPr lang="en-US" sz="3600" dirty="0" smtClean="0">
                <a:latin typeface="Franklin Gothic Medium" panose="020B0603020102020204" pitchFamily="34" charset="0"/>
              </a:rPr>
              <a:t>(</a:t>
            </a:r>
            <a:r>
              <a:rPr lang="en-US" sz="3600" dirty="0">
                <a:latin typeface="Franklin Gothic Medium" panose="020B0603020102020204" pitchFamily="34" charset="0"/>
              </a:rPr>
              <a:t>f</a:t>
            </a:r>
            <a:r>
              <a:rPr lang="en-US" sz="3600" dirty="0" smtClean="0">
                <a:latin typeface="Franklin Gothic Medium" panose="020B0603020102020204" pitchFamily="34" charset="0"/>
              </a:rPr>
              <a:t>or awareness only)</a:t>
            </a:r>
            <a:endParaRPr lang="en-US" sz="3600" b="0" i="1" dirty="0">
              <a:solidFill>
                <a:schemeClr val="tx1"/>
              </a:solidFill>
              <a:latin typeface="Franklin Gothic Medium" panose="020B0603020102020204" pitchFamily="34" charset="0"/>
              <a:cs typeface="Franklin Gothic Book"/>
            </a:endParaRPr>
          </a:p>
        </p:txBody>
      </p:sp>
      <p:sp>
        <p:nvSpPr>
          <p:cNvPr id="3" name="Content Placeholder 2"/>
          <p:cNvSpPr>
            <a:spLocks noGrp="1"/>
          </p:cNvSpPr>
          <p:nvPr>
            <p:ph sz="quarter" idx="1"/>
          </p:nvPr>
        </p:nvSpPr>
        <p:spPr>
          <a:xfrm>
            <a:off x="612648" y="1600200"/>
            <a:ext cx="7845552" cy="4495800"/>
          </a:xfrm>
        </p:spPr>
        <p:txBody>
          <a:bodyPr/>
          <a:lstStyle/>
          <a:p>
            <a:pPr>
              <a:buFont typeface="Wingdings" panose="05000000000000000000" pitchFamily="2" charset="2"/>
              <a:buChar char="§"/>
            </a:pPr>
            <a:r>
              <a:rPr lang="en-US" sz="3200" dirty="0" smtClean="0"/>
              <a:t>137</a:t>
            </a:r>
            <a:r>
              <a:rPr lang="en-US" sz="3200" dirty="0"/>
              <a:t>% increase in prescribing from 2007 to 2009</a:t>
            </a:r>
            <a:r>
              <a:rPr lang="en-US" sz="3200" baseline="30000" dirty="0"/>
              <a:t>1</a:t>
            </a:r>
          </a:p>
          <a:p>
            <a:pPr marL="0" indent="0">
              <a:buNone/>
            </a:pPr>
            <a:endParaRPr lang="en-US" sz="3200" dirty="0" smtClean="0"/>
          </a:p>
          <a:p>
            <a:pPr>
              <a:buFont typeface="Wingdings" panose="05000000000000000000" pitchFamily="2" charset="2"/>
              <a:buChar char="§"/>
            </a:pPr>
            <a:r>
              <a:rPr lang="en-US" sz="3200" dirty="0" smtClean="0"/>
              <a:t>Longer action of duration (~7 hours)</a:t>
            </a:r>
            <a:r>
              <a:rPr lang="en-US" sz="3200" b="0" baseline="30000" dirty="0" smtClean="0"/>
              <a:t>2</a:t>
            </a:r>
            <a:r>
              <a:rPr lang="en-US" sz="3200" dirty="0" smtClean="0"/>
              <a:t> </a:t>
            </a:r>
          </a:p>
          <a:p>
            <a:pPr lvl="1">
              <a:buFont typeface="Wingdings" panose="05000000000000000000" pitchFamily="2" charset="2"/>
              <a:buChar char="§"/>
            </a:pPr>
            <a:r>
              <a:rPr lang="en-US" sz="3000" dirty="0" smtClean="0"/>
              <a:t>Often can be used without basal insulin</a:t>
            </a:r>
          </a:p>
          <a:p>
            <a:pPr lvl="1">
              <a:buFont typeface="Wingdings" panose="05000000000000000000" pitchFamily="2" charset="2"/>
              <a:buChar char="§"/>
            </a:pPr>
            <a:endParaRPr lang="en-US" sz="3000" dirty="0"/>
          </a:p>
          <a:p>
            <a:pPr>
              <a:buFont typeface="Wingdings" panose="05000000000000000000" pitchFamily="2" charset="2"/>
              <a:buChar char="§"/>
            </a:pPr>
            <a:r>
              <a:rPr lang="en-US" sz="3200" dirty="0" smtClean="0"/>
              <a:t>Decreased daily injections</a:t>
            </a:r>
          </a:p>
          <a:p>
            <a:pPr lvl="1">
              <a:buFont typeface="Wingdings" panose="05000000000000000000" pitchFamily="2" charset="2"/>
              <a:buChar char="§"/>
            </a:pPr>
            <a:r>
              <a:rPr lang="en-US" sz="3000" dirty="0" smtClean="0"/>
              <a:t>2-3 injections per day</a:t>
            </a:r>
            <a:r>
              <a:rPr lang="en-US" sz="3000" baseline="30000" dirty="0" smtClean="0"/>
              <a:t>3</a:t>
            </a:r>
          </a:p>
          <a:p>
            <a:pPr marL="366713" lvl="1" indent="0">
              <a:buNone/>
            </a:pPr>
            <a:endParaRPr lang="en-US" sz="3000" dirty="0" smtClean="0"/>
          </a:p>
          <a:p>
            <a:pPr>
              <a:buFont typeface="Wingdings" panose="05000000000000000000" pitchFamily="2" charset="2"/>
              <a:buChar char="§"/>
            </a:pPr>
            <a:endParaRPr lang="en-US" sz="3200" dirty="0" smtClean="0"/>
          </a:p>
          <a:p>
            <a:pPr marL="0" indent="0">
              <a:buNone/>
            </a:pPr>
            <a:endParaRPr lang="en-US" sz="2800" dirty="0" smtClean="0"/>
          </a:p>
          <a:p>
            <a:pPr marL="46038" indent="0">
              <a:buNone/>
            </a:pPr>
            <a:endParaRPr lang="en-US" sz="3000" dirty="0" smtClean="0"/>
          </a:p>
          <a:p>
            <a:pPr marL="366713" lvl="1" indent="0">
              <a:buNone/>
            </a:pPr>
            <a:endParaRPr lang="en-US" sz="2800" dirty="0" smtClean="0"/>
          </a:p>
          <a:p>
            <a:pPr marL="366713" lvl="1" indent="0">
              <a:buNone/>
            </a:pPr>
            <a:endParaRPr lang="en-US" sz="2800" dirty="0"/>
          </a:p>
        </p:txBody>
      </p:sp>
      <p:sp>
        <p:nvSpPr>
          <p:cNvPr id="4" name="TextBox 3"/>
          <p:cNvSpPr txBox="1"/>
          <p:nvPr/>
        </p:nvSpPr>
        <p:spPr>
          <a:xfrm>
            <a:off x="4114800" y="6225904"/>
            <a:ext cx="5181600" cy="600164"/>
          </a:xfrm>
          <a:prstGeom prst="rect">
            <a:avLst/>
          </a:prstGeom>
          <a:noFill/>
        </p:spPr>
        <p:txBody>
          <a:bodyPr wrap="square" rtlCol="0">
            <a:spAutoFit/>
          </a:bodyPr>
          <a:lstStyle/>
          <a:p>
            <a:pPr marL="228600" indent="-228600">
              <a:buAutoNum type="arabicPeriod"/>
            </a:pPr>
            <a:r>
              <a:rPr lang="en-US" sz="1100" dirty="0" smtClean="0">
                <a:latin typeface="Franklin Gothic Book" pitchFamily="34" charset="0"/>
              </a:rPr>
              <a:t>Segal et al. Journal of Diabetes Science and Technology. 2015; 9(2): 331-338</a:t>
            </a:r>
          </a:p>
          <a:p>
            <a:pPr marL="228600" indent="-228600">
              <a:buAutoNum type="arabicPeriod"/>
            </a:pPr>
            <a:r>
              <a:rPr lang="en-US" sz="1100" dirty="0" err="1" smtClean="0">
                <a:latin typeface="Franklin Gothic Book" pitchFamily="34" charset="0"/>
              </a:rPr>
              <a:t>Lamos</a:t>
            </a:r>
            <a:r>
              <a:rPr lang="en-US" sz="1100" dirty="0" smtClean="0">
                <a:latin typeface="Franklin Gothic Book" pitchFamily="34" charset="0"/>
              </a:rPr>
              <a:t> et al. Therapeutics and Clinical Risk Management. 2016; 12: 389-400</a:t>
            </a:r>
          </a:p>
          <a:p>
            <a:pPr marL="228600" indent="-228600">
              <a:buAutoNum type="arabicPeriod"/>
            </a:pPr>
            <a:r>
              <a:rPr lang="en-US" sz="1100" dirty="0" smtClean="0">
                <a:latin typeface="Franklin Gothic Book" pitchFamily="34" charset="0"/>
              </a:rPr>
              <a:t>Cochran et al.  The Diabetes Educator. 2014; 40 (2): 153-165</a:t>
            </a:r>
          </a:p>
        </p:txBody>
      </p:sp>
    </p:spTree>
    <p:extLst>
      <p:ext uri="{BB962C8B-B14F-4D97-AF65-F5344CB8AC3E}">
        <p14:creationId xmlns:p14="http://schemas.microsoft.com/office/powerpoint/2010/main" val="1334009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Summary</a:t>
            </a:r>
            <a:endParaRPr lang="en-US" sz="3600" b="0" i="1" dirty="0">
              <a:solidFill>
                <a:schemeClr val="tx1"/>
              </a:solidFill>
              <a:latin typeface="Franklin Gothic Medium" panose="020B0603020102020204" pitchFamily="34" charset="0"/>
              <a:cs typeface="Franklin Gothic Book"/>
            </a:endParaRPr>
          </a:p>
        </p:txBody>
      </p:sp>
      <p:sp>
        <p:nvSpPr>
          <p:cNvPr id="6" name="Content Placeholder 5"/>
          <p:cNvSpPr>
            <a:spLocks noGrp="1"/>
          </p:cNvSpPr>
          <p:nvPr>
            <p:ph sz="quarter" idx="1"/>
          </p:nvPr>
        </p:nvSpPr>
        <p:spPr>
          <a:xfrm>
            <a:off x="609600" y="1752600"/>
            <a:ext cx="8382000" cy="4495800"/>
          </a:xfrm>
        </p:spPr>
        <p:txBody>
          <a:bodyPr/>
          <a:lstStyle/>
          <a:p>
            <a:pPr>
              <a:spcAft>
                <a:spcPts val="0"/>
              </a:spcAft>
              <a:buSzPct val="130000"/>
              <a:buFont typeface="Wingdings" pitchFamily="2" charset="2"/>
              <a:buChar char="§"/>
            </a:pPr>
            <a:r>
              <a:rPr lang="en-US" sz="2800" b="0" dirty="0" smtClean="0">
                <a:solidFill>
                  <a:prstClr val="black"/>
                </a:solidFill>
                <a:latin typeface="Franklin Gothic Book" pitchFamily="34" charset="0"/>
                <a:ea typeface="Calibri"/>
                <a:cs typeface="Times New Roman"/>
              </a:rPr>
              <a:t>New insulin concentrations offer alternatives to improve tolerability, adherence, and safety</a:t>
            </a:r>
          </a:p>
          <a:p>
            <a:pPr marL="0" indent="0">
              <a:spcAft>
                <a:spcPts val="0"/>
              </a:spcAft>
              <a:buSzPct val="130000"/>
              <a:buNone/>
            </a:pPr>
            <a:endParaRPr lang="en-US" sz="1000" b="0" dirty="0" smtClean="0">
              <a:solidFill>
                <a:prstClr val="black"/>
              </a:solidFill>
              <a:latin typeface="Franklin Gothic Book" pitchFamily="34" charset="0"/>
              <a:ea typeface="Calibri"/>
              <a:cs typeface="Times New Roman"/>
            </a:endParaRPr>
          </a:p>
          <a:p>
            <a:pPr>
              <a:spcAft>
                <a:spcPts val="0"/>
              </a:spcAft>
              <a:buSzPct val="130000"/>
              <a:buFont typeface="Wingdings" pitchFamily="2" charset="2"/>
              <a:buChar char="§"/>
            </a:pPr>
            <a:r>
              <a:rPr lang="en-US" sz="2800" b="0" dirty="0" smtClean="0">
                <a:solidFill>
                  <a:prstClr val="black"/>
                </a:solidFill>
                <a:latin typeface="Franklin Gothic Book" pitchFamily="34" charset="0"/>
                <a:ea typeface="Calibri"/>
                <a:cs typeface="Times New Roman"/>
              </a:rPr>
              <a:t>All health care professionals need to be aware of the safety risks than can occur due to prescribing</a:t>
            </a:r>
            <a:r>
              <a:rPr lang="en-US" sz="2800" b="0" dirty="0">
                <a:solidFill>
                  <a:prstClr val="black"/>
                </a:solidFill>
                <a:latin typeface="Franklin Gothic Book" pitchFamily="34" charset="0"/>
                <a:ea typeface="Calibri"/>
                <a:cs typeface="Times New Roman"/>
              </a:rPr>
              <a:t> </a:t>
            </a:r>
            <a:r>
              <a:rPr lang="en-US" sz="2800" b="0" dirty="0" smtClean="0">
                <a:solidFill>
                  <a:prstClr val="black"/>
                </a:solidFill>
                <a:latin typeface="Franklin Gothic Book" pitchFamily="34" charset="0"/>
                <a:ea typeface="Calibri"/>
                <a:cs typeface="Times New Roman"/>
              </a:rPr>
              <a:t>and dispensing of concentrated insulins</a:t>
            </a:r>
          </a:p>
          <a:p>
            <a:pPr marL="0" indent="0">
              <a:spcAft>
                <a:spcPts val="0"/>
              </a:spcAft>
              <a:buSzPct val="130000"/>
              <a:buNone/>
            </a:pPr>
            <a:endParaRPr lang="en-US" sz="1000" b="0" dirty="0" smtClean="0">
              <a:solidFill>
                <a:prstClr val="black"/>
              </a:solidFill>
              <a:latin typeface="Franklin Gothic Book" pitchFamily="34" charset="0"/>
              <a:ea typeface="Calibri"/>
              <a:cs typeface="Times New Roman"/>
            </a:endParaRPr>
          </a:p>
          <a:p>
            <a:pPr>
              <a:spcAft>
                <a:spcPts val="0"/>
              </a:spcAft>
              <a:buSzPct val="130000"/>
              <a:buFont typeface="Wingdings" pitchFamily="2" charset="2"/>
              <a:buChar char="§"/>
            </a:pPr>
            <a:r>
              <a:rPr lang="en-US" sz="2800" b="0" dirty="0" smtClean="0">
                <a:solidFill>
                  <a:prstClr val="black"/>
                </a:solidFill>
                <a:latin typeface="Franklin Gothic Book" pitchFamily="34" charset="0"/>
                <a:ea typeface="Calibri"/>
                <a:cs typeface="Times New Roman"/>
              </a:rPr>
              <a:t>Patient education is imperative</a:t>
            </a:r>
          </a:p>
          <a:p>
            <a:pPr marL="0" indent="0">
              <a:spcAft>
                <a:spcPts val="0"/>
              </a:spcAft>
              <a:buSzPct val="130000"/>
              <a:buNone/>
            </a:pPr>
            <a:endParaRPr lang="en-US" sz="1000" b="0" dirty="0" smtClean="0">
              <a:solidFill>
                <a:prstClr val="black"/>
              </a:solidFill>
              <a:latin typeface="Franklin Gothic Book" pitchFamily="34" charset="0"/>
              <a:ea typeface="Calibri"/>
              <a:cs typeface="Times New Roman"/>
            </a:endParaRPr>
          </a:p>
          <a:p>
            <a:pPr>
              <a:spcAft>
                <a:spcPts val="0"/>
              </a:spcAft>
              <a:buSzPct val="130000"/>
              <a:buFont typeface="Wingdings" pitchFamily="2" charset="2"/>
              <a:buChar char="§"/>
            </a:pPr>
            <a:r>
              <a:rPr lang="en-US" sz="2800" b="0" dirty="0" smtClean="0">
                <a:solidFill>
                  <a:prstClr val="black"/>
                </a:solidFill>
                <a:latin typeface="Franklin Gothic Book" pitchFamily="34" charset="0"/>
                <a:ea typeface="Calibri"/>
                <a:cs typeface="Times New Roman"/>
              </a:rPr>
              <a:t>Cost of insulin therapy needs to be discussed and readdressed at each visit</a:t>
            </a:r>
          </a:p>
          <a:p>
            <a:pPr>
              <a:spcAft>
                <a:spcPts val="0"/>
              </a:spcAft>
              <a:buSzPct val="130000"/>
              <a:buFont typeface="Wingdings" pitchFamily="2" charset="2"/>
              <a:buChar char="§"/>
            </a:pPr>
            <a:endParaRPr lang="en-US" b="0" dirty="0" smtClean="0">
              <a:solidFill>
                <a:prstClr val="black"/>
              </a:solidFill>
              <a:latin typeface="Franklin Gothic Book" pitchFamily="34" charset="0"/>
              <a:ea typeface="Calibri"/>
              <a:cs typeface="Times New Roman"/>
            </a:endParaRPr>
          </a:p>
          <a:p>
            <a:pPr>
              <a:spcAft>
                <a:spcPts val="0"/>
              </a:spcAft>
              <a:buSzPct val="130000"/>
              <a:buFont typeface="Wingdings" pitchFamily="2" charset="2"/>
              <a:buChar char="§"/>
            </a:pPr>
            <a:endParaRPr lang="en-US" b="0" dirty="0" smtClean="0">
              <a:solidFill>
                <a:prstClr val="black"/>
              </a:solidFill>
              <a:latin typeface="Franklin Gothic Book" pitchFamily="34" charset="0"/>
              <a:ea typeface="Calibri"/>
              <a:cs typeface="Times New Roman"/>
            </a:endParaRPr>
          </a:p>
          <a:p>
            <a:pPr marL="685800" lvl="2" indent="0">
              <a:spcAft>
                <a:spcPts val="0"/>
              </a:spcAft>
              <a:buSzPct val="130000"/>
              <a:buNone/>
            </a:pPr>
            <a:endParaRPr lang="en-US" sz="2100" dirty="0" smtClean="0">
              <a:solidFill>
                <a:prstClr val="black"/>
              </a:solidFill>
              <a:latin typeface="Franklin Gothic Book" pitchFamily="34" charset="0"/>
              <a:ea typeface="Calibri"/>
              <a:cs typeface="Times New Roman"/>
            </a:endParaRPr>
          </a:p>
          <a:p>
            <a:pPr marL="366713" lvl="1" indent="0">
              <a:buSzPct val="100000"/>
              <a:buNone/>
            </a:pPr>
            <a:endParaRPr lang="en-US" sz="2000" dirty="0"/>
          </a:p>
          <a:p>
            <a:pPr lvl="1">
              <a:spcAft>
                <a:spcPts val="0"/>
              </a:spcAft>
              <a:buSzPct val="130000"/>
              <a:buFont typeface="Wingdings" pitchFamily="2" charset="2"/>
              <a:buChar char="§"/>
            </a:pPr>
            <a:endParaRPr lang="en-US" b="0" dirty="0"/>
          </a:p>
        </p:txBody>
      </p:sp>
    </p:spTree>
    <p:extLst>
      <p:ext uri="{BB962C8B-B14F-4D97-AF65-F5344CB8AC3E}">
        <p14:creationId xmlns:p14="http://schemas.microsoft.com/office/powerpoint/2010/main" val="1879263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b="0" dirty="0" smtClean="0">
                <a:solidFill>
                  <a:schemeClr val="tx1"/>
                </a:solidFill>
                <a:latin typeface="Franklin Gothic Book"/>
                <a:cs typeface="Franklin Gothic Book"/>
              </a:rPr>
              <a:t> </a:t>
            </a:r>
            <a:r>
              <a:rPr lang="en-US" sz="3600" dirty="0" smtClean="0">
                <a:latin typeface="Franklin Gothic Medium" panose="020B0603020102020204" pitchFamily="34" charset="0"/>
              </a:rPr>
              <a:t>Obesity and Insulin Resistance</a:t>
            </a:r>
            <a:endParaRPr lang="en-US" sz="3600" b="0" i="1" dirty="0">
              <a:solidFill>
                <a:schemeClr val="tx1"/>
              </a:solidFill>
              <a:latin typeface="Franklin Gothic Medium" panose="020B0603020102020204" pitchFamily="34" charset="0"/>
              <a:cs typeface="Franklin Gothic Book"/>
            </a:endParaRPr>
          </a:p>
        </p:txBody>
      </p:sp>
      <p:sp>
        <p:nvSpPr>
          <p:cNvPr id="4" name="TextBox 3"/>
          <p:cNvSpPr txBox="1"/>
          <p:nvPr/>
        </p:nvSpPr>
        <p:spPr>
          <a:xfrm>
            <a:off x="4495800" y="6523391"/>
            <a:ext cx="4790803" cy="430887"/>
          </a:xfrm>
          <a:prstGeom prst="rect">
            <a:avLst/>
          </a:prstGeom>
          <a:noFill/>
        </p:spPr>
        <p:txBody>
          <a:bodyPr wrap="square" rtlCol="0">
            <a:spAutoFit/>
          </a:bodyPr>
          <a:lstStyle/>
          <a:p>
            <a:r>
              <a:rPr lang="en-US" sz="1100" dirty="0" err="1" smtClean="0">
                <a:latin typeface="Franklin Gothic Book" panose="020B0503020102020204" pitchFamily="34" charset="0"/>
              </a:rPr>
              <a:t>Lamos</a:t>
            </a:r>
            <a:r>
              <a:rPr lang="en-US" sz="1100" dirty="0" smtClean="0">
                <a:latin typeface="Franklin Gothic Book" pitchFamily="34" charset="0"/>
              </a:rPr>
              <a:t> E. Therapeutics and Clinical Risk Management. 2016; 12: 389-400</a:t>
            </a:r>
          </a:p>
          <a:p>
            <a:r>
              <a:rPr lang="en-US" sz="1100" dirty="0" smtClean="0">
                <a:latin typeface="Franklin Gothic Book" pitchFamily="34" charset="0"/>
              </a:rPr>
              <a:t> </a:t>
            </a:r>
          </a:p>
        </p:txBody>
      </p:sp>
      <p:sp>
        <p:nvSpPr>
          <p:cNvPr id="3" name="Up Arrow 2"/>
          <p:cNvSpPr/>
          <p:nvPr/>
        </p:nvSpPr>
        <p:spPr>
          <a:xfrm>
            <a:off x="762000" y="2307771"/>
            <a:ext cx="914400" cy="1143000"/>
          </a:xfrm>
          <a:prstGeom prst="upArrow">
            <a:avLst/>
          </a:prstGeom>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557745" y="2847321"/>
            <a:ext cx="2639786" cy="523220"/>
          </a:xfrm>
          <a:prstGeom prst="rect">
            <a:avLst/>
          </a:prstGeom>
          <a:noFill/>
        </p:spPr>
        <p:txBody>
          <a:bodyPr wrap="square" rtlCol="0">
            <a:spAutoFit/>
          </a:bodyPr>
          <a:lstStyle/>
          <a:p>
            <a:r>
              <a:rPr lang="en-US" dirty="0" smtClean="0"/>
              <a:t>Insulin Resistance</a:t>
            </a:r>
            <a:endParaRPr lang="en-US" dirty="0"/>
          </a:p>
        </p:txBody>
      </p:sp>
      <p:sp>
        <p:nvSpPr>
          <p:cNvPr id="6" name="Plus 5"/>
          <p:cNvSpPr/>
          <p:nvPr/>
        </p:nvSpPr>
        <p:spPr>
          <a:xfrm>
            <a:off x="4181203" y="2585711"/>
            <a:ext cx="533400" cy="523220"/>
          </a:xfrm>
          <a:prstGeom prst="mathPlus">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rot="10800000">
            <a:off x="4953000" y="2362200"/>
            <a:ext cx="914400" cy="1143000"/>
          </a:xfrm>
          <a:prstGeom prst="upArrow">
            <a:avLst/>
          </a:prstGeom>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867400" y="2410480"/>
            <a:ext cx="2895600" cy="523220"/>
          </a:xfrm>
          <a:prstGeom prst="rect">
            <a:avLst/>
          </a:prstGeom>
          <a:noFill/>
        </p:spPr>
        <p:txBody>
          <a:bodyPr wrap="square" rtlCol="0">
            <a:spAutoFit/>
          </a:bodyPr>
          <a:lstStyle/>
          <a:p>
            <a:r>
              <a:rPr lang="en-US" dirty="0" smtClean="0"/>
              <a:t>Insulin Secretion </a:t>
            </a:r>
            <a:endParaRPr lang="en-US" dirty="0"/>
          </a:p>
        </p:txBody>
      </p:sp>
      <p:sp>
        <p:nvSpPr>
          <p:cNvPr id="11" name="Up Arrow 10"/>
          <p:cNvSpPr/>
          <p:nvPr/>
        </p:nvSpPr>
        <p:spPr>
          <a:xfrm>
            <a:off x="2261507" y="4076700"/>
            <a:ext cx="1143000" cy="1600200"/>
          </a:xfrm>
          <a:prstGeom prst="upArrow">
            <a:avLst/>
          </a:prstGeom>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404507" y="4906574"/>
            <a:ext cx="2639786" cy="646331"/>
          </a:xfrm>
          <a:prstGeom prst="rect">
            <a:avLst/>
          </a:prstGeom>
          <a:noFill/>
        </p:spPr>
        <p:txBody>
          <a:bodyPr wrap="square" rtlCol="0">
            <a:spAutoFit/>
          </a:bodyPr>
          <a:lstStyle/>
          <a:p>
            <a:r>
              <a:rPr lang="en-US" sz="3600" dirty="0" smtClean="0"/>
              <a:t>Insulin doses</a:t>
            </a:r>
            <a:endParaRPr lang="en-US" sz="3600" dirty="0"/>
          </a:p>
        </p:txBody>
      </p:sp>
    </p:spTree>
    <p:extLst>
      <p:ext uri="{BB962C8B-B14F-4D97-AF65-F5344CB8AC3E}">
        <p14:creationId xmlns:p14="http://schemas.microsoft.com/office/powerpoint/2010/main" val="2582968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6516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The Usual </a:t>
            </a:r>
            <a:r>
              <a:rPr lang="en-US" sz="3600" dirty="0">
                <a:latin typeface="Franklin Gothic Medium" panose="020B0603020102020204" pitchFamily="34" charset="0"/>
              </a:rPr>
              <a:t>S</a:t>
            </a:r>
            <a:r>
              <a:rPr lang="en-US" sz="3600" dirty="0" smtClean="0">
                <a:latin typeface="Franklin Gothic Medium" panose="020B0603020102020204" pitchFamily="34" charset="0"/>
              </a:rPr>
              <a:t>uspects….</a:t>
            </a:r>
            <a:endParaRPr lang="en-US" sz="3600" b="0" i="1" dirty="0">
              <a:solidFill>
                <a:schemeClr val="tx1"/>
              </a:solidFill>
              <a:latin typeface="Franklin Gothic Medium" panose="020B0603020102020204" pitchFamily="34" charset="0"/>
              <a:cs typeface="Franklin Gothic Book"/>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200" y="2908663"/>
            <a:ext cx="5004926" cy="8965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941519"/>
            <a:ext cx="4953000" cy="70876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 y="2831838"/>
            <a:ext cx="765293" cy="194679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800" y="3805238"/>
            <a:ext cx="3543300" cy="168995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7600" y="5715288"/>
            <a:ext cx="4705198" cy="83791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8000" y="1941519"/>
            <a:ext cx="1943100" cy="1607684"/>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5332" y="4269919"/>
            <a:ext cx="4003975" cy="878921"/>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55720" y="4709379"/>
            <a:ext cx="1501126" cy="2011818"/>
          </a:xfrm>
          <a:prstGeom prst="rect">
            <a:avLst/>
          </a:prstGeom>
        </p:spPr>
      </p:pic>
    </p:spTree>
    <p:extLst>
      <p:ext uri="{BB962C8B-B14F-4D97-AF65-F5344CB8AC3E}">
        <p14:creationId xmlns:p14="http://schemas.microsoft.com/office/powerpoint/2010/main" val="217158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But Wait! There is More….</a:t>
            </a:r>
            <a:endParaRPr lang="en-US" sz="3600" b="0" i="1" dirty="0">
              <a:solidFill>
                <a:schemeClr val="tx1"/>
              </a:solidFill>
              <a:latin typeface="Franklin Gothic Medium" panose="020B0603020102020204" pitchFamily="34" charset="0"/>
              <a:cs typeface="Franklin Gothic Book"/>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81200"/>
            <a:ext cx="5646964" cy="140546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038600"/>
            <a:ext cx="3495675" cy="217864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721848"/>
            <a:ext cx="3562894" cy="1921168"/>
          </a:xfrm>
          <a:prstGeom prst="rect">
            <a:avLst/>
          </a:prstGeom>
        </p:spPr>
      </p:pic>
    </p:spTree>
    <p:extLst>
      <p:ext uri="{BB962C8B-B14F-4D97-AF65-F5344CB8AC3E}">
        <p14:creationId xmlns:p14="http://schemas.microsoft.com/office/powerpoint/2010/main" val="133124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70214"/>
          </a:xfrm>
        </p:spPr>
        <p:style>
          <a:lnRef idx="1">
            <a:schemeClr val="accent1"/>
          </a:lnRef>
          <a:fillRef idx="2">
            <a:schemeClr val="accent1"/>
          </a:fillRef>
          <a:effectRef idx="1">
            <a:schemeClr val="accent1"/>
          </a:effectRef>
          <a:fontRef idx="minor">
            <a:schemeClr val="dk1"/>
          </a:fontRef>
        </p:style>
        <p:txBody>
          <a:bodyPr/>
          <a:lstStyle/>
          <a:p>
            <a:pPr algn="ctr"/>
            <a:r>
              <a:rPr lang="en-US" sz="3600" dirty="0" smtClean="0">
                <a:latin typeface="Franklin Gothic Medium" panose="020B0603020102020204" pitchFamily="34" charset="0"/>
              </a:rPr>
              <a:t>Toujeo</a:t>
            </a:r>
            <a:r>
              <a:rPr lang="en-US" sz="3600" baseline="30000" dirty="0" smtClean="0">
                <a:latin typeface="Franklin Gothic Medium" panose="020B0603020102020204" pitchFamily="34" charset="0"/>
              </a:rPr>
              <a:t>®</a:t>
            </a:r>
            <a:endParaRPr lang="en-US" sz="3600" b="0" i="1" baseline="30000" dirty="0">
              <a:solidFill>
                <a:schemeClr val="tx1"/>
              </a:solidFill>
              <a:latin typeface="Franklin Gothic Medium" panose="020B0603020102020204" pitchFamily="34" charset="0"/>
              <a:cs typeface="Franklin Gothic Book"/>
            </a:endParaRPr>
          </a:p>
        </p:txBody>
      </p:sp>
      <p:sp>
        <p:nvSpPr>
          <p:cNvPr id="5" name="Teardrop 4"/>
          <p:cNvSpPr/>
          <p:nvPr/>
        </p:nvSpPr>
        <p:spPr>
          <a:xfrm>
            <a:off x="1752600" y="3567793"/>
            <a:ext cx="1524000" cy="1616976"/>
          </a:xfrm>
          <a:prstGeom prst="teardrop">
            <a:avLst/>
          </a:prstGeom>
          <a:ln>
            <a:solidFill>
              <a:srgbClr val="FFFF16"/>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1 unit</a:t>
            </a:r>
          </a:p>
          <a:p>
            <a:pPr algn="ctr"/>
            <a:r>
              <a:rPr lang="en-US" sz="2400" dirty="0" smtClean="0"/>
              <a:t>Lantus</a:t>
            </a:r>
            <a:r>
              <a:rPr lang="en-US" sz="2400" baseline="30000" dirty="0" smtClean="0"/>
              <a:t>®</a:t>
            </a:r>
            <a:endParaRPr lang="en-US" sz="2400" baseline="30000" dirty="0"/>
          </a:p>
        </p:txBody>
      </p:sp>
      <p:sp>
        <p:nvSpPr>
          <p:cNvPr id="7" name="Teardrop 6"/>
          <p:cNvSpPr/>
          <p:nvPr/>
        </p:nvSpPr>
        <p:spPr>
          <a:xfrm>
            <a:off x="4775506" y="3896881"/>
            <a:ext cx="838200" cy="778776"/>
          </a:xfrm>
          <a:prstGeom prst="teardrop">
            <a:avLst/>
          </a:prstGeom>
          <a:solidFill>
            <a:srgbClr val="00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1 unit</a:t>
            </a:r>
            <a:endParaRPr lang="en-US" sz="1800" dirty="0"/>
          </a:p>
        </p:txBody>
      </p:sp>
      <p:sp>
        <p:nvSpPr>
          <p:cNvPr id="8" name="Content Placeholder 2"/>
          <p:cNvSpPr>
            <a:spLocks noGrp="1"/>
          </p:cNvSpPr>
          <p:nvPr>
            <p:ph sz="quarter" idx="1"/>
          </p:nvPr>
        </p:nvSpPr>
        <p:spPr>
          <a:xfrm>
            <a:off x="624130" y="1632854"/>
            <a:ext cx="8302752" cy="1801586"/>
          </a:xfrm>
        </p:spPr>
        <p:txBody>
          <a:bodyPr/>
          <a:lstStyle/>
          <a:p>
            <a:pPr>
              <a:buFont typeface="Wingdings" panose="05000000000000000000" pitchFamily="2" charset="2"/>
              <a:buChar char="§"/>
            </a:pPr>
            <a:r>
              <a:rPr lang="en-US" sz="3200" dirty="0" smtClean="0">
                <a:sym typeface="Wingdings" panose="05000000000000000000" pitchFamily="2" charset="2"/>
              </a:rPr>
              <a:t>Glargine U-300</a:t>
            </a:r>
          </a:p>
          <a:p>
            <a:pPr lvl="1">
              <a:buFont typeface="Wingdings" panose="05000000000000000000" pitchFamily="2" charset="2"/>
              <a:buChar char="§"/>
            </a:pPr>
            <a:r>
              <a:rPr lang="en-US" sz="3000" dirty="0" smtClean="0"/>
              <a:t>FDA approved in Feb 2015</a:t>
            </a:r>
          </a:p>
          <a:p>
            <a:pPr lvl="1">
              <a:buFont typeface="Wingdings" panose="05000000000000000000" pitchFamily="2" charset="2"/>
              <a:buChar char="§"/>
            </a:pPr>
            <a:r>
              <a:rPr lang="en-US" sz="3000" dirty="0" smtClean="0"/>
              <a:t>Available as pen only</a:t>
            </a:r>
          </a:p>
        </p:txBody>
      </p:sp>
      <p:sp>
        <p:nvSpPr>
          <p:cNvPr id="9" name="Content Placeholder 2"/>
          <p:cNvSpPr txBox="1">
            <a:spLocks/>
          </p:cNvSpPr>
          <p:nvPr/>
        </p:nvSpPr>
        <p:spPr bwMode="auto">
          <a:xfrm>
            <a:off x="420624" y="5493707"/>
            <a:ext cx="8302752"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120000"/>
              <a:buFont typeface="Arial" pitchFamily="34" charset="0"/>
              <a:buChar char="•"/>
              <a:defRPr sz="2400" b="1" kern="1200" baseline="0">
                <a:solidFill>
                  <a:schemeClr val="tx1"/>
                </a:solidFill>
                <a:latin typeface="Franklin Gothic Book"/>
                <a:ea typeface="ＭＳ Ｐゴシック" pitchFamily="-106" charset="-128"/>
                <a:cs typeface="Franklin Gothic Book"/>
              </a:defRPr>
            </a:lvl1pPr>
            <a:lvl2pPr marL="639763" indent="-273050" algn="l" rtl="0" eaLnBrk="0" fontAlgn="base" hangingPunct="0">
              <a:spcBef>
                <a:spcPts val="550"/>
              </a:spcBef>
              <a:spcAft>
                <a:spcPct val="0"/>
              </a:spcAft>
              <a:buClr>
                <a:schemeClr val="accent2"/>
              </a:buClr>
              <a:buSzPct val="90000"/>
              <a:buFont typeface="Wingdings" pitchFamily="2" charset="2"/>
              <a:buChar char="Ø"/>
              <a:defRPr sz="2200" kern="1200" baseline="0">
                <a:solidFill>
                  <a:schemeClr val="tx1"/>
                </a:solidFill>
                <a:latin typeface="Franklin Gothic Book"/>
                <a:ea typeface="ＭＳ Ｐゴシック" pitchFamily="-106" charset="-128"/>
                <a:cs typeface="Franklin Gothic Book"/>
              </a:defRPr>
            </a:lvl2pPr>
            <a:lvl3pPr marL="914400" indent="-228600" algn="l" rtl="0" eaLnBrk="0" fontAlgn="base" hangingPunct="0">
              <a:spcBef>
                <a:spcPts val="500"/>
              </a:spcBef>
              <a:spcAft>
                <a:spcPct val="0"/>
              </a:spcAft>
              <a:buClr>
                <a:schemeClr val="accent2"/>
              </a:buClr>
              <a:buSzPct val="90000"/>
              <a:buFont typeface="Arial"/>
              <a:buChar char="•"/>
              <a:defRPr sz="2300" kern="1200">
                <a:solidFill>
                  <a:schemeClr val="tx1"/>
                </a:solidFill>
                <a:latin typeface="Franklin Gothic Book"/>
                <a:ea typeface="ＭＳ Ｐゴシック" pitchFamily="-106" charset="-128"/>
                <a:cs typeface="Franklin Gothic Book"/>
              </a:defRPr>
            </a:lvl3pPr>
            <a:lvl4pPr marL="1371600" indent="-228600" algn="l" rtl="0" eaLnBrk="0" fontAlgn="base" hangingPunct="0">
              <a:spcBef>
                <a:spcPts val="400"/>
              </a:spcBef>
              <a:spcAft>
                <a:spcPct val="0"/>
              </a:spcAft>
              <a:buClr>
                <a:srgbClr val="A5AB81"/>
              </a:buClr>
              <a:buSzPct val="90000"/>
              <a:buFont typeface="Arial"/>
              <a:buChar char="•"/>
              <a:defRPr sz="2000" kern="1200">
                <a:solidFill>
                  <a:schemeClr val="tx1"/>
                </a:solidFill>
                <a:latin typeface="Franklin Gothic Book"/>
                <a:ea typeface="ＭＳ Ｐゴシック" pitchFamily="-106" charset="-128"/>
                <a:cs typeface="Franklin Gothic Book"/>
              </a:defRPr>
            </a:lvl4pPr>
            <a:lvl5pPr marL="1828800" indent="-228600" algn="l" rtl="0" eaLnBrk="0" fontAlgn="base" hangingPunct="0">
              <a:spcBef>
                <a:spcPts val="400"/>
              </a:spcBef>
              <a:spcAft>
                <a:spcPct val="0"/>
              </a:spcAft>
              <a:buClr>
                <a:srgbClr val="D8B25C"/>
              </a:buClr>
              <a:buSzPct val="90000"/>
              <a:buFont typeface="Arial"/>
              <a:buChar char="•"/>
              <a:defRPr sz="2000" kern="1200">
                <a:solidFill>
                  <a:schemeClr val="tx1"/>
                </a:solidFill>
                <a:latin typeface="Franklin Gothic Book"/>
                <a:ea typeface="ＭＳ Ｐゴシック" pitchFamily="-106" charset="-128"/>
                <a:cs typeface="Franklin Gothic Book"/>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itchFamily="2" charset="2"/>
              <a:buChar char="§"/>
            </a:pPr>
            <a:r>
              <a:rPr lang="en-US" sz="3200" dirty="0"/>
              <a:t>Lantus</a:t>
            </a:r>
            <a:r>
              <a:rPr lang="en-US" sz="3200" baseline="30000" dirty="0"/>
              <a:t>®</a:t>
            </a:r>
            <a:r>
              <a:rPr lang="en-US" sz="3200" dirty="0"/>
              <a:t> to Toujeo</a:t>
            </a:r>
            <a:r>
              <a:rPr lang="en-US" sz="3200" baseline="30000" dirty="0"/>
              <a:t>®</a:t>
            </a:r>
            <a:r>
              <a:rPr lang="en-US" sz="3200" dirty="0"/>
              <a:t> </a:t>
            </a:r>
            <a:r>
              <a:rPr lang="en-US" sz="3200" dirty="0">
                <a:sym typeface="Wingdings" panose="05000000000000000000" pitchFamily="2" charset="2"/>
              </a:rPr>
              <a:t> 1 : </a:t>
            </a:r>
            <a:r>
              <a:rPr lang="en-US" sz="3200" dirty="0" smtClean="0">
                <a:sym typeface="Wingdings" panose="05000000000000000000" pitchFamily="2" charset="2"/>
              </a:rPr>
              <a:t>1</a:t>
            </a:r>
            <a:endParaRPr lang="en-US" sz="3200" dirty="0" smtClean="0"/>
          </a:p>
          <a:p>
            <a:pPr marL="366713" lvl="1" indent="0">
              <a:buFont typeface="Wingdings" pitchFamily="2" charset="2"/>
              <a:buNone/>
            </a:pPr>
            <a:endParaRPr lang="en-US" sz="2800" dirty="0" smtClean="0"/>
          </a:p>
          <a:p>
            <a:pPr marL="366713" lvl="1" indent="0">
              <a:buFont typeface="Wingdings" pitchFamily="2" charset="2"/>
              <a:buNone/>
            </a:pPr>
            <a:endParaRPr lang="en-US" sz="2800" dirty="0"/>
          </a:p>
        </p:txBody>
      </p:sp>
      <p:sp>
        <p:nvSpPr>
          <p:cNvPr id="6" name="TextBox 5"/>
          <p:cNvSpPr txBox="1"/>
          <p:nvPr/>
        </p:nvSpPr>
        <p:spPr>
          <a:xfrm>
            <a:off x="4775506" y="4722985"/>
            <a:ext cx="1255776" cy="523220"/>
          </a:xfrm>
          <a:prstGeom prst="rect">
            <a:avLst/>
          </a:prstGeom>
          <a:noFill/>
        </p:spPr>
        <p:txBody>
          <a:bodyPr wrap="square" rtlCol="0">
            <a:spAutoFit/>
          </a:bodyPr>
          <a:lstStyle/>
          <a:p>
            <a:pPr algn="ctr"/>
            <a:r>
              <a:rPr lang="en-US" dirty="0" smtClean="0">
                <a:solidFill>
                  <a:srgbClr val="003399"/>
                </a:solidFill>
                <a:latin typeface="Franklin Gothic Medium Cond" panose="020B0606030402020204" pitchFamily="34" charset="0"/>
              </a:rPr>
              <a:t>Toujeo</a:t>
            </a:r>
            <a:r>
              <a:rPr lang="en-US" baseline="30000" dirty="0" smtClean="0">
                <a:solidFill>
                  <a:srgbClr val="003399"/>
                </a:solidFill>
                <a:latin typeface="Franklin Gothic Medium Cond" panose="020B0606030402020204" pitchFamily="34" charset="0"/>
              </a:rPr>
              <a:t>®</a:t>
            </a:r>
            <a:endParaRPr lang="en-US" baseline="30000" dirty="0">
              <a:solidFill>
                <a:srgbClr val="003399"/>
              </a:solidFill>
              <a:latin typeface="Franklin Gothic Medium Cond" panose="020B0606030402020204" pitchFamily="34" charset="0"/>
            </a:endParaRPr>
          </a:p>
        </p:txBody>
      </p:sp>
      <p:sp>
        <p:nvSpPr>
          <p:cNvPr id="10" name="Equal 9"/>
          <p:cNvSpPr/>
          <p:nvPr/>
        </p:nvSpPr>
        <p:spPr>
          <a:xfrm>
            <a:off x="3673930" y="4069896"/>
            <a:ext cx="716771" cy="612769"/>
          </a:xfrm>
          <a:prstGeom prst="mathEqual">
            <a:avLst/>
          </a:prstGeom>
          <a:ln>
            <a:solidFill>
              <a:srgbClr val="00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89123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GoBLue">
      <a:dk1>
        <a:srgbClr val="000000"/>
      </a:dk1>
      <a:lt1>
        <a:srgbClr val="FFFF73"/>
      </a:lt1>
      <a:dk2>
        <a:srgbClr val="4F271C"/>
      </a:dk2>
      <a:lt2>
        <a:srgbClr val="FFFFE3"/>
      </a:lt2>
      <a:accent1>
        <a:srgbClr val="FFFF00"/>
      </a:accent1>
      <a:accent2>
        <a:srgbClr val="002D89"/>
      </a:accent2>
      <a:accent3>
        <a:srgbClr val="0070C0"/>
      </a:accent3>
      <a:accent4>
        <a:srgbClr val="EACA53"/>
      </a:accent4>
      <a:accent5>
        <a:srgbClr val="964305"/>
      </a:accent5>
      <a:accent6>
        <a:srgbClr val="3F3F3F"/>
      </a:accent6>
      <a:hlink>
        <a:srgbClr val="2F75FF"/>
      </a:hlink>
      <a:folHlink>
        <a:srgbClr val="AA8A1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33865</TotalTime>
  <Words>3459</Words>
  <Application>Microsoft Office PowerPoint</Application>
  <PresentationFormat>On-screen Show (4:3)</PresentationFormat>
  <Paragraphs>643</Paragraphs>
  <Slides>44</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ＭＳ Ｐゴシック</vt:lpstr>
      <vt:lpstr>Arial</vt:lpstr>
      <vt:lpstr>Calibri</vt:lpstr>
      <vt:lpstr>Franklin Gothic Book</vt:lpstr>
      <vt:lpstr>Franklin Gothic Medium</vt:lpstr>
      <vt:lpstr>Franklin Gothic Medium Cond</vt:lpstr>
      <vt:lpstr>Times New Roman</vt:lpstr>
      <vt:lpstr>Tw Cen MT</vt:lpstr>
      <vt:lpstr>Verdana</vt:lpstr>
      <vt:lpstr>Wingdings</vt:lpstr>
      <vt:lpstr>Median</vt:lpstr>
      <vt:lpstr> U …… What hundred??? </vt:lpstr>
      <vt:lpstr>CME Disclosures</vt:lpstr>
      <vt:lpstr>Objectives</vt:lpstr>
      <vt:lpstr>Diabetes and Obesity Epidemics</vt:lpstr>
      <vt:lpstr> Obesity and Insulin Resistance</vt:lpstr>
      <vt:lpstr>PowerPoint Presentation</vt:lpstr>
      <vt:lpstr>The Usual Suspects….</vt:lpstr>
      <vt:lpstr>But Wait! There is More….</vt:lpstr>
      <vt:lpstr>Toujeo®</vt:lpstr>
      <vt:lpstr>Pharmacodynamics: Glargine</vt:lpstr>
      <vt:lpstr> Dosing in Type 2 Diabetes </vt:lpstr>
      <vt:lpstr>Glycemic Efficacy</vt:lpstr>
      <vt:lpstr>Outcomes via EDITION Trials: Glargine</vt:lpstr>
      <vt:lpstr>Safety: Glargine</vt:lpstr>
      <vt:lpstr>Dosage Form Considerations</vt:lpstr>
      <vt:lpstr>Cost Saving Options</vt:lpstr>
      <vt:lpstr>Clinical Pearls/Place in Therapy</vt:lpstr>
      <vt:lpstr>Tresiba®</vt:lpstr>
      <vt:lpstr>Pharmacokinetics: Degludec</vt:lpstr>
      <vt:lpstr>Pharmacodynamics: Degludec</vt:lpstr>
      <vt:lpstr>Deguldec vs Glargine: Less Variability</vt:lpstr>
      <vt:lpstr>Comparison Pharmacodynamics</vt:lpstr>
      <vt:lpstr> Dosing in Type 2 Diabetes </vt:lpstr>
      <vt:lpstr>Evidence Based Dosing Conversion Recommendations</vt:lpstr>
      <vt:lpstr>Outcomes via BEGIN Trials: Degludec</vt:lpstr>
      <vt:lpstr>Variable Dosing Time </vt:lpstr>
      <vt:lpstr>Safety: Degludec</vt:lpstr>
      <vt:lpstr>Cardiovascular Safety: Degludec</vt:lpstr>
      <vt:lpstr>Dosage Form Considerations</vt:lpstr>
      <vt:lpstr>Administration Considerations</vt:lpstr>
      <vt:lpstr>Combination Product Pipeline</vt:lpstr>
      <vt:lpstr>Cost Saving Options</vt:lpstr>
      <vt:lpstr>Clinical Pearls/Place in Therapy</vt:lpstr>
      <vt:lpstr>Another Option for Meal Time</vt:lpstr>
      <vt:lpstr>Why Another Concentration?</vt:lpstr>
      <vt:lpstr>Bioequivalence: Lispro U-200</vt:lpstr>
      <vt:lpstr>Outcomes and Tolerability:</vt:lpstr>
      <vt:lpstr> Dosing and Administration </vt:lpstr>
      <vt:lpstr>Dosage Form Considerations</vt:lpstr>
      <vt:lpstr>Cost Saving Options</vt:lpstr>
      <vt:lpstr>Clinical Pearls/Place in Therapy</vt:lpstr>
      <vt:lpstr>Basaglar®</vt:lpstr>
      <vt:lpstr>Humulin R U-500 (for awareness only)</vt:lpstr>
      <vt:lpstr>Summary</vt:lpstr>
    </vt:vector>
  </TitlesOfParts>
  <Company>UHC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Patient-Centered Medical Home</dc:title>
  <dc:creator>JArend</dc:creator>
  <cp:lastModifiedBy>Diez, Heidi</cp:lastModifiedBy>
  <cp:revision>1170</cp:revision>
  <cp:lastPrinted>2014-09-13T16:07:32Z</cp:lastPrinted>
  <dcterms:created xsi:type="dcterms:W3CDTF">2013-05-11T15:17:31Z</dcterms:created>
  <dcterms:modified xsi:type="dcterms:W3CDTF">2016-09-13T20:46:49Z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