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71" r:id="rId11"/>
    <p:sldId id="268" r:id="rId12"/>
    <p:sldId id="267" r:id="rId13"/>
    <p:sldId id="269" r:id="rId14"/>
    <p:sldId id="270" r:id="rId15"/>
    <p:sldId id="265" r:id="rId16"/>
    <p:sldId id="272"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th\Desktop\CLICKS\CLICKS%20Fall%202019%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th\Desktop\CLICKS\CLICKS%20Fall%202019%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Sheet1!$P$11</c:f>
              <c:strCache>
                <c:ptCount val="1"/>
                <c:pt idx="0">
                  <c:v>Pre-Quiz</c:v>
                </c:pt>
              </c:strCache>
            </c:strRef>
          </c:tx>
          <c:spPr>
            <a:solidFill>
              <a:schemeClr val="accent4"/>
            </a:solidFill>
          </c:spPr>
          <c:invertIfNegative val="0"/>
          <c:cat>
            <c:strRef>
              <c:f>Sheet1!$O$12:$O$15</c:f>
              <c:strCache>
                <c:ptCount val="4"/>
                <c:pt idx="0">
                  <c:v>Q1</c:v>
                </c:pt>
                <c:pt idx="1">
                  <c:v>Q2</c:v>
                </c:pt>
                <c:pt idx="2">
                  <c:v>Q3</c:v>
                </c:pt>
                <c:pt idx="3">
                  <c:v>Q4</c:v>
                </c:pt>
              </c:strCache>
            </c:strRef>
          </c:cat>
          <c:val>
            <c:numRef>
              <c:f>Sheet1!$P$12:$P$15</c:f>
              <c:numCache>
                <c:formatCode>0%</c:formatCode>
                <c:ptCount val="4"/>
                <c:pt idx="0">
                  <c:v>0.35</c:v>
                </c:pt>
                <c:pt idx="1">
                  <c:v>0.4</c:v>
                </c:pt>
                <c:pt idx="2">
                  <c:v>0.33</c:v>
                </c:pt>
                <c:pt idx="3">
                  <c:v>0.4</c:v>
                </c:pt>
              </c:numCache>
            </c:numRef>
          </c:val>
        </c:ser>
        <c:ser>
          <c:idx val="1"/>
          <c:order val="1"/>
          <c:tx>
            <c:strRef>
              <c:f>Sheet1!$Q$11</c:f>
              <c:strCache>
                <c:ptCount val="1"/>
                <c:pt idx="0">
                  <c:v>Post-Quiz</c:v>
                </c:pt>
              </c:strCache>
            </c:strRef>
          </c:tx>
          <c:spPr>
            <a:solidFill>
              <a:srgbClr val="00B050"/>
            </a:solidFill>
          </c:spPr>
          <c:invertIfNegative val="0"/>
          <c:cat>
            <c:strRef>
              <c:f>Sheet1!$O$12:$O$15</c:f>
              <c:strCache>
                <c:ptCount val="4"/>
                <c:pt idx="0">
                  <c:v>Q1</c:v>
                </c:pt>
                <c:pt idx="1">
                  <c:v>Q2</c:v>
                </c:pt>
                <c:pt idx="2">
                  <c:v>Q3</c:v>
                </c:pt>
                <c:pt idx="3">
                  <c:v>Q4</c:v>
                </c:pt>
              </c:strCache>
            </c:strRef>
          </c:cat>
          <c:val>
            <c:numRef>
              <c:f>Sheet1!$Q$12:$Q$15</c:f>
              <c:numCache>
                <c:formatCode>0%</c:formatCode>
                <c:ptCount val="4"/>
                <c:pt idx="0">
                  <c:v>0.66</c:v>
                </c:pt>
                <c:pt idx="1">
                  <c:v>0.91</c:v>
                </c:pt>
                <c:pt idx="2">
                  <c:v>0.64</c:v>
                </c:pt>
                <c:pt idx="3">
                  <c:v>0.71</c:v>
                </c:pt>
              </c:numCache>
            </c:numRef>
          </c:val>
        </c:ser>
        <c:dLbls>
          <c:showLegendKey val="0"/>
          <c:showVal val="0"/>
          <c:showCatName val="0"/>
          <c:showSerName val="0"/>
          <c:showPercent val="0"/>
          <c:showBubbleSize val="0"/>
        </c:dLbls>
        <c:gapWidth val="150"/>
        <c:axId val="188231680"/>
        <c:axId val="170987456"/>
      </c:barChart>
      <c:catAx>
        <c:axId val="188231680"/>
        <c:scaling>
          <c:orientation val="minMax"/>
        </c:scaling>
        <c:delete val="0"/>
        <c:axPos val="b"/>
        <c:title>
          <c:tx>
            <c:rich>
              <a:bodyPr/>
              <a:lstStyle/>
              <a:p>
                <a:pPr>
                  <a:defRPr/>
                </a:pPr>
                <a:r>
                  <a:rPr lang="en-US"/>
                  <a:t>Questions 1 - 4</a:t>
                </a:r>
              </a:p>
            </c:rich>
          </c:tx>
          <c:layout/>
          <c:overlay val="0"/>
        </c:title>
        <c:majorTickMark val="out"/>
        <c:minorTickMark val="none"/>
        <c:tickLblPos val="nextTo"/>
        <c:crossAx val="170987456"/>
        <c:crosses val="autoZero"/>
        <c:auto val="1"/>
        <c:lblAlgn val="ctr"/>
        <c:lblOffset val="100"/>
        <c:noMultiLvlLbl val="0"/>
      </c:catAx>
      <c:valAx>
        <c:axId val="170987456"/>
        <c:scaling>
          <c:orientation val="minMax"/>
        </c:scaling>
        <c:delete val="0"/>
        <c:axPos val="l"/>
        <c:majorGridlines/>
        <c:title>
          <c:tx>
            <c:rich>
              <a:bodyPr rot="-5400000" vert="horz"/>
              <a:lstStyle/>
              <a:p>
                <a:pPr>
                  <a:defRPr/>
                </a:pPr>
                <a:r>
                  <a:rPr lang="en-US"/>
                  <a:t>Percentage of Students Answering Correctly</a:t>
                </a:r>
              </a:p>
            </c:rich>
          </c:tx>
          <c:layout/>
          <c:overlay val="0"/>
        </c:title>
        <c:numFmt formatCode="0%" sourceLinked="1"/>
        <c:majorTickMark val="out"/>
        <c:minorTickMark val="none"/>
        <c:tickLblPos val="nextTo"/>
        <c:crossAx val="18823168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Sheet1!$M$37</c:f>
              <c:strCache>
                <c:ptCount val="1"/>
                <c:pt idx="0">
                  <c:v>Pre-Lab</c:v>
                </c:pt>
              </c:strCache>
            </c:strRef>
          </c:tx>
          <c:invertIfNegative val="0"/>
          <c:cat>
            <c:strRef>
              <c:f>Sheet1!$L$38:$L$41</c:f>
              <c:strCache>
                <c:ptCount val="4"/>
                <c:pt idx="0">
                  <c:v>I can't. </c:v>
                </c:pt>
                <c:pt idx="1">
                  <c:v>I can do it with someone guiding me. </c:v>
                </c:pt>
                <c:pt idx="2">
                  <c:v>I can do it alone by following detailed instructions. </c:v>
                </c:pt>
                <c:pt idx="3">
                  <c:v>I can do it alone from memory. </c:v>
                </c:pt>
              </c:strCache>
            </c:strRef>
          </c:cat>
          <c:val>
            <c:numRef>
              <c:f>Sheet1!$M$38:$M$41</c:f>
              <c:numCache>
                <c:formatCode>0%</c:formatCode>
                <c:ptCount val="4"/>
                <c:pt idx="0">
                  <c:v>0.23</c:v>
                </c:pt>
                <c:pt idx="1">
                  <c:v>0.37</c:v>
                </c:pt>
                <c:pt idx="2">
                  <c:v>0.31</c:v>
                </c:pt>
                <c:pt idx="3">
                  <c:v>0.1</c:v>
                </c:pt>
              </c:numCache>
            </c:numRef>
          </c:val>
        </c:ser>
        <c:ser>
          <c:idx val="1"/>
          <c:order val="1"/>
          <c:tx>
            <c:strRef>
              <c:f>Sheet1!$N$37</c:f>
              <c:strCache>
                <c:ptCount val="1"/>
                <c:pt idx="0">
                  <c:v>Post-Lab</c:v>
                </c:pt>
              </c:strCache>
            </c:strRef>
          </c:tx>
          <c:invertIfNegative val="0"/>
          <c:cat>
            <c:strRef>
              <c:f>Sheet1!$L$38:$L$41</c:f>
              <c:strCache>
                <c:ptCount val="4"/>
                <c:pt idx="0">
                  <c:v>I can't. </c:v>
                </c:pt>
                <c:pt idx="1">
                  <c:v>I can do it with someone guiding me. </c:v>
                </c:pt>
                <c:pt idx="2">
                  <c:v>I can do it alone by following detailed instructions. </c:v>
                </c:pt>
                <c:pt idx="3">
                  <c:v>I can do it alone from memory. </c:v>
                </c:pt>
              </c:strCache>
            </c:strRef>
          </c:cat>
          <c:val>
            <c:numRef>
              <c:f>Sheet1!$N$38:$N$41</c:f>
              <c:numCache>
                <c:formatCode>0%</c:formatCode>
                <c:ptCount val="4"/>
                <c:pt idx="0">
                  <c:v>0.01</c:v>
                </c:pt>
                <c:pt idx="1">
                  <c:v>0.42</c:v>
                </c:pt>
                <c:pt idx="2">
                  <c:v>0.47</c:v>
                </c:pt>
                <c:pt idx="3">
                  <c:v>0.1</c:v>
                </c:pt>
              </c:numCache>
            </c:numRef>
          </c:val>
        </c:ser>
        <c:dLbls>
          <c:showLegendKey val="0"/>
          <c:showVal val="0"/>
          <c:showCatName val="0"/>
          <c:showSerName val="0"/>
          <c:showPercent val="0"/>
          <c:showBubbleSize val="0"/>
        </c:dLbls>
        <c:gapWidth val="150"/>
        <c:axId val="188233216"/>
        <c:axId val="170989760"/>
      </c:barChart>
      <c:catAx>
        <c:axId val="188233216"/>
        <c:scaling>
          <c:orientation val="minMax"/>
        </c:scaling>
        <c:delete val="0"/>
        <c:axPos val="b"/>
        <c:majorTickMark val="out"/>
        <c:minorTickMark val="none"/>
        <c:tickLblPos val="nextTo"/>
        <c:crossAx val="170989760"/>
        <c:crosses val="autoZero"/>
        <c:auto val="1"/>
        <c:lblAlgn val="ctr"/>
        <c:lblOffset val="100"/>
        <c:noMultiLvlLbl val="0"/>
      </c:catAx>
      <c:valAx>
        <c:axId val="170989760"/>
        <c:scaling>
          <c:orientation val="minMax"/>
        </c:scaling>
        <c:delete val="0"/>
        <c:axPos val="l"/>
        <c:majorGridlines/>
        <c:title>
          <c:tx>
            <c:rich>
              <a:bodyPr rot="-5400000" vert="horz"/>
              <a:lstStyle/>
              <a:p>
                <a:pPr>
                  <a:defRPr/>
                </a:pPr>
                <a:r>
                  <a:rPr lang="en-US"/>
                  <a:t>Percentage of students responding</a:t>
                </a:r>
              </a:p>
            </c:rich>
          </c:tx>
          <c:layout/>
          <c:overlay val="0"/>
        </c:title>
        <c:numFmt formatCode="0%" sourceLinked="1"/>
        <c:majorTickMark val="out"/>
        <c:minorTickMark val="none"/>
        <c:tickLblPos val="nextTo"/>
        <c:crossAx val="188233216"/>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8A3E5E5-7250-40FB-98B0-B72A9849CC6B}" type="datetimeFigureOut">
              <a:rPr lang="en-US" smtClean="0"/>
              <a:t>12/13/2019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C90162-C13E-4BE9-9AE3-A3981359C6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C90162-C13E-4BE9-9AE3-A3981359C6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C90162-C13E-4BE9-9AE3-A3981359C6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C90162-C13E-4BE9-9AE3-A3981359C62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C90162-C13E-4BE9-9AE3-A3981359C62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C90162-C13E-4BE9-9AE3-A3981359C62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FC90162-C13E-4BE9-9AE3-A3981359C62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FC90162-C13E-4BE9-9AE3-A3981359C62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8A3E5E5-7250-40FB-98B0-B72A9849CC6B}" type="datetimeFigureOut">
              <a:rPr lang="en-US" smtClean="0"/>
              <a:t>12/13/2019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FC90162-C13E-4BE9-9AE3-A3981359C6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8A3E5E5-7250-40FB-98B0-B72A9849CC6B}" type="datetimeFigureOut">
              <a:rPr lang="en-US" smtClean="0"/>
              <a:t>12/13/2019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C90162-C13E-4BE9-9AE3-A3981359C62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8A3E5E5-7250-40FB-98B0-B72A9849CC6B}" type="datetimeFigureOut">
              <a:rPr lang="en-US" smtClean="0"/>
              <a:t>12/13/2019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FC90162-C13E-4BE9-9AE3-A3981359C62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8A3E5E5-7250-40FB-98B0-B72A9849CC6B}" type="datetimeFigureOut">
              <a:rPr lang="en-US" smtClean="0"/>
              <a:t>12/13/2019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FC90162-C13E-4BE9-9AE3-A3981359C6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apoppe@umich.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1239"/>
            <a:ext cx="7772400" cy="1829761"/>
          </a:xfrm>
        </p:spPr>
        <p:txBody>
          <a:bodyPr>
            <a:normAutofit fontScale="90000"/>
          </a:bodyPr>
          <a:lstStyle/>
          <a:p>
            <a:pPr algn="ctr"/>
            <a:r>
              <a:rPr lang="en-US" dirty="0" smtClean="0"/>
              <a:t>CLICKS: </a:t>
            </a:r>
            <a:br>
              <a:rPr lang="en-US" dirty="0" smtClean="0"/>
            </a:br>
            <a:r>
              <a:rPr lang="en-US" dirty="0" smtClean="0"/>
              <a:t>Complementary Lessons in Community K-12 Schools</a:t>
            </a:r>
            <a:br>
              <a:rPr lang="en-US" dirty="0" smtClean="0"/>
            </a:br>
            <a:endParaRPr lang="en-US" dirty="0"/>
          </a:p>
        </p:txBody>
      </p:sp>
      <p:sp>
        <p:nvSpPr>
          <p:cNvPr id="3" name="Subtitle 2"/>
          <p:cNvSpPr>
            <a:spLocks noGrp="1"/>
          </p:cNvSpPr>
          <p:nvPr>
            <p:ph type="subTitle" idx="1"/>
          </p:nvPr>
        </p:nvSpPr>
        <p:spPr/>
        <p:txBody>
          <a:bodyPr/>
          <a:lstStyle/>
          <a:p>
            <a:r>
              <a:rPr lang="en-US" dirty="0"/>
              <a:t> Fall 2019 Communiqué</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200" y="74521"/>
            <a:ext cx="2114574" cy="205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39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Beth teaches the students about agarose gels. </a:t>
            </a:r>
            <a:endParaRPr lang="en-US" dirty="0"/>
          </a:p>
        </p:txBody>
      </p:sp>
      <p:sp>
        <p:nvSpPr>
          <p:cNvPr id="3" name="Title 2"/>
          <p:cNvSpPr>
            <a:spLocks noGrp="1"/>
          </p:cNvSpPr>
          <p:nvPr>
            <p:ph type="title"/>
          </p:nvPr>
        </p:nvSpPr>
        <p:spPr/>
        <p:txBody>
          <a:bodyPr/>
          <a:lstStyle/>
          <a:p>
            <a:r>
              <a:rPr lang="en-US" dirty="0" smtClean="0"/>
              <a:t>CLICKS in Action!</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3012"/>
          <a:stretch/>
        </p:blipFill>
        <p:spPr>
          <a:xfrm rot="5400000">
            <a:off x="186018" y="2709582"/>
            <a:ext cx="4191000" cy="2734235"/>
          </a:xfrm>
          <a:prstGeom prst="rect">
            <a:avLst/>
          </a:prstGeom>
        </p:spPr>
      </p:pic>
      <p:sp>
        <p:nvSpPr>
          <p:cNvPr id="7" name="Content Placeholder 1"/>
          <p:cNvSpPr txBox="1">
            <a:spLocks/>
          </p:cNvSpPr>
          <p:nvPr/>
        </p:nvSpPr>
        <p:spPr>
          <a:xfrm>
            <a:off x="3657600" y="2319528"/>
            <a:ext cx="5715000" cy="10332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A gel the students loaded.  </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33" t="7511" r="20844"/>
          <a:stretch/>
        </p:blipFill>
        <p:spPr>
          <a:xfrm rot="5400000">
            <a:off x="4609412" y="2856812"/>
            <a:ext cx="3471672" cy="3463904"/>
          </a:xfrm>
          <a:prstGeom prst="rect">
            <a:avLst/>
          </a:prstGeom>
        </p:spPr>
      </p:pic>
    </p:spTree>
    <p:extLst>
      <p:ext uri="{BB962C8B-B14F-4D97-AF65-F5344CB8AC3E}">
        <p14:creationId xmlns:p14="http://schemas.microsoft.com/office/powerpoint/2010/main" val="1589585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Fabienne</a:t>
            </a:r>
            <a:r>
              <a:rPr lang="en-US" dirty="0" smtClean="0"/>
              <a:t> and Kip explain the lab protocol to the students. </a:t>
            </a:r>
            <a:endParaRPr lang="en-US" dirty="0"/>
          </a:p>
        </p:txBody>
      </p:sp>
      <p:sp>
        <p:nvSpPr>
          <p:cNvPr id="3" name="Title 2"/>
          <p:cNvSpPr>
            <a:spLocks noGrp="1"/>
          </p:cNvSpPr>
          <p:nvPr>
            <p:ph type="title"/>
          </p:nvPr>
        </p:nvSpPr>
        <p:spPr/>
        <p:txBody>
          <a:bodyPr/>
          <a:lstStyle/>
          <a:p>
            <a:r>
              <a:rPr lang="en-US" dirty="0" smtClean="0"/>
              <a:t>CLICKS in Action!</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911" b="7124"/>
          <a:stretch/>
        </p:blipFill>
        <p:spPr>
          <a:xfrm rot="5400000">
            <a:off x="378759" y="2821641"/>
            <a:ext cx="4255994" cy="318471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6661"/>
          <a:stretch/>
        </p:blipFill>
        <p:spPr>
          <a:xfrm rot="5400000">
            <a:off x="4315384" y="2237813"/>
            <a:ext cx="4255994" cy="4352368"/>
          </a:xfrm>
          <a:prstGeom prst="rect">
            <a:avLst/>
          </a:prstGeom>
        </p:spPr>
      </p:pic>
    </p:spTree>
    <p:extLst>
      <p:ext uri="{BB962C8B-B14F-4D97-AF65-F5344CB8AC3E}">
        <p14:creationId xmlns:p14="http://schemas.microsoft.com/office/powerpoint/2010/main" val="2033282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Rosa and Yun teach students how to pipet.</a:t>
            </a:r>
            <a:endParaRPr lang="en-US" dirty="0"/>
          </a:p>
        </p:txBody>
      </p:sp>
      <p:sp>
        <p:nvSpPr>
          <p:cNvPr id="3" name="Title 2"/>
          <p:cNvSpPr>
            <a:spLocks noGrp="1"/>
          </p:cNvSpPr>
          <p:nvPr>
            <p:ph type="title"/>
          </p:nvPr>
        </p:nvSpPr>
        <p:spPr/>
        <p:txBody>
          <a:bodyPr/>
          <a:lstStyle/>
          <a:p>
            <a:r>
              <a:rPr lang="en-US" dirty="0" smtClean="0"/>
              <a:t>CLICKS in Action!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7644" y="2545556"/>
            <a:ext cx="4514850" cy="338613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3" r="14216"/>
          <a:stretch/>
        </p:blipFill>
        <p:spPr>
          <a:xfrm>
            <a:off x="4385855" y="1981199"/>
            <a:ext cx="4377145" cy="4514851"/>
          </a:xfrm>
          <a:prstGeom prst="rect">
            <a:avLst/>
          </a:prstGeom>
        </p:spPr>
      </p:pic>
    </p:spTree>
    <p:extLst>
      <p:ext uri="{BB962C8B-B14F-4D97-AF65-F5344CB8AC3E}">
        <p14:creationId xmlns:p14="http://schemas.microsoft.com/office/powerpoint/2010/main" val="2933096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Karl and Anjali teach students how to load a gel. </a:t>
            </a:r>
            <a:endParaRPr lang="en-US" dirty="0"/>
          </a:p>
        </p:txBody>
      </p:sp>
      <p:sp>
        <p:nvSpPr>
          <p:cNvPr id="3" name="Title 2"/>
          <p:cNvSpPr>
            <a:spLocks noGrp="1"/>
          </p:cNvSpPr>
          <p:nvPr>
            <p:ph type="title"/>
          </p:nvPr>
        </p:nvSpPr>
        <p:spPr/>
        <p:txBody>
          <a:bodyPr/>
          <a:lstStyle/>
          <a:p>
            <a:r>
              <a:rPr lang="en-US" dirty="0" smtClean="0"/>
              <a:t>CLICKS in Action!</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95"/>
          <a:stretch/>
        </p:blipFill>
        <p:spPr>
          <a:xfrm rot="16200000" flipH="1" flipV="1">
            <a:off x="1062124" y="2357524"/>
            <a:ext cx="3438352" cy="3581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 r="28254"/>
          <a:stretch/>
        </p:blipFill>
        <p:spPr>
          <a:xfrm rot="5400000">
            <a:off x="4730283" y="2368083"/>
            <a:ext cx="3421715" cy="3576919"/>
          </a:xfrm>
          <a:prstGeom prst="rect">
            <a:avLst/>
          </a:prstGeom>
        </p:spPr>
      </p:pic>
    </p:spTree>
    <p:extLst>
      <p:ext uri="{BB962C8B-B14F-4D97-AF65-F5344CB8AC3E}">
        <p14:creationId xmlns:p14="http://schemas.microsoft.com/office/powerpoint/2010/main" val="592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Students Practice </a:t>
            </a:r>
            <a:r>
              <a:rPr lang="en-US" dirty="0"/>
              <a:t>T</a:t>
            </a:r>
            <a:r>
              <a:rPr lang="en-US" dirty="0" smtClean="0"/>
              <a:t>heir Lab </a:t>
            </a:r>
            <a:r>
              <a:rPr lang="en-US" dirty="0"/>
              <a:t>S</a:t>
            </a:r>
            <a:r>
              <a:rPr lang="en-US" dirty="0" smtClean="0"/>
              <a:t>kills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385" r="20158"/>
          <a:stretch/>
        </p:blipFill>
        <p:spPr>
          <a:xfrm rot="5400000">
            <a:off x="561492" y="1085772"/>
            <a:ext cx="2675966" cy="273215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1130" b="19681"/>
          <a:stretch/>
        </p:blipFill>
        <p:spPr>
          <a:xfrm rot="5400000">
            <a:off x="4863353" y="1611405"/>
            <a:ext cx="3984812" cy="3043518"/>
          </a:xfrm>
          <a:prstGeom prst="rect">
            <a:avLst/>
          </a:pr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27492"/>
          <a:stretch/>
        </p:blipFill>
        <p:spPr>
          <a:xfrm rot="5400000">
            <a:off x="2370399" y="2979999"/>
            <a:ext cx="2913531" cy="3013670"/>
          </a:xfrm>
        </p:spPr>
      </p:pic>
    </p:spTree>
    <p:extLst>
      <p:ext uri="{BB962C8B-B14F-4D97-AF65-F5344CB8AC3E}">
        <p14:creationId xmlns:p14="http://schemas.microsoft.com/office/powerpoint/2010/main" val="128100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599" y="838198"/>
            <a:ext cx="4496453" cy="6019801"/>
          </a:xfrm>
          <a:prstGeom prst="roundRect">
            <a:avLst>
              <a:gd name="adj" fmla="val 19995"/>
            </a:avLst>
          </a:prstGeom>
        </p:spPr>
      </p:pic>
      <p:sp>
        <p:nvSpPr>
          <p:cNvPr id="3" name="Title 2"/>
          <p:cNvSpPr>
            <a:spLocks noGrp="1"/>
          </p:cNvSpPr>
          <p:nvPr>
            <p:ph type="title"/>
          </p:nvPr>
        </p:nvSpPr>
        <p:spPr/>
        <p:txBody>
          <a:bodyPr>
            <a:normAutofit fontScale="90000"/>
          </a:bodyPr>
          <a:lstStyle/>
          <a:p>
            <a:r>
              <a:rPr lang="en-US" dirty="0" smtClean="0"/>
              <a:t>What did students like about CLICKS?</a:t>
            </a:r>
            <a:endParaRPr lang="en-US" dirty="0"/>
          </a:p>
        </p:txBody>
      </p:sp>
    </p:spTree>
    <p:extLst>
      <p:ext uri="{BB962C8B-B14F-4D97-AF65-F5344CB8AC3E}">
        <p14:creationId xmlns:p14="http://schemas.microsoft.com/office/powerpoint/2010/main" val="53354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525963"/>
          </a:xfrm>
        </p:spPr>
        <p:txBody>
          <a:bodyPr>
            <a:normAutofit fontScale="92500"/>
          </a:bodyPr>
          <a:lstStyle/>
          <a:p>
            <a:r>
              <a:rPr lang="en-US" dirty="0" smtClean="0"/>
              <a:t>Mr. </a:t>
            </a:r>
            <a:r>
              <a:rPr lang="en-US" dirty="0" err="1" smtClean="0"/>
              <a:t>McCaman</a:t>
            </a:r>
            <a:r>
              <a:rPr lang="en-US" dirty="0" smtClean="0"/>
              <a:t> invited CLICKS back in the spring. He said that the students loved the lab and that we had provided a very important supplement to their curriculum because the science department had their budget cut this year.</a:t>
            </a:r>
          </a:p>
          <a:p>
            <a:r>
              <a:rPr lang="en-US" dirty="0" smtClean="0"/>
              <a:t>The spring lab will likely take place in May.  Spring 2020 is a great time to be a volunteer! </a:t>
            </a:r>
          </a:p>
          <a:p>
            <a:r>
              <a:rPr lang="en-US" dirty="0" smtClean="0"/>
              <a:t>Volunteers looking to take on a leadership role are welcome to be assistant directors. </a:t>
            </a:r>
            <a:r>
              <a:rPr lang="en-US" dirty="0"/>
              <a:t>P</a:t>
            </a:r>
            <a:r>
              <a:rPr lang="en-US" dirty="0" smtClean="0"/>
              <a:t>lease contact the director of CLICKS, Beth Rousseau </a:t>
            </a:r>
            <a:r>
              <a:rPr lang="en-US" dirty="0" smtClean="0">
                <a:hlinkClick r:id="rId2"/>
              </a:rPr>
              <a:t>bapoppe@umich.edu</a:t>
            </a:r>
            <a:r>
              <a:rPr lang="en-US" dirty="0" smtClean="0"/>
              <a:t> to be put on the mailing list.  </a:t>
            </a:r>
            <a:endParaRPr lang="en-US" dirty="0"/>
          </a:p>
        </p:txBody>
      </p:sp>
      <p:sp>
        <p:nvSpPr>
          <p:cNvPr id="3" name="Title 2"/>
          <p:cNvSpPr>
            <a:spLocks noGrp="1"/>
          </p:cNvSpPr>
          <p:nvPr>
            <p:ph type="title"/>
          </p:nvPr>
        </p:nvSpPr>
        <p:spPr/>
        <p:txBody>
          <a:bodyPr/>
          <a:lstStyle/>
          <a:p>
            <a:r>
              <a:rPr lang="en-US" dirty="0" smtClean="0"/>
              <a:t>Future Directions</a:t>
            </a:r>
            <a:endParaRPr lang="en-US" dirty="0"/>
          </a:p>
        </p:txBody>
      </p:sp>
    </p:spTree>
    <p:extLst>
      <p:ext uri="{BB962C8B-B14F-4D97-AF65-F5344CB8AC3E}">
        <p14:creationId xmlns:p14="http://schemas.microsoft.com/office/powerpoint/2010/main" val="129763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Support:</a:t>
            </a:r>
          </a:p>
          <a:p>
            <a:pPr lvl="1"/>
            <a:r>
              <a:rPr lang="en-US" dirty="0"/>
              <a:t>Department of Biological Chemistry </a:t>
            </a:r>
            <a:r>
              <a:rPr lang="en-US" dirty="0" smtClean="0"/>
              <a:t>DEI </a:t>
            </a:r>
            <a:r>
              <a:rPr lang="en-US" dirty="0"/>
              <a:t>Committee</a:t>
            </a:r>
          </a:p>
          <a:p>
            <a:pPr lvl="1"/>
            <a:r>
              <a:rPr lang="en-US" dirty="0" smtClean="0"/>
              <a:t>NSF </a:t>
            </a:r>
            <a:r>
              <a:rPr lang="en-US" smtClean="0"/>
              <a:t>CHE 1905267</a:t>
            </a:r>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407227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atin typeface="Verdana" panose="020B0604030504040204" pitchFamily="34" charset="0"/>
                <a:ea typeface="Verdana" panose="020B0604030504040204" pitchFamily="34" charset="0"/>
              </a:rPr>
              <a:t>CLICKS promotes science education in underserved and diverse schools by bringing biochemistry focused lab activities to classrooms in order to supplement students’ education, engage them in science, and build their confidence as emerging scientists. </a:t>
            </a:r>
          </a:p>
          <a:p>
            <a:endParaRPr lang="en-US" dirty="0"/>
          </a:p>
        </p:txBody>
      </p:sp>
      <p:sp>
        <p:nvSpPr>
          <p:cNvPr id="3" name="Title 2"/>
          <p:cNvSpPr>
            <a:spLocks noGrp="1"/>
          </p:cNvSpPr>
          <p:nvPr>
            <p:ph type="title"/>
          </p:nvPr>
        </p:nvSpPr>
        <p:spPr/>
        <p:txBody>
          <a:bodyPr/>
          <a:lstStyle/>
          <a:p>
            <a:r>
              <a:rPr lang="en-US" dirty="0" smtClean="0"/>
              <a:t>Mission Statement</a:t>
            </a:r>
            <a:endParaRPr lang="en-US" dirty="0"/>
          </a:p>
        </p:txBody>
      </p:sp>
    </p:spTree>
    <p:extLst>
      <p:ext uri="{BB962C8B-B14F-4D97-AF65-F5344CB8AC3E}">
        <p14:creationId xmlns:p14="http://schemas.microsoft.com/office/powerpoint/2010/main" val="341000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visited Ypsilanti Community High School from December 2</a:t>
            </a:r>
            <a:r>
              <a:rPr lang="en-US" baseline="30000" dirty="0" smtClean="0"/>
              <a:t>nd</a:t>
            </a:r>
            <a:r>
              <a:rPr lang="en-US" dirty="0" smtClean="0"/>
              <a:t> – 5</a:t>
            </a:r>
            <a:r>
              <a:rPr lang="en-US" baseline="30000" dirty="0" smtClean="0"/>
              <a:t>th</a:t>
            </a:r>
            <a:r>
              <a:rPr lang="en-US" dirty="0" smtClean="0"/>
              <a:t>. </a:t>
            </a:r>
          </a:p>
          <a:p>
            <a:r>
              <a:rPr lang="en-US" dirty="0" smtClean="0"/>
              <a:t>We served all five sections of Mr. </a:t>
            </a:r>
            <a:r>
              <a:rPr lang="en-US" dirty="0" err="1" smtClean="0"/>
              <a:t>McCaman’s</a:t>
            </a:r>
            <a:r>
              <a:rPr lang="en-US" dirty="0" smtClean="0"/>
              <a:t> Forensics course. </a:t>
            </a:r>
          </a:p>
          <a:p>
            <a:r>
              <a:rPr lang="en-US" dirty="0" smtClean="0"/>
              <a:t>The lab was performed over two class periods. Students were guided in small groups of ~4 students per teaching assistant.</a:t>
            </a:r>
          </a:p>
          <a:p>
            <a:r>
              <a:rPr lang="en-US" dirty="0"/>
              <a:t>89 students participated in at least one day of the lab</a:t>
            </a:r>
            <a:r>
              <a:rPr lang="en-US" dirty="0" smtClean="0"/>
              <a:t>.  </a:t>
            </a:r>
          </a:p>
          <a:p>
            <a:pPr marL="109728"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dirty="0" smtClean="0"/>
              <a:t>Fall 2019 Logistics</a:t>
            </a:r>
            <a:endParaRPr lang="en-US" dirty="0"/>
          </a:p>
        </p:txBody>
      </p:sp>
    </p:spTree>
    <p:extLst>
      <p:ext uri="{BB962C8B-B14F-4D97-AF65-F5344CB8AC3E}">
        <p14:creationId xmlns:p14="http://schemas.microsoft.com/office/powerpoint/2010/main" val="137258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normAutofit/>
          </a:bodyPr>
          <a:lstStyle/>
          <a:p>
            <a:r>
              <a:rPr lang="en-US" dirty="0" smtClean="0"/>
              <a:t>CLICKS is made possible by Post-</a:t>
            </a:r>
            <a:r>
              <a:rPr lang="en-US" dirty="0"/>
              <a:t>d</a:t>
            </a:r>
            <a:r>
              <a:rPr lang="en-US" dirty="0" smtClean="0"/>
              <a:t>ocs, Graduate students, Techs, and Undergrads associated with Biological Chemistry. Their donated time and effort are greatly appreciated.  </a:t>
            </a:r>
          </a:p>
        </p:txBody>
      </p:sp>
      <p:sp>
        <p:nvSpPr>
          <p:cNvPr id="3" name="Title 2"/>
          <p:cNvSpPr>
            <a:spLocks noGrp="1"/>
          </p:cNvSpPr>
          <p:nvPr>
            <p:ph type="title"/>
          </p:nvPr>
        </p:nvSpPr>
        <p:spPr/>
        <p:txBody>
          <a:bodyPr/>
          <a:lstStyle/>
          <a:p>
            <a:r>
              <a:rPr lang="en-US" dirty="0" smtClean="0"/>
              <a:t>Who volunteered?</a:t>
            </a:r>
            <a:endParaRPr lang="en-US" dirty="0"/>
          </a:p>
        </p:txBody>
      </p:sp>
      <p:sp>
        <p:nvSpPr>
          <p:cNvPr id="4" name="Content Placeholder 1"/>
          <p:cNvSpPr txBox="1">
            <a:spLocks/>
          </p:cNvSpPr>
          <p:nvPr/>
        </p:nvSpPr>
        <p:spPr>
          <a:xfrm>
            <a:off x="838200" y="2971800"/>
            <a:ext cx="4648200" cy="3352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dirty="0" smtClean="0"/>
          </a:p>
          <a:p>
            <a:r>
              <a:rPr lang="en-US" dirty="0" smtClean="0"/>
              <a:t>Beth </a:t>
            </a:r>
            <a:r>
              <a:rPr lang="en-US" dirty="0" smtClean="0"/>
              <a:t>Rousseau </a:t>
            </a:r>
          </a:p>
          <a:p>
            <a:r>
              <a:rPr lang="en-US" dirty="0" smtClean="0"/>
              <a:t>Anjali </a:t>
            </a:r>
            <a:r>
              <a:rPr lang="en-US" dirty="0" err="1" smtClean="0"/>
              <a:t>Patwardhan</a:t>
            </a:r>
            <a:r>
              <a:rPr lang="en-US" dirty="0" smtClean="0"/>
              <a:t>, PhD</a:t>
            </a:r>
          </a:p>
          <a:p>
            <a:r>
              <a:rPr lang="en-US" dirty="0" smtClean="0"/>
              <a:t>Karl </a:t>
            </a:r>
            <a:r>
              <a:rPr lang="en-US" dirty="0" err="1" smtClean="0"/>
              <a:t>Koebke</a:t>
            </a:r>
            <a:r>
              <a:rPr lang="en-US" dirty="0" smtClean="0"/>
              <a:t>, PhD</a:t>
            </a:r>
          </a:p>
          <a:p>
            <a:r>
              <a:rPr lang="en-US" dirty="0" smtClean="0"/>
              <a:t>Kip </a:t>
            </a:r>
            <a:r>
              <a:rPr lang="en-US" dirty="0" err="1" smtClean="0"/>
              <a:t>Kaitany</a:t>
            </a:r>
            <a:endParaRPr lang="en-US" dirty="0" smtClean="0"/>
          </a:p>
          <a:p>
            <a:r>
              <a:rPr lang="en-US" dirty="0" err="1" smtClean="0"/>
              <a:t>Fabienne</a:t>
            </a:r>
            <a:r>
              <a:rPr lang="en-US" dirty="0" smtClean="0"/>
              <a:t> </a:t>
            </a:r>
            <a:r>
              <a:rPr lang="en-US" dirty="0" err="1" smtClean="0"/>
              <a:t>Birkle</a:t>
            </a:r>
            <a:endParaRPr lang="en-US" dirty="0" smtClean="0"/>
          </a:p>
          <a:p>
            <a:r>
              <a:rPr lang="en-US" dirty="0" smtClean="0"/>
              <a:t>Cassie Dutcher </a:t>
            </a:r>
          </a:p>
        </p:txBody>
      </p:sp>
      <p:sp>
        <p:nvSpPr>
          <p:cNvPr id="5" name="Content Placeholder 1"/>
          <p:cNvSpPr txBox="1">
            <a:spLocks/>
          </p:cNvSpPr>
          <p:nvPr/>
        </p:nvSpPr>
        <p:spPr>
          <a:xfrm>
            <a:off x="5257800" y="2971799"/>
            <a:ext cx="4724400" cy="335280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dirty="0" smtClean="0"/>
          </a:p>
          <a:p>
            <a:r>
              <a:rPr lang="en-US" dirty="0" smtClean="0"/>
              <a:t>Cara Loomis</a:t>
            </a:r>
          </a:p>
          <a:p>
            <a:r>
              <a:rPr lang="en-US" dirty="0" smtClean="0"/>
              <a:t>Benjamin Ide</a:t>
            </a:r>
          </a:p>
          <a:p>
            <a:r>
              <a:rPr lang="en-US" dirty="0" smtClean="0"/>
              <a:t>Rosa </a:t>
            </a:r>
            <a:r>
              <a:rPr lang="en-US" dirty="0"/>
              <a:t>R</a:t>
            </a:r>
            <a:r>
              <a:rPr lang="en-US" dirty="0" smtClean="0"/>
              <a:t>omero</a:t>
            </a:r>
          </a:p>
          <a:p>
            <a:r>
              <a:rPr lang="en-US" dirty="0" smtClean="0"/>
              <a:t>Yun Zhang</a:t>
            </a:r>
          </a:p>
          <a:p>
            <a:r>
              <a:rPr lang="en-US" dirty="0" smtClean="0"/>
              <a:t>Allison </a:t>
            </a:r>
            <a:r>
              <a:rPr lang="en-US" dirty="0" err="1" smtClean="0"/>
              <a:t>Maebius</a:t>
            </a:r>
            <a:endParaRPr lang="en-US" dirty="0" smtClean="0"/>
          </a:p>
          <a:p>
            <a:r>
              <a:rPr lang="en-US" dirty="0" smtClean="0"/>
              <a:t>Emily Roberts</a:t>
            </a:r>
            <a:endParaRPr lang="en-US" dirty="0"/>
          </a:p>
        </p:txBody>
      </p:sp>
    </p:spTree>
    <p:extLst>
      <p:ext uri="{BB962C8B-B14F-4D97-AF65-F5344CB8AC3E}">
        <p14:creationId xmlns:p14="http://schemas.microsoft.com/office/powerpoint/2010/main" val="2221046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lab was purchased from </a:t>
            </a:r>
            <a:r>
              <a:rPr lang="en-US" dirty="0" err="1" smtClean="0"/>
              <a:t>MiniPCR</a:t>
            </a:r>
            <a:r>
              <a:rPr lang="en-US" dirty="0"/>
              <a:t> </a:t>
            </a:r>
            <a:r>
              <a:rPr lang="en-US" dirty="0" smtClean="0"/>
              <a:t>and adapted to align with the curriculum of the Forensics course.</a:t>
            </a:r>
          </a:p>
          <a:p>
            <a:r>
              <a:rPr lang="en-US" dirty="0" smtClean="0"/>
              <a:t>The lab is titled “Forensics Lab: Analysis of the D1S80 VNTR”</a:t>
            </a:r>
          </a:p>
          <a:p>
            <a:r>
              <a:rPr lang="en-US" dirty="0" smtClean="0"/>
              <a:t>The students collected their own DNA samples, assembled PCR reactions, and analyzed their PCR products on an agarose gel. </a:t>
            </a:r>
          </a:p>
        </p:txBody>
      </p:sp>
      <p:sp>
        <p:nvSpPr>
          <p:cNvPr id="3" name="Title 2"/>
          <p:cNvSpPr>
            <a:spLocks noGrp="1"/>
          </p:cNvSpPr>
          <p:nvPr>
            <p:ph type="title"/>
          </p:nvPr>
        </p:nvSpPr>
        <p:spPr/>
        <p:txBody>
          <a:bodyPr/>
          <a:lstStyle/>
          <a:p>
            <a:r>
              <a:rPr lang="en-US" dirty="0" smtClean="0"/>
              <a:t>What was the lab activity?</a:t>
            </a:r>
            <a:endParaRPr lang="en-US" dirty="0"/>
          </a:p>
        </p:txBody>
      </p:sp>
    </p:spTree>
    <p:extLst>
      <p:ext uri="{BB962C8B-B14F-4D97-AF65-F5344CB8AC3E}">
        <p14:creationId xmlns:p14="http://schemas.microsoft.com/office/powerpoint/2010/main" val="74563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6637"/>
            <a:ext cx="8229600" cy="4525963"/>
          </a:xfrm>
        </p:spPr>
        <p:txBody>
          <a:bodyPr>
            <a:normAutofit/>
          </a:bodyPr>
          <a:lstStyle/>
          <a:p>
            <a:pPr marL="109728" indent="0">
              <a:buNone/>
            </a:pPr>
            <a:endParaRPr lang="en-US" dirty="0"/>
          </a:p>
          <a:p>
            <a:r>
              <a:rPr lang="en-US" dirty="0" smtClean="0"/>
              <a:t>Objectives: </a:t>
            </a:r>
          </a:p>
          <a:p>
            <a:r>
              <a:rPr lang="en-US" dirty="0" smtClean="0"/>
              <a:t>◦</a:t>
            </a:r>
            <a:r>
              <a:rPr lang="en-US" dirty="0"/>
              <a:t>Students learn the purpose and mechanism of PCR (Polymerase Chain Reaction) </a:t>
            </a:r>
          </a:p>
          <a:p>
            <a:r>
              <a:rPr lang="en-US" dirty="0"/>
              <a:t>◦Students learn the purpose and mechanism of gel electrophoresis </a:t>
            </a:r>
          </a:p>
          <a:p>
            <a:r>
              <a:rPr lang="en-US" dirty="0"/>
              <a:t>◦Students learn about VNTRs (Variable Number Tandem Repeats) and how they can be used to differentiate between individual’s DNA samples. </a:t>
            </a:r>
          </a:p>
          <a:p>
            <a:endParaRPr lang="en-US" dirty="0"/>
          </a:p>
        </p:txBody>
      </p:sp>
      <p:sp>
        <p:nvSpPr>
          <p:cNvPr id="3" name="Title 2"/>
          <p:cNvSpPr>
            <a:spLocks noGrp="1"/>
          </p:cNvSpPr>
          <p:nvPr>
            <p:ph type="title"/>
          </p:nvPr>
        </p:nvSpPr>
        <p:spPr/>
        <p:txBody>
          <a:bodyPr>
            <a:normAutofit fontScale="90000"/>
          </a:bodyPr>
          <a:lstStyle/>
          <a:p>
            <a:r>
              <a:rPr lang="en-US" dirty="0" smtClean="0"/>
              <a:t>What were the learning objectives? </a:t>
            </a:r>
            <a:endParaRPr lang="en-US" dirty="0"/>
          </a:p>
        </p:txBody>
      </p:sp>
    </p:spTree>
    <p:extLst>
      <p:ext uri="{BB962C8B-B14F-4D97-AF65-F5344CB8AC3E}">
        <p14:creationId xmlns:p14="http://schemas.microsoft.com/office/powerpoint/2010/main" val="260054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4525963"/>
          </a:xfrm>
        </p:spPr>
        <p:txBody>
          <a:bodyPr>
            <a:normAutofit/>
          </a:bodyPr>
          <a:lstStyle/>
          <a:p>
            <a:pPr marL="109728" indent="0">
              <a:buNone/>
            </a:pPr>
            <a:endParaRPr lang="en-US" dirty="0"/>
          </a:p>
          <a:p>
            <a:r>
              <a:rPr lang="en-US" dirty="0"/>
              <a:t>Assessed student knowledge p</a:t>
            </a:r>
            <a:r>
              <a:rPr lang="en-US" dirty="0" smtClean="0"/>
              <a:t>re-lab </a:t>
            </a:r>
            <a:r>
              <a:rPr lang="en-US" dirty="0"/>
              <a:t>and </a:t>
            </a:r>
            <a:r>
              <a:rPr lang="en-US" dirty="0" smtClean="0"/>
              <a:t>post-lab </a:t>
            </a:r>
            <a:r>
              <a:rPr lang="en-US" dirty="0"/>
              <a:t>through a multiple choice (ABCD) </a:t>
            </a:r>
            <a:r>
              <a:rPr lang="en-US" dirty="0" smtClean="0"/>
              <a:t>quiz. </a:t>
            </a:r>
            <a:endParaRPr lang="en-US" dirty="0"/>
          </a:p>
          <a:p>
            <a:pPr lvl="1"/>
            <a:r>
              <a:rPr lang="en-US" dirty="0"/>
              <a:t>Q1: </a:t>
            </a:r>
            <a:r>
              <a:rPr lang="en-US" dirty="0" smtClean="0"/>
              <a:t>What </a:t>
            </a:r>
            <a:r>
              <a:rPr lang="en-US" dirty="0" smtClean="0"/>
              <a:t>technique </a:t>
            </a:r>
            <a:r>
              <a:rPr lang="en-US" dirty="0" smtClean="0"/>
              <a:t>is used to amplify DNA? </a:t>
            </a:r>
            <a:endParaRPr lang="en-US" dirty="0"/>
          </a:p>
          <a:p>
            <a:pPr lvl="1"/>
            <a:r>
              <a:rPr lang="en-US" dirty="0"/>
              <a:t>Q2: What is the correct order of events for DNA amplification? </a:t>
            </a:r>
          </a:p>
          <a:p>
            <a:pPr lvl="1"/>
            <a:r>
              <a:rPr lang="en-US" dirty="0"/>
              <a:t></a:t>
            </a:r>
            <a:r>
              <a:rPr lang="en-US" dirty="0" smtClean="0"/>
              <a:t>Q3: Which DNA fragment will run faster through an agarose gel? </a:t>
            </a:r>
            <a:endParaRPr lang="en-US" dirty="0"/>
          </a:p>
          <a:p>
            <a:pPr lvl="1"/>
            <a:r>
              <a:rPr lang="en-US" dirty="0"/>
              <a:t>Q4: How </a:t>
            </a:r>
            <a:r>
              <a:rPr lang="en-US" dirty="0" smtClean="0"/>
              <a:t>can VNTRs help to differentiate the DNA samples of two people?  </a:t>
            </a:r>
            <a:endParaRPr lang="en-US" dirty="0"/>
          </a:p>
          <a:p>
            <a:pPr lvl="1"/>
            <a:endParaRPr lang="en-US" dirty="0"/>
          </a:p>
        </p:txBody>
      </p:sp>
      <p:sp>
        <p:nvSpPr>
          <p:cNvPr id="3" name="Title 2"/>
          <p:cNvSpPr>
            <a:spLocks noGrp="1"/>
          </p:cNvSpPr>
          <p:nvPr>
            <p:ph type="title"/>
          </p:nvPr>
        </p:nvSpPr>
        <p:spPr/>
        <p:txBody>
          <a:bodyPr>
            <a:noAutofit/>
          </a:bodyPr>
          <a:lstStyle/>
          <a:p>
            <a:r>
              <a:rPr lang="en-US" sz="3400" dirty="0" smtClean="0"/>
              <a:t>How was student learning assessed?</a:t>
            </a:r>
            <a:endParaRPr lang="en-US" sz="3400" dirty="0"/>
          </a:p>
        </p:txBody>
      </p:sp>
    </p:spTree>
    <p:extLst>
      <p:ext uri="{BB962C8B-B14F-4D97-AF65-F5344CB8AC3E}">
        <p14:creationId xmlns:p14="http://schemas.microsoft.com/office/powerpoint/2010/main" val="2756240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smtClean="0"/>
              <a:t>Students’ Quiz </a:t>
            </a:r>
            <a:r>
              <a:rPr lang="en-US" sz="3600" dirty="0"/>
              <a:t>S</a:t>
            </a:r>
            <a:r>
              <a:rPr lang="en-US" sz="3600" dirty="0" smtClean="0"/>
              <a:t>cores </a:t>
            </a:r>
            <a:r>
              <a:rPr lang="en-US" sz="3600" dirty="0"/>
              <a:t>I</a:t>
            </a:r>
            <a:r>
              <a:rPr lang="en-US" sz="3600" dirty="0" smtClean="0"/>
              <a:t>ncreased </a:t>
            </a:r>
            <a:r>
              <a:rPr lang="en-US" sz="3600" dirty="0"/>
              <a:t>P</a:t>
            </a:r>
            <a:r>
              <a:rPr lang="en-US" sz="3600" dirty="0" smtClean="0"/>
              <a:t>ost-lab</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911642"/>
              </p:ext>
            </p:extLst>
          </p:nvPr>
        </p:nvGraphicFramePr>
        <p:xfrm>
          <a:off x="457200" y="1447800"/>
          <a:ext cx="8458200" cy="491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0497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confident do you feel conducting PCR and gel electrophoresis?</a:t>
            </a:r>
            <a:endParaRPr lang="en-US" dirty="0"/>
          </a:p>
        </p:txBody>
      </p:sp>
      <p:sp>
        <p:nvSpPr>
          <p:cNvPr id="3" name="Title 2"/>
          <p:cNvSpPr>
            <a:spLocks noGrp="1"/>
          </p:cNvSpPr>
          <p:nvPr>
            <p:ph type="title"/>
          </p:nvPr>
        </p:nvSpPr>
        <p:spPr/>
        <p:txBody>
          <a:bodyPr>
            <a:normAutofit fontScale="90000"/>
          </a:bodyPr>
          <a:lstStyle/>
          <a:p>
            <a:pPr algn="ctr"/>
            <a:r>
              <a:rPr lang="en-US" dirty="0" smtClean="0"/>
              <a:t>Students’ Confidence Increased Post-lab</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99953599"/>
              </p:ext>
            </p:extLst>
          </p:nvPr>
        </p:nvGraphicFramePr>
        <p:xfrm>
          <a:off x="762000" y="2362200"/>
          <a:ext cx="8077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172200" y="6122313"/>
            <a:ext cx="2667000" cy="261610"/>
          </a:xfrm>
          <a:prstGeom prst="rect">
            <a:avLst/>
          </a:prstGeom>
          <a:noFill/>
        </p:spPr>
        <p:txBody>
          <a:bodyPr wrap="square" rtlCol="0">
            <a:spAutoFit/>
          </a:bodyPr>
          <a:lstStyle/>
          <a:p>
            <a:endParaRPr lang="en-US" sz="1100" dirty="0"/>
          </a:p>
        </p:txBody>
      </p:sp>
    </p:spTree>
    <p:extLst>
      <p:ext uri="{BB962C8B-B14F-4D97-AF65-F5344CB8AC3E}">
        <p14:creationId xmlns:p14="http://schemas.microsoft.com/office/powerpoint/2010/main" val="1173531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1041</TotalTime>
  <Words>577</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CLICKS:  Complementary Lessons in Community K-12 Schools </vt:lpstr>
      <vt:lpstr>Mission Statement</vt:lpstr>
      <vt:lpstr>Fall 2019 Logistics</vt:lpstr>
      <vt:lpstr>Who volunteered?</vt:lpstr>
      <vt:lpstr>What was the lab activity?</vt:lpstr>
      <vt:lpstr>What were the learning objectives? </vt:lpstr>
      <vt:lpstr>How was student learning assessed?</vt:lpstr>
      <vt:lpstr>Students’ Quiz Scores Increased Post-lab</vt:lpstr>
      <vt:lpstr>Students’ Confidence Increased Post-lab</vt:lpstr>
      <vt:lpstr>CLICKS in Action!</vt:lpstr>
      <vt:lpstr>CLICKS in Action!</vt:lpstr>
      <vt:lpstr>CLICKS in Action!</vt:lpstr>
      <vt:lpstr>CLICKS in Action!</vt:lpstr>
      <vt:lpstr>Students Practice Their Lab Skills</vt:lpstr>
      <vt:lpstr>What did students like about CLICKS?</vt:lpstr>
      <vt:lpstr>Future Directions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CLICKS:  Complementary Lessons in Community K-12 Schools</dc:title>
  <dc:creator>Beth</dc:creator>
  <cp:lastModifiedBy>Beth</cp:lastModifiedBy>
  <cp:revision>33</cp:revision>
  <dcterms:created xsi:type="dcterms:W3CDTF">2019-12-11T15:43:43Z</dcterms:created>
  <dcterms:modified xsi:type="dcterms:W3CDTF">2019-12-13T16:14:42Z</dcterms:modified>
</cp:coreProperties>
</file>